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de489c19-35f2-52ac-54e9-a2a4a7f07d5d}">
          <p14:sldIdLst>
            <p14:sldId id="256"/>
          </p14:sldIdLst>
        </p14:section>
        <p14:section name="Il quadro in sintesi" id="{dcb5e7d9-1a01-9518-001c-9e6fa84a3e14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Aspetti e blocchi" id="{50479a64-c497-a093-878e-9961aaebdf0c}">
          <p14:sldIdLst>
            <p14:sldId id="263"/>
            <p14:sldId id="264"/>
            <p14:sldId id="265"/>
            <p14:sldId id="266"/>
            <p14:sldId id="267"/>
          </p14:sldIdLst>
        </p14:section>
        <p14:section name="Dentro un blocco" id="{37e744a7-dc51-cee7-3645-93a9758cd836}">
          <p14:sldIdLst>
            <p14:sldId id="268"/>
            <p14:sldId id="269"/>
            <p14:sldId id="270"/>
            <p14:sldId id="271"/>
            <p14:sldId id="272"/>
          </p14:sldIdLst>
        </p14:section>
        <p14:section name="Chiusura" id="{a66b4feb-ae26-27a7-e47b-47562834702f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dei contenuti: UNESCO (2024). AI competency framework for students. Paris, UNESCO. https://doi.org/10.54675/JKJB9835. Traduzione italiana non ufficiale del ProfTecnologIA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testi completi degli obiettivi curricolari sono nella dispensa e nella sezione UNESCO del ProfTecnologIA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sequenza è una proposta del formatore per l'uso del quadro nel corso: non fa parte del testo UNESCO.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image" Target="../media/image-1003-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image" Target="../media/image-1004-3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image" Target="../media/image-1005-3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image" Target="../media/image-1006-3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3" Type="http://schemas.openxmlformats.org/officeDocument/2006/relationships/image" Target="../media/image-1007-3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image" Target="../media/image-1008-3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3" Type="http://schemas.openxmlformats.org/officeDocument/2006/relationships/image" Target="../media/image-1009-3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image" Target="../media/image-1012-2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image-1013-2.pn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image" Target="../media/image-1014-2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image" Target="../media/image-1015-2.png"/><Relationship Id="rId3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image" Target="../media/image-1016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Copertina">
    <p:bg>
      <p:bgPr>
        <a:solidFill>
          <a:srgbClr val="0F3D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arch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246120"/>
            <a:ext cx="5016137" cy="2926080"/>
          </a:xfrm>
          <a:prstGeom prst="rect">
            <a:avLst/>
          </a:prstGeom>
        </p:spPr>
      </p:pic>
      <p:pic>
        <p:nvPicPr>
          <p:cNvPr id="3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640080"/>
            <a:ext cx="640080" cy="64008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731520" y="1463040"/>
            <a:ext cx="786384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 percorso</a:t>
            </a:r>
            <a:endParaRPr lang="en-US" sz="44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731520" y="3611880"/>
            <a:ext cx="7315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Sottotitolo / destinatari</a:t>
            </a:r>
            <a:endParaRPr lang="en-US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731520" y="4892040"/>
            <a:ext cx="67665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Formatore · Ente · Data</a:t>
            </a:r>
            <a:endParaRPr lang="en-US" sz="1600" dirty="0"/>
          </a:p>
        </p:txBody>
      </p:sp>
      <p:sp>
        <p:nvSpPr>
          <p:cNvPr id="7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8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Petroli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0F3D5E"/>
          </a:solidFill>
          <a:ln/>
        </p:spPr>
      </p:sp>
      <p:pic>
        <p:nvPicPr>
          <p:cNvPr id="3" name="Image 0" descr="/home/claude/kit/Kit_grafico_UNESCO/img/arch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0"/>
            <a:ext cx="2194560" cy="128016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2B134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2B13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Aspetto mentali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0E7C86"/>
          </a:solidFill>
          <a:ln/>
        </p:spPr>
      </p:sp>
      <p:pic>
        <p:nvPicPr>
          <p:cNvPr id="3" name="Image 0" descr="/home/claude/kit/Kit_grafico_UNESCO/img/icona_mentalita_bian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Aspetto etic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A65A1A"/>
          </a:solidFill>
          <a:ln/>
        </p:spPr>
      </p:sp>
      <p:pic>
        <p:nvPicPr>
          <p:cNvPr id="3" name="Image 0" descr="/home/claude/kit/Kit_grafico_UNESCO/img/icona_etica_bian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Aspetto tecnich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3D4DB7"/>
          </a:solidFill>
          <a:ln/>
        </p:spPr>
      </p:sp>
      <p:pic>
        <p:nvPicPr>
          <p:cNvPr id="3" name="Image 0" descr="/home/claude/kit/Kit_grafico_UNESCO/img/icona_tecniche_bian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Aspetto proget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A12C6B"/>
          </a:solidFill>
          <a:ln/>
        </p:spPr>
      </p:sp>
      <p:pic>
        <p:nvPicPr>
          <p:cNvPr id="3" name="Image 0" descr="/home/claude/kit/Kit_grafico_UNESCO/img/icona_progettazione_bian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Aspetto pedagog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2F7D32"/>
          </a:solidFill>
          <a:ln/>
        </p:spPr>
      </p:sp>
      <p:pic>
        <p:nvPicPr>
          <p:cNvPr id="3" name="Image 0" descr="/home/claude/kit/Kit_grafico_UNESCO/img/icona_pedagogia_bian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ezione Aspetto svilupp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6B4BB8"/>
          </a:solidFill>
          <a:ln/>
        </p:spPr>
      </p:sp>
      <p:pic>
        <p:nvPicPr>
          <p:cNvPr id="3" name="Image 0" descr="/home/claude/kit/Kit_grafico_UNESCO/img/icona_sviluppo_bian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144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kit/Kit_grafico_UNESCO/img/simbolo_aspett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784555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2" descr="/home/claude/kit/Kit_grafico_UNESCO/img/logo_unesco_i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simbolo_aspet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784555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417320"/>
            <a:ext cx="11091672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8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o elenco puntato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6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Due colon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simbolo_aspet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784555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417320"/>
            <a:ext cx="566928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7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(a destra una figura o un box)</a:t>
            </a:r>
            <a:endParaRPr lang="en-US" sz="17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6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Defini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263640"/>
          </a:xfrm>
          <a:prstGeom prst="rect">
            <a:avLst/>
          </a:prstGeom>
          <a:solidFill>
            <a:srgbClr val="EAF0F2"/>
          </a:solidFill>
          <a:ln/>
        </p:spPr>
      </p:sp>
      <p:pic>
        <p:nvPicPr>
          <p:cNvPr id="3" name="Image 0" descr="/home/claude/kit/Kit_grafico_UNESCO/img/simbolo_aspet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784555" cy="118872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di contesto</a:t>
            </a:r>
            <a:endParaRPr lang="en-US" sz="1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indent="0" marL="0">
              <a:buNone/>
            </a:pPr>
            <a:r>
              <a:rPr lang="en-US" sz="28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Definizione</a:t>
            </a:r>
            <a:endParaRPr lang="en-US" sz="28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Fonte</a:t>
            </a:r>
            <a:endParaRPr lang="en-US" sz="1200" dirty="0"/>
          </a:p>
        </p:txBody>
      </p:sp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9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Box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simbolo_aspet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784555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Shape 0"/>
          <p:cNvSpPr/>
          <p:nvPr/>
        </p:nvSpPr>
        <p:spPr>
          <a:xfrm>
            <a:off x="548640" y="1417320"/>
            <a:ext cx="11091672" cy="4754880"/>
          </a:xfrm>
          <a:prstGeom prst="rect">
            <a:avLst>
              <a:gd name="adj" fmla="val 3462"/>
            </a:avLst>
          </a:prstGeom>
          <a:solidFill>
            <a:srgbClr val="FCEFD2"/>
          </a:solidFill>
          <a:ln/>
        </p:spPr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60020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914400" y="2286000"/>
            <a:ext cx="10360152" cy="3657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del riquadro</a:t>
            </a:r>
            <a:endParaRPr lang="en-US" sz="1600" dirty="0"/>
          </a:p>
        </p:txBody>
      </p:sp>
      <p:sp>
        <p:nvSpPr>
          <p:cNvPr id="7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8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1013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simbolo_aspet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784555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5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1014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Ci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arch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828800"/>
            <a:ext cx="1410789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31720" y="1828800"/>
            <a:ext cx="0" cy="3108960"/>
          </a:xfrm>
          <a:prstGeom prst="line">
            <a:avLst/>
          </a:prstGeom>
          <a:noFill/>
          <a:ln w="25400">
            <a:solidFill>
              <a:srgbClr val="F2B134"/>
            </a:solidFill>
            <a:prstDash val="solid"/>
          </a:ln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2651760" y="1737360"/>
            <a:ext cx="877824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i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indent="0" marL="0">
              <a:buNone/>
            </a:pPr>
            <a:r>
              <a:rPr lang="en-US" sz="2600" i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Testo della citazione</a:t>
            </a:r>
            <a:endParaRPr lang="en-US" sz="26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651760" y="4526280"/>
            <a:ext cx="87782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rgbClr val="0B6E8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rgbClr val="0B6E8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– Fonte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7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1015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ESCO Chiusura">
    <p:bg>
      <p:bgPr>
        <a:solidFill>
          <a:srgbClr val="0F3D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Kit_grafico_UNESCO/img/arch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40080"/>
            <a:ext cx="2508069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822960"/>
            <a:ext cx="8229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Grazie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2103120"/>
            <a:ext cx="8229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Contatti, prossimi passi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731520" y="3794760"/>
            <a:ext cx="1069848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Fonti, licenza e clausola di traduzione</a:t>
            </a:r>
            <a:endParaRPr lang="en-US" sz="1100" dirty="0"/>
          </a:p>
        </p:txBody>
      </p:sp>
      <p:sp>
        <p:nvSpPr>
          <p:cNvPr id="6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UNESCO (2024), quadri di competenze sull'IA per studenti e docenti · trad. it. non ufficiale · CC BY-SA 3.0 IGO</a:t>
            </a:r>
            <a:endParaRPr lang="en-US" sz="900" dirty="0"/>
          </a:p>
        </p:txBody>
      </p:sp>
      <p:pic>
        <p:nvPicPr>
          <p:cNvPr id="7" name="Image 1" descr="/home/claude/kit/Kit_grafico_UNESCO/img/logo_unesco_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4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4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4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4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4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731520" y="1463040"/>
            <a:ext cx="7863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 quadro UNESCO delle competenze sull'IA per gli studenti</a:t>
            </a:r>
            <a:endParaRPr lang="en-US" sz="44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731520" y="361188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 (UNESCO, 2024) · traduzione italiana non ufficiale · percorso di formazione per docenti</a:t>
            </a:r>
            <a:endParaRPr lang="en-US" sz="20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731520" y="489204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Antonio Scaramuzzino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Formatore · Alfabetizzazione all'IA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2B13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 quadro in sintesi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Principi, livelli di progressione e aspetti di competenza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 cos'è il quadro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quadro di competenze sull'IA per gli studenti (AI CFS) definisce dodici blocchi di competenza a partire da una matrice a due dimensioni: la prima comprende quattro aspetti interconnessi della competenza sull'IA (Mentalità incentrata sull'essere umano, Etica dell'IA, Tecniche e applicazioni dell'IA, Progettazione di sistemi di IA), la seconda tre livelli di progressione o padronanza (Comprendere, Applicare, Creare) con cui gli studenti sono chiamati a confrontarsi in modo iterativo. Il quadro ancora la definizione di competenza sull'IA a tre pilastri – conoscenze, abilità e valori – e specifica gli elementi essenziali che gli studenti devono costruire e aggiornare continuamente per diventare utenti responsabili e co-creatori attivi dell'IA, nonché potenziali protagonisti nella definizione e nello sviluppo delle prossime generazioni di IA.</a:t>
            </a:r>
            <a:endParaRPr lang="en-US" sz="16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cifre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812280" y="137160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13716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aspetti di competenza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812280" y="233172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8092440" y="2331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livelli di progressione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12280" y="329184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2B13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8092440" y="32918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blocchi di competenza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12280" y="425196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5400" dirty="0"/>
          </a:p>
        </p:txBody>
      </p:sp>
      <p:sp>
        <p:nvSpPr>
          <p:cNvPr id="12" name="Text 10"/>
          <p:cNvSpPr txBox="1"/>
          <p:nvPr/>
        </p:nvSpPr>
        <p:spPr>
          <a:xfrm>
            <a:off x="8092440" y="42519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principi chiave</a:t>
            </a:r>
            <a:endParaRPr lang="en-US" sz="1800" dirty="0"/>
          </a:p>
        </p:txBody>
      </p:sp>
      <p:sp>
        <p:nvSpPr>
          <p:cNvPr id="13" name="Text 1"/>
          <p:cNvSpPr/>
          <p:nvPr>
            <p:ph idx="105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presentazione del quadro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 principi chiave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1091672" cy="846734"/>
          </a:xfrm>
          <a:prstGeom prst="roundRect">
            <a:avLst>
              <a:gd name="adj" fmla="val 12959"/>
            </a:avLst>
          </a:prstGeom>
          <a:solidFill>
            <a:srgbClr val="F3F6F7"/>
          </a:solidFill>
          <a:ln w="9525">
            <a:solidFill>
              <a:srgbClr val="EAF0F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57223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0F3D5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55722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25880"/>
            <a:ext cx="338328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Promuovere un approccio critico all'IA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800600" y="1325880"/>
            <a:ext cx="667512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pensiero critico è un'abilità fondamentale di cui gli studenti hanno bisogno per confrontarsi in modo significativo con l'IA come discenti, utenti e creatori.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245766"/>
            <a:ext cx="11091672" cy="846734"/>
          </a:xfrm>
          <a:prstGeom prst="roundRect">
            <a:avLst>
              <a:gd name="adj" fmla="val 12959"/>
            </a:avLst>
          </a:prstGeom>
          <a:solidFill>
            <a:srgbClr val="FFFFFF"/>
          </a:solidFill>
          <a:ln w="9525">
            <a:solidFill>
              <a:srgbClr val="EAF0F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47711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0F3D5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31520" y="247711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245766"/>
            <a:ext cx="338328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Dare priorità a un'interazione con l'IA incentrata sull'essere umano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2245766"/>
            <a:ext cx="667512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Nell'era dell'IA, l'interazione tra esseri umani e sistemi e applicazioni di IA diventerà un elemento costitutivo essenziale dei servizi pubblici, della produzione e del commercio, delle pratiche sociali, dell'apprendimento e della vita quotidiana.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65653"/>
            <a:ext cx="11091672" cy="846734"/>
          </a:xfrm>
          <a:prstGeom prst="roundRect">
            <a:avLst>
              <a:gd name="adj" fmla="val 12959"/>
            </a:avLst>
          </a:prstGeom>
          <a:solidFill>
            <a:srgbClr val="F3F6F7"/>
          </a:solidFill>
          <a:ln w="9525">
            <a:solidFill>
              <a:srgbClr val="EAF0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3396996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0F3D5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31520" y="33969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3165653"/>
            <a:ext cx="338328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Incoraggiare un'IA sostenibile dal punto di vista ambientale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800600" y="3165653"/>
            <a:ext cx="667512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 quanto co-creatori e potenziali protagonisti delle prossime generazioni di tecnologie di IA, gli studenti devono avere una comprensione critica dell'impatto ambientale negativo degli approcci orientati al profitto nella progettazione, nell'addestramento e nella diffusione dei modelli di IA.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085539"/>
            <a:ext cx="11091672" cy="846734"/>
          </a:xfrm>
          <a:prstGeom prst="roundRect">
            <a:avLst>
              <a:gd name="adj" fmla="val 12959"/>
            </a:avLst>
          </a:prstGeom>
          <a:solidFill>
            <a:srgbClr val="FFFFFF"/>
          </a:solidFill>
          <a:ln w="9525">
            <a:solidFill>
              <a:srgbClr val="EAF0F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4316882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0F3D5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431688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4085539"/>
            <a:ext cx="338328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Promuovere l'inclusività nello sviluppo delle competenze sull'IA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4800600" y="4085539"/>
            <a:ext cx="667512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L'accesso all'IA e le competenze sull'IA rappresentano le due facce dei diritti fondamentali dei cittadini nel mondo di oggi.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005426"/>
            <a:ext cx="11091672" cy="846734"/>
          </a:xfrm>
          <a:prstGeom prst="roundRect">
            <a:avLst>
              <a:gd name="adj" fmla="val 12959"/>
            </a:avLst>
          </a:prstGeom>
          <a:solidFill>
            <a:srgbClr val="F3F6F7"/>
          </a:solidFill>
          <a:ln w="9525">
            <a:solidFill>
              <a:srgbClr val="EAF0F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31520" y="5236769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0F3D5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31520" y="523676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280160" y="5005426"/>
            <a:ext cx="338328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Costruire competenze di base sull'IA per l'apprendimento permanente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4800600" y="5005426"/>
            <a:ext cx="6675120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L'insegnamento e l'apprendimento dell'IA dovrebbero servire a costruire competenze di base che permettano agli studenti di accogliere nuove conoscenze e di adattarsi alla risoluzione di problemi in nuovi contesti con nuove tecnologie di IA.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principi chiave: prima frase di ciascun principio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 livelli di progressione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93592" cy="4434840"/>
          </a:xfrm>
          <a:prstGeom prst="roundRect">
            <a:avLst>
              <a:gd name="adj" fmla="val 3053"/>
            </a:avLst>
          </a:prstGeom>
          <a:solidFill>
            <a:srgbClr val="F3F6F7"/>
          </a:solidFill>
          <a:ln/>
        </p:spPr>
      </p:sp>
      <p:pic>
        <p:nvPicPr>
          <p:cNvPr id="4" name="Image 0" descr="/home/claude/kit/Kit_grafico_UNESCO/img/livello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45920"/>
            <a:ext cx="754380" cy="502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2860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Comprendere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276148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Understand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200400"/>
            <a:ext cx="3063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Questo primo livello è pensato per tutti gli studenti.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4434840"/>
          </a:xfrm>
          <a:prstGeom prst="roundRect">
            <a:avLst>
              <a:gd name="adj" fmla="val 3053"/>
            </a:avLst>
          </a:prstGeom>
          <a:solidFill>
            <a:srgbClr val="F3F6F7"/>
          </a:solidFill>
          <a:ln/>
        </p:spPr>
      </p:sp>
      <p:pic>
        <p:nvPicPr>
          <p:cNvPr id="9" name="Image 1" descr="/home/claude/kit/Kit_grafico_UNESCO/img/livello_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45920"/>
            <a:ext cx="754380" cy="5029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72000" y="22860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Applicare</a:t>
            </a:r>
            <a:endParaRPr lang="en-US" sz="2400" dirty="0"/>
          </a:p>
        </p:txBody>
      </p:sp>
      <p:sp>
        <p:nvSpPr>
          <p:cNvPr id="11" name="Text 7"/>
          <p:cNvSpPr txBox="1"/>
          <p:nvPr/>
        </p:nvSpPr>
        <p:spPr>
          <a:xfrm>
            <a:off x="4572000" y="276148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Apply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3200400"/>
            <a:ext cx="3063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Poiché l'uso dell'IA ha permeato tutti i settori e tutti gli aspetti della vita, compresi l'istruzione e il lavoro, gli studenti dovrebbero essere preparati a diventare utenti dell'IA responsabili, attivi ed efficaci, sia nel proprio interesse individuale sia per affrontare sfide condivise di sostenibilità.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8046720" y="1371600"/>
            <a:ext cx="3593592" cy="4434840"/>
          </a:xfrm>
          <a:prstGeom prst="roundRect">
            <a:avLst>
              <a:gd name="adj" fmla="val 3053"/>
            </a:avLst>
          </a:prstGeom>
          <a:solidFill>
            <a:srgbClr val="FCEFD2"/>
          </a:solidFill>
          <a:ln/>
        </p:spPr>
      </p:sp>
      <p:pic>
        <p:nvPicPr>
          <p:cNvPr id="14" name="Image 2" descr="/home/claude/kit/Kit_grafico_UNESCO/img/livello_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1645920"/>
            <a:ext cx="754380" cy="5029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321040" y="228600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Creare</a:t>
            </a:r>
            <a:endParaRPr lang="en-US" sz="2400" dirty="0"/>
          </a:p>
        </p:txBody>
      </p:sp>
      <p:sp>
        <p:nvSpPr>
          <p:cNvPr id="16" name="Text 11"/>
          <p:cNvSpPr txBox="1"/>
          <p:nvPr/>
        </p:nvSpPr>
        <p:spPr>
          <a:xfrm>
            <a:off x="8321040" y="276148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Create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3200400"/>
            <a:ext cx="3063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ritmo esponenziale dell'innovazione nel settore dell'IA fa sì che siano i fornitori di tecnologia a definire i termini della trasformazione delle nostre società.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livelli di progressione: prima frase della descrizione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 aspetti di competenza</a:t>
            </a:r>
            <a:endParaRPr lang="en-US" sz="3200" dirty="0"/>
          </a:p>
        </p:txBody>
      </p:sp>
      <p:pic>
        <p:nvPicPr>
          <p:cNvPr id="3" name="Image 0" descr="/home/claude/kit/Kit_grafico_UNESCO/img/livello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920" y="1325880"/>
            <a:ext cx="411480" cy="274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577840" y="1298448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Comprendere</a:t>
            </a:r>
            <a:endParaRPr lang="en-US" sz="1400" dirty="0"/>
          </a:p>
        </p:txBody>
      </p:sp>
      <p:pic>
        <p:nvPicPr>
          <p:cNvPr id="5" name="Image 1" descr="/home/claude/kit/Kit_grafico_UNESCO/img/livello_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1325880"/>
            <a:ext cx="411480" cy="2743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772400" y="1298448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Applicare</a:t>
            </a:r>
            <a:endParaRPr lang="en-US" sz="1400" dirty="0"/>
          </a:p>
        </p:txBody>
      </p:sp>
      <p:pic>
        <p:nvPicPr>
          <p:cNvPr id="7" name="Image 2" descr="/home/claude/kit/Kit_grafico_UNESCO/img/livello_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1325880"/>
            <a:ext cx="411480" cy="27432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966960" y="1298448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Creare</a:t>
            </a:r>
            <a:endParaRPr lang="en-US" sz="1400" dirty="0"/>
          </a:p>
        </p:txBody>
      </p:sp>
      <p:sp>
        <p:nvSpPr>
          <p:cNvPr id="9" name="Shape 4"/>
          <p:cNvSpPr/>
          <p:nvPr/>
        </p:nvSpPr>
        <p:spPr>
          <a:xfrm>
            <a:off x="548640" y="1783080"/>
            <a:ext cx="11091672" cy="962406"/>
          </a:xfrm>
          <a:prstGeom prst="roundRect">
            <a:avLst>
              <a:gd name="adj" fmla="val 11401"/>
            </a:avLst>
          </a:prstGeom>
          <a:solidFill>
            <a:srgbClr val="DDF3F3"/>
          </a:solidFill>
          <a:ln/>
        </p:spPr>
      </p:sp>
      <p:pic>
        <p:nvPicPr>
          <p:cNvPr id="10" name="Image 3" descr="/home/claude/kit/Kit_grafico_UNESCO/img/icona_mentalita_cerchi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1980819"/>
            <a:ext cx="566928" cy="566928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417320" y="1837944"/>
            <a:ext cx="3520440" cy="5774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Mentalità incentrata sull'essere umano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1417320" y="2379772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Human-centred mindset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5074920" y="1783080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Agentività umana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7269480" y="1783080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Responsabilità umana</a:t>
            </a:r>
            <a:endParaRPr lang="en-US" sz="1400" dirty="0"/>
          </a:p>
        </p:txBody>
      </p:sp>
      <p:sp>
        <p:nvSpPr>
          <p:cNvPr id="15" name="Text 9"/>
          <p:cNvSpPr txBox="1"/>
          <p:nvPr/>
        </p:nvSpPr>
        <p:spPr>
          <a:xfrm>
            <a:off x="9464040" y="1783080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Cittadinanza nell'era dell'IA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548640" y="2818638"/>
            <a:ext cx="11091672" cy="962406"/>
          </a:xfrm>
          <a:prstGeom prst="roundRect">
            <a:avLst>
              <a:gd name="adj" fmla="val 11401"/>
            </a:avLst>
          </a:prstGeom>
          <a:solidFill>
            <a:srgbClr val="F8E9DA"/>
          </a:solidFill>
          <a:ln/>
        </p:spPr>
      </p:sp>
      <p:pic>
        <p:nvPicPr>
          <p:cNvPr id="17" name="Image 4" descr="/home/claude/kit/Kit_grafico_UNESCO/img/icona_etica_cerchi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3016377"/>
            <a:ext cx="566928" cy="566928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417320" y="2873502"/>
            <a:ext cx="3520440" cy="5774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A65A1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Etica dell'IA</a:t>
            </a:r>
            <a:endParaRPr lang="en-US" sz="1600" dirty="0"/>
          </a:p>
        </p:txBody>
      </p:sp>
      <p:sp>
        <p:nvSpPr>
          <p:cNvPr id="19" name="Text 12"/>
          <p:cNvSpPr txBox="1"/>
          <p:nvPr/>
        </p:nvSpPr>
        <p:spPr>
          <a:xfrm>
            <a:off x="1417320" y="3415330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Ethics of AI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5074920" y="2818638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Etica interiorizzata</a:t>
            </a:r>
            <a:endParaRPr lang="en-US" sz="1400" dirty="0"/>
          </a:p>
        </p:txBody>
      </p:sp>
      <p:sp>
        <p:nvSpPr>
          <p:cNvPr id="21" name="Text 14"/>
          <p:cNvSpPr txBox="1"/>
          <p:nvPr/>
        </p:nvSpPr>
        <p:spPr>
          <a:xfrm>
            <a:off x="7269480" y="2818638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Uso sicuro e responsabile</a:t>
            </a:r>
            <a:endParaRPr lang="en-US" sz="1400" dirty="0"/>
          </a:p>
        </p:txBody>
      </p:sp>
      <p:sp>
        <p:nvSpPr>
          <p:cNvPr id="22" name="Text 15"/>
          <p:cNvSpPr txBox="1"/>
          <p:nvPr/>
        </p:nvSpPr>
        <p:spPr>
          <a:xfrm>
            <a:off x="9464040" y="2818638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Etica fin dalla progettazione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548640" y="3854196"/>
            <a:ext cx="11091672" cy="962406"/>
          </a:xfrm>
          <a:prstGeom prst="roundRect">
            <a:avLst>
              <a:gd name="adj" fmla="val 11401"/>
            </a:avLst>
          </a:prstGeom>
          <a:solidFill>
            <a:srgbClr val="E3E6F8"/>
          </a:solidFill>
          <a:ln/>
        </p:spPr>
      </p:sp>
      <p:pic>
        <p:nvPicPr>
          <p:cNvPr id="24" name="Image 5" descr="/home/claude/kit/Kit_grafico_UNESCO/img/icona_tecniche_cerchi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" y="4051935"/>
            <a:ext cx="566928" cy="566928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17320" y="3909060"/>
            <a:ext cx="3520440" cy="5774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3D4DB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Tecniche e applicazioni dell'IA</a:t>
            </a:r>
            <a:endParaRPr lang="en-US" sz="1600" dirty="0"/>
          </a:p>
        </p:txBody>
      </p:sp>
      <p:sp>
        <p:nvSpPr>
          <p:cNvPr id="26" name="Text 18"/>
          <p:cNvSpPr txBox="1"/>
          <p:nvPr/>
        </p:nvSpPr>
        <p:spPr>
          <a:xfrm>
            <a:off x="1417320" y="4450888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techniques and applications</a:t>
            </a:r>
            <a:endParaRPr lang="en-US" sz="1200" dirty="0"/>
          </a:p>
        </p:txBody>
      </p:sp>
      <p:sp>
        <p:nvSpPr>
          <p:cNvPr id="27" name="Text 19"/>
          <p:cNvSpPr txBox="1"/>
          <p:nvPr/>
        </p:nvSpPr>
        <p:spPr>
          <a:xfrm>
            <a:off x="5074920" y="3854196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Fondamenti dell'IA</a:t>
            </a:r>
            <a:endParaRPr lang="en-US" sz="1400" dirty="0"/>
          </a:p>
        </p:txBody>
      </p:sp>
      <p:sp>
        <p:nvSpPr>
          <p:cNvPr id="28" name="Text 20"/>
          <p:cNvSpPr txBox="1"/>
          <p:nvPr/>
        </p:nvSpPr>
        <p:spPr>
          <a:xfrm>
            <a:off x="7269480" y="3854196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Competenze applicative</a:t>
            </a:r>
            <a:endParaRPr lang="en-US" sz="1400" dirty="0"/>
          </a:p>
        </p:txBody>
      </p:sp>
      <p:sp>
        <p:nvSpPr>
          <p:cNvPr id="29" name="Text 21"/>
          <p:cNvSpPr txBox="1"/>
          <p:nvPr/>
        </p:nvSpPr>
        <p:spPr>
          <a:xfrm>
            <a:off x="9464040" y="3854196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Creazione di strumenti di IA</a:t>
            </a:r>
            <a:endParaRPr lang="en-US" sz="1400" dirty="0"/>
          </a:p>
        </p:txBody>
      </p:sp>
      <p:sp>
        <p:nvSpPr>
          <p:cNvPr id="30" name="Shape 22"/>
          <p:cNvSpPr/>
          <p:nvPr/>
        </p:nvSpPr>
        <p:spPr>
          <a:xfrm>
            <a:off x="548640" y="4889754"/>
            <a:ext cx="11091672" cy="962406"/>
          </a:xfrm>
          <a:prstGeom prst="roundRect">
            <a:avLst>
              <a:gd name="adj" fmla="val 11401"/>
            </a:avLst>
          </a:prstGeom>
          <a:solidFill>
            <a:srgbClr val="F6E0EC"/>
          </a:solidFill>
          <a:ln/>
        </p:spPr>
      </p:sp>
      <p:pic>
        <p:nvPicPr>
          <p:cNvPr id="31" name="Image 6" descr="/home/claude/kit/Kit_grafico_UNESCO/img/icona_progettazione_cerchio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232" y="5087493"/>
            <a:ext cx="566928" cy="566928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417320" y="4944618"/>
            <a:ext cx="3520440" cy="5774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A12C6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Progettazione di sistemi di IA</a:t>
            </a:r>
            <a:endParaRPr lang="en-US" sz="1600" dirty="0"/>
          </a:p>
        </p:txBody>
      </p:sp>
      <p:sp>
        <p:nvSpPr>
          <p:cNvPr id="33" name="Text 24"/>
          <p:cNvSpPr txBox="1"/>
          <p:nvPr/>
        </p:nvSpPr>
        <p:spPr>
          <a:xfrm>
            <a:off x="1417320" y="5486446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system design</a:t>
            </a:r>
            <a:endParaRPr lang="en-US" sz="1200" dirty="0"/>
          </a:p>
        </p:txBody>
      </p:sp>
      <p:sp>
        <p:nvSpPr>
          <p:cNvPr id="34" name="Text 25"/>
          <p:cNvSpPr txBox="1"/>
          <p:nvPr/>
        </p:nvSpPr>
        <p:spPr>
          <a:xfrm>
            <a:off x="5074920" y="4889754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Definizione del problema</a:t>
            </a:r>
            <a:endParaRPr lang="en-US" sz="1400" dirty="0"/>
          </a:p>
        </p:txBody>
      </p:sp>
      <p:sp>
        <p:nvSpPr>
          <p:cNvPr id="35" name="Text 26"/>
          <p:cNvSpPr txBox="1"/>
          <p:nvPr/>
        </p:nvSpPr>
        <p:spPr>
          <a:xfrm>
            <a:off x="7269480" y="4889754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Progettazione dell'architettura</a:t>
            </a:r>
            <a:endParaRPr lang="en-US" sz="1400" dirty="0"/>
          </a:p>
        </p:txBody>
      </p:sp>
      <p:sp>
        <p:nvSpPr>
          <p:cNvPr id="36" name="Text 27"/>
          <p:cNvSpPr txBox="1"/>
          <p:nvPr/>
        </p:nvSpPr>
        <p:spPr>
          <a:xfrm>
            <a:off x="9464040" y="4889754"/>
            <a:ext cx="2057400" cy="96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Iterazione e cicli di feedback</a:t>
            </a:r>
            <a:endParaRPr lang="en-US" sz="1400" dirty="0"/>
          </a:p>
        </p:txBody>
      </p:sp>
      <p:sp>
        <p:nvSpPr>
          <p:cNvPr id="37" name="Text 28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aspetti e blocchi di competenza per livello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matrice: 4 aspetti × 3 livelli = 12 blocchi</a:t>
            </a:r>
            <a:endParaRPr lang="en-US" sz="3200" dirty="0"/>
          </a:p>
        </p:txBody>
      </p:sp>
      <p:pic>
        <p:nvPicPr>
          <p:cNvPr id="3" name="Image 0" descr="/home/claude/kit/Kit_grafico_UNESCO/img/matrice_studen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6689" y="1325880"/>
            <a:ext cx="8358318" cy="4572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Rielaborazione grafica della matrice del AI CFS; codici dei blocchi come nell'originale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2B13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Aspetti e blocchi di competenza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Che cosa si chiede, aspetto per aspetto, a ogni livello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Mentalità incentrata sull'essere umano</a:t>
            </a:r>
            <a:endParaRPr lang="en-US" sz="3200" dirty="0"/>
          </a:p>
        </p:txBody>
      </p:sp>
      <p:pic>
        <p:nvPicPr>
          <p:cNvPr id="3" name="Image 0" descr="/home/claude/kit/Kit_grafico_UNESCO/img/icona_mentalita_cerch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0232" y="502920"/>
            <a:ext cx="640080" cy="640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261872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L'aspetto 'Mentalità incentrata sull'essere umano' riguarda i valori, le convinzioni e le capacità di pensiero critico degli studenti applicati all'esame di alcune questioni: se l'IA sia adatta allo scopo, se il suo uso sia giustificato, come gli esseri umani dovrebbero interagire con essa e quali responsabilità individui e istituzioni dovrebbero assumersi per contribuire a costruire società dell'IA sicure, inclusive e giuste.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DDF3F3"/>
          </a:solidFill>
          <a:ln/>
        </p:spPr>
      </p:sp>
      <p:pic>
        <p:nvPicPr>
          <p:cNvPr id="6" name="Image 1" descr="/home/claude/kit/Kit_grafico_UNESCO/img/livello_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221992"/>
            <a:ext cx="466344" cy="31089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4.1.1 · Comprendere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0467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Agentività umana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0467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riconoscere che l'IA è guidata dall'essere umano e che le decisioni di chi crea l'IA influenzano il modo in cui i sistemi di IA incidono sui diritti umani, sull'interazione tra esseri umani e IA e sulla loro vita e sulle loro società.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29768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DDF3F3"/>
          </a:solidFill>
          <a:ln/>
        </p:spPr>
      </p:sp>
      <p:pic>
        <p:nvPicPr>
          <p:cNvPr id="11" name="Image 2" descr="/home/claude/kit/Kit_grafico_UNESCO/img/livello_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2221992"/>
            <a:ext cx="466344" cy="31089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12064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4.2.1 · Applicare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55371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Responsabilità umana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55371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riconoscere che le responsabilità umane costituiscono obblighi giuridici dei creatori di IA e dei fornitori di servizi di IA, e di comprendere quali responsabilità umane debbano assumersi durante la progettazione e l'uso dell'IA.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04672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DDF3F3"/>
          </a:solidFill>
          <a:ln/>
        </p:spPr>
      </p:sp>
      <p:pic>
        <p:nvPicPr>
          <p:cNvPr id="16" name="Image 3" descr="/home/claude/kit/Kit_grafico_UNESCO/img/livello_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2221992"/>
            <a:ext cx="466344" cy="31089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886968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4.3.1 · Creare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830275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Cittadinanza nell'era dell'IA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830275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 si aspetta che gli studenti siano in grado di costruire una visione critica dell'impatto dell'IA sulle società umane e di estendere i propri valori incentrati sull'essere umano alla promozione della progettazione e dell'uso dell'IA per uno sviluppo inclusivo e sostenibile.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aspetto «Mentalità incentrata sull'essere umano»: prima frase dell'aspetto e della descrizione di ciascun blocco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Etica dell'IA</a:t>
            </a:r>
            <a:endParaRPr lang="en-US" sz="3200" dirty="0"/>
          </a:p>
        </p:txBody>
      </p:sp>
      <p:pic>
        <p:nvPicPr>
          <p:cNvPr id="3" name="Image 0" descr="/home/claude/kit/Kit_grafico_UNESCO/img/icona_etica_cerch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0232" y="502920"/>
            <a:ext cx="640080" cy="640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261872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L'aspetto 'Etica dell'IA' comprende i giudizi di valore etici, le riflessioni interiorizzate e le competenze sociali ed emotive di cui gli studenti hanno bisogno per orientarsi, comprendere, mettere in pratica e contribuire all'adeguamento di un insieme crescente di principi e norme regolamentari relativi all'intero ciclo di vita dei sistemi di IA.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F8E9DA"/>
          </a:solidFill>
          <a:ln/>
        </p:spPr>
      </p:sp>
      <p:pic>
        <p:nvPicPr>
          <p:cNvPr id="6" name="Image 1" descr="/home/claude/kit/Kit_grafico_UNESCO/img/livello_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221992"/>
            <a:ext cx="466344" cy="31089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5A1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4.1.2 · Comprendere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0467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Etica interiorizzata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0467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sviluppare una comprensione di base delle questioni etiche legate all'IA e del potenziale impatto dell'IA sui diritti umani, sulla giustizia sociale, sull'inclusione, sull'equità e sui cambiamenti climatici nel proprio contesto locale e in relazione alla propria vita personale.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29768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F8E9DA"/>
          </a:solidFill>
          <a:ln/>
        </p:spPr>
      </p:sp>
      <p:pic>
        <p:nvPicPr>
          <p:cNvPr id="11" name="Image 2" descr="/home/claude/kit/Kit_grafico_UNESCO/img/livello_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2221992"/>
            <a:ext cx="466344" cy="31089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12064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5A1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4.2.2 · Applicare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55371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Uso sicuro e responsabile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55371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mettere in atto pratiche responsabili di uso dell'IA, conformi ai principi etici e alle normative locali applicabili.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04672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F8E9DA"/>
          </a:solidFill>
          <a:ln/>
        </p:spPr>
      </p:sp>
      <p:pic>
        <p:nvPicPr>
          <p:cNvPr id="16" name="Image 3" descr="/home/claude/kit/Kit_grafico_UNESCO/img/livello_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2221992"/>
            <a:ext cx="466344" cy="31089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886968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65A1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4.3.2 · Creare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830275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Etica fin dalla progettazione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830275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 si aspetta che gli studenti siano in grado di adottare un approccio di etica fin dalla progettazione (ethics by design) nella progettazione, nella valutazione e nell'uso degli strumenti di IA, nonché nella revisione e nell'adattamento delle normative sull'IA.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aspetto «Etica dell'IA»: prima frase dell'aspetto e della descrizione di ciascun blocco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Tecniche e applicazioni dell'IA</a:t>
            </a:r>
            <a:endParaRPr lang="en-US" sz="3200" dirty="0"/>
          </a:p>
        </p:txBody>
      </p:sp>
      <p:pic>
        <p:nvPicPr>
          <p:cNvPr id="3" name="Image 0" descr="/home/claude/kit/Kit_grafico_UNESCO/img/icona_tecniche_cerch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0232" y="502920"/>
            <a:ext cx="640080" cy="640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261872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L'aspetto 'Tecniche e applicazioni dell'IA' rappresenta le conoscenze concettuali sull'IA e le relative abilità operative, intrinsecamente collegate, in relazione a strumenti di IA concreti o a compiti autentici.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E3E6F8"/>
          </a:solidFill>
          <a:ln/>
        </p:spPr>
      </p:sp>
      <p:pic>
        <p:nvPicPr>
          <p:cNvPr id="6" name="Image 1" descr="/home/claude/kit/Kit_grafico_UNESCO/img/livello_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221992"/>
            <a:ext cx="466344" cy="31089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DB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4.1.3 · Comprendere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0467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Fondamenti dell'IA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0467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sviluppare conoscenze, comprensione e abilità di base sull'IA, in particolare per quanto riguarda dati e algoritmi, e comprendere l'importanza delle conoscenze fondamentali interdisciplinari necessarie per approfondire gradualmente la comprensione di dati e algoritmi.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29768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E3E6F8"/>
          </a:solidFill>
          <a:ln/>
        </p:spPr>
      </p:sp>
      <p:pic>
        <p:nvPicPr>
          <p:cNvPr id="11" name="Image 2" descr="/home/claude/kit/Kit_grafico_UNESCO/img/livello_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2221992"/>
            <a:ext cx="466344" cy="31089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12064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DB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4.2.3 · Applicare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55371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Competenze applicative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55371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costruire una struttura di conoscenze, adeguata all'età, su dati, algoritmi di IA e programmazione, e di acquisire competenze applicative trasferibili.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04672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E3E6F8"/>
          </a:solidFill>
          <a:ln/>
        </p:spPr>
      </p:sp>
      <p:pic>
        <p:nvPicPr>
          <p:cNvPr id="16" name="Image 3" descr="/home/claude/kit/Kit_grafico_UNESCO/img/livello_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2221992"/>
            <a:ext cx="466344" cy="31089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886968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DB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4.3.3 · Creare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830275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Creazione di strumenti di IA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830275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 si aspetta che gli studenti siano in grado di approfondire e applicare conoscenze e abilità relative ai dati e agli algoritmi per personalizzare toolkit di IA esistenti e creare strumenti di IA orientati a compiti specifici.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aspetto «Tecniche e applicazioni dell'IA»: prima frase dell'aspetto e della descrizione di ciascun blocco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Progettazione di sistemi di IA</a:t>
            </a:r>
            <a:endParaRPr lang="en-US" sz="3200" dirty="0"/>
          </a:p>
        </p:txBody>
      </p:sp>
      <p:pic>
        <p:nvPicPr>
          <p:cNvPr id="3" name="Image 0" descr="/home/claude/kit/Kit_grafico_UNESCO/img/icona_progettazione_cerch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0232" y="502920"/>
            <a:ext cx="640080" cy="640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261872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L'aspetto 'Progettazione di sistemi di IA' riguarda il pensiero progettuale sistemico e le competenze ingegneristiche complessive necessarie per la definizione del problema, la progettazione, la costruzione dell'architettura, l'addestramento, il collaudo e l'ottimizzazione dei sistemi di IA.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F6E0EC"/>
          </a:solidFill>
          <a:ln/>
        </p:spPr>
      </p:sp>
      <p:pic>
        <p:nvPicPr>
          <p:cNvPr id="6" name="Image 1" descr="/home/claude/kit/Kit_grafico_UNESCO/img/livello_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221992"/>
            <a:ext cx="466344" cy="31089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12C6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4.1.4 · Comprendere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0467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Definizione del problema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0467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comprendere l'importanza della 'definizione del problema per l'IA' (AI problem scoping) come punto di partenza dell'innovazione nell'IA.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29768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F6E0EC"/>
          </a:solidFill>
          <a:ln/>
        </p:spPr>
      </p:sp>
      <p:pic>
        <p:nvPicPr>
          <p:cNvPr id="11" name="Image 2" descr="/home/claude/kit/Kit_grafico_UNESCO/img/livello_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2221992"/>
            <a:ext cx="466344" cy="31089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12064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12C6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4.2.4 · Applicare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55371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Progettazione dell'architettura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55371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sviluppare conoscenze metodologiche e abilità tecniche di base per configurare un'architettura scalabile, manutenibile e riutilizzabile per un sistema di IA, che comprenda i livelli di dati, algoritmi, modelli e interfacce applicative.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046720" y="2057400"/>
            <a:ext cx="3593592" cy="3858768"/>
          </a:xfrm>
          <a:prstGeom prst="roundRect">
            <a:avLst>
              <a:gd name="adj" fmla="val 3053"/>
            </a:avLst>
          </a:prstGeom>
          <a:solidFill>
            <a:srgbClr val="F6E0EC"/>
          </a:solidFill>
          <a:ln/>
        </p:spPr>
      </p:sp>
      <p:pic>
        <p:nvPicPr>
          <p:cNvPr id="16" name="Image 3" descr="/home/claude/kit/Kit_grafico_UNESCO/img/livello_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2221992"/>
            <a:ext cx="466344" cy="31089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8869680" y="222199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12C6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4.3.4 · Creare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8302752" y="2606040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Iterazione e cicli di feedback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8302752" y="338328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 si aspetta che gli studenti potenzino e applichino le proprie conoscenze interdisciplinari e metodi pratici per valutare l'adeguatezza umanistica e la solidità metodologica di un modello di IA e il suo impatto sui singoli utenti, sulle società e sull'ambiente.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aspetto «Progettazione di sistemi di IA»: prima frase dell'aspetto e della descrizione di ciascun blocco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2B13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Dentro un blocco di competenza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L'esempio del blocco 4.1.1: descrizione, obiettivi curricolari, metodi pedagogici, ambienti di apprendimento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4.1.1 · Agentività umana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studenti dovrebbero essere in grado di riconoscere che l'IA è guidata dall'essere umano e che le decisioni di chi crea l'IA influenzano il modo in cui i sistemi di IA incidono sui diritti umani, sull'interazione tra esseri umani e IA e sulla loro vita e sulle loro società. Dovrebbero comprendere le implicazioni della tutela dell'agentività umana durante tutte le fasi di progettazione, fornitura e uso dell'IA. Gli studenti comprenderanno che cosa significa che l'IA sia controllata dall'essere umano e quali potrebbero essere le conseguenze quando ciò non avviene.</a:t>
            </a:r>
            <a:endParaRPr lang="en-US" sz="16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Obiettivi curricolari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812280" y="141732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E7C8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812280" y="1417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406640" y="13716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CG4.1.1.1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06640" y="1664208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Promuovere la comprensione del fatto che l'IA è guidata dall'essere umano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812280" y="260604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12280" y="26060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7406640" y="25603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CG4.1.1.2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406640" y="2852928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Favorire la comprensione della necessità di esercitare un controllo umano sufficiente sull'IA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12280" y="379476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E7C8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812280" y="37947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7406640" y="37490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7C8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CG4.1.1.3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4041648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Coltivare il pensiero critico sulla relazione dinamica tra agentività umana e agentività della macchina</a:t>
            </a:r>
            <a:endParaRPr lang="en-US" sz="1500" dirty="0"/>
          </a:p>
        </p:txBody>
      </p:sp>
      <p:sp>
        <p:nvSpPr>
          <p:cNvPr id="17" name="Text 1"/>
          <p:cNvSpPr/>
          <p:nvPr>
            <p:ph idx="105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blocco 4.1.1: descrizione e titoli degli obiettivi curricolari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4.1.1 · Metodi e ambienti di apprendimento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Metodi pedagogici suggeriti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F3D5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828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792224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Visualizzare il concetto astratto di agentività umana lungo tutto il ciclo di vita dell'IA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83464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F3D5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834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798064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Simulare un dibattimento in aula di tribunale sul Regolamento UE sull'IA (AI Act) per valutare le intenzioni dei creatori alla base dei sistemi di IA vietati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84048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F3D5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8404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3803904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Comprensione basata su scenari dell'interazione con l'IA sotto controllo umano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846320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0F3D5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4809744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Dibattere sul confine dinamico tra agentività umana e agentività della macchina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223760" y="1325880"/>
            <a:ext cx="4416552" cy="4526280"/>
          </a:xfrm>
          <a:prstGeom prst="roundRect">
            <a:avLst>
              <a:gd name="adj" fmla="val 2484"/>
            </a:avLst>
          </a:prstGeom>
          <a:solidFill>
            <a:srgbClr val="FCEF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498080" y="1508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Ambienti di apprendimento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498080" y="2011680"/>
            <a:ext cx="39319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Contesti di apprendimento unplugged (senza dispositivi), come articoli su carta, materiali di lettura stampati e schede di lavoro.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Strumenti di IA disponibili localmente, compresi telefoni cellulari con applicazioni di IA.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Video scaricati in precedenza o registrati e altre risorse relative a specifici casi di studio o a scenari che presentano un dilemma.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Motori di ricerca, video online e corsi online di apprendimento integrativo.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C7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CFS, blocco 4.1.1: titoli dei metodi pedagogici e ambienti di apprendimento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Dal quadro alla progettazione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60020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Proposta di lavoro per il corso</a:t>
            </a:r>
            <a:endParaRPr lang="en-US" sz="22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914400" y="2286000"/>
            <a:ext cx="10360152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1.  Scegliete un aspetto e individuate il livello (Comprendere, Applicare, Creare) adatto alla vostra classe.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  Leggete la descrizione e gli obiettivi curricolari del blocco corrispondente.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3.  Scegliete uno dei metodi pedagogici suggeriti e adattatelo alla vostra disciplina e all'età degli studenti.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4.  Verificate quali ambienti di apprendimento avete a disposizione (anche unplugged).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4262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5.  Condividete la bozza di attività nel gruppo e confrontatela con il blocco di partenza.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326880" y="1691640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0F3D5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326880" y="169164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Proposta del formatore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2651760" y="1737360"/>
            <a:ext cx="8778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i="1" dirty="0">
                <a:solidFill>
                  <a:srgbClr val="0F3D5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«[Il quadro] specifica gli elementi essenziali che gli studenti devono costruire e aggiornare continuamente per diventare utenti responsabili e co-creatori attivi dell'IA, nonché potenziali protagonisti nella definizione e nello sviluppo delle prossime generazioni di IA.»</a:t>
            </a:r>
            <a:endParaRPr lang="en-US" sz="26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2651760" y="452628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6E8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– AI CFS, presentazione del quadro (trad. it. non ufficiale)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0F3D5E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31520" y="82296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Grazie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731520" y="210312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Antonio Scaramuzzino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Quadri completi, obiettivi, metodi e autovalutazione: sezione UNESCO del ProfTecnologIA Framework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proftecnologia-framework.vercel.app/unesco/</a:t>
            </a:r>
            <a:endParaRPr lang="en-US" sz="18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731520" y="379476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UNESCO (2024). AI competency framework for students. Paris, UNESCO. https://doi.org/10.54675/JKJB9835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Opere originali con licenza CC BY-SA 3.0 IGO. Traduzione e adattamento: Antonio Scaramuzzino, ProfTecnologIA Framework, distribuiti con la stessa licenza CC BY-SA 3.0 IGO. Nessun logo o elemento grafico istituzionale UNESCO è utilizzato.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Questa traduzione non è stata realizzata dall'UNESCO e non deve essere considerata una traduzione ufficiale dell'UNESCO. L'UNESCO non è responsabile del contenuto né di eventuali errori di questa traduzione.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8FD3E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translation was not created by UNESCO and should not be considered an official UNESCO translation. UNESCO shall not be liable for any content or error in this translation.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ESCO IA">
  <a:themeElements>
    <a:clrScheme name="UNESCO IA">
      <a:dk1>
        <a:srgbClr val="14262F"/>
      </a:dk1>
      <a:lt1>
        <a:srgbClr val="FFFFFF"/>
      </a:lt1>
      <a:dk2>
        <a:srgbClr val="0F3D5E"/>
      </a:dk2>
      <a:lt2>
        <a:srgbClr val="F3F6F7"/>
      </a:lt2>
      <a:accent1>
        <a:srgbClr val="0F3D5E"/>
      </a:accent1>
      <a:accent2>
        <a:srgbClr val="F2B134"/>
      </a:accent2>
      <a:accent3>
        <a:srgbClr val="5CC8C2"/>
      </a:accent3>
      <a:accent4>
        <a:srgbClr val="0E7C86"/>
      </a:accent4>
      <a:accent5>
        <a:srgbClr val="A65A1A"/>
      </a:accent5>
      <a:accent6>
        <a:srgbClr val="3D4DB7"/>
      </a:accent6>
      <a:hlink>
        <a:srgbClr val="0B6E8A"/>
      </a:hlink>
      <a:folHlink>
        <a:srgbClr val="6B4BB8"/>
      </a:folHlink>
    </a:clrScheme>
    <a:fontScheme name="UNESCO IA">
      <a:majorFont>
        <a:latin typeface="Outfi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quadro UNESCO delle competenze sull'IA per gli studenti</dc:title>
  <dc:subject>PptxGenJS Presentation</dc:subject>
  <dc:creator>Antonio Scaramuzzino</dc:creator>
  <cp:lastModifiedBy>Antonio Scaramuzzino</cp:lastModifiedBy>
  <cp:revision>1</cp:revision>
  <dcterms:created xsi:type="dcterms:W3CDTF">2026-10-20T19:47:26Z</dcterms:created>
  <dcterms:modified xsi:type="dcterms:W3CDTF">2026-10-20T19:47:26Z</dcterms:modified>
</cp:coreProperties>
</file>