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Apertura" id="{03095947-a793-e9d1-eb08-684effe5e0c6}">
          <p14:sldIdLst>
            <p14:sldId id="256"/>
          </p14:sldIdLst>
        </p14:section>
        <p14:section name="Il quadro in sintesi" id="{48354efc-825c-481d-8e43-cc11640cf3c3}">
          <p14:sldIdLst>
            <p14:sldId id="257"/>
            <p14:sldId id="258"/>
            <p14:sldId id="259"/>
            <p14:sldId id="260"/>
            <p14:sldId id="261"/>
            <p14:sldId id="262"/>
          </p14:sldIdLst>
        </p14:section>
        <p14:section name="Aspetti e blocchi" id="{9fd8fe86-36de-c05b-11e9-ebc1a8cbca68}">
          <p14:sldIdLst>
            <p14:sldId id="263"/>
            <p14:sldId id="264"/>
            <p14:sldId id="265"/>
            <p14:sldId id="266"/>
            <p14:sldId id="267"/>
            <p14:sldId id="268"/>
          </p14:sldIdLst>
        </p14:section>
        <p14:section name="Dentro un blocco" id="{c2e47af8-b210-c86e-d415-09c7084d2764}">
          <p14:sldIdLst>
            <p14:sldId id="269"/>
            <p14:sldId id="270"/>
            <p14:sldId id="271"/>
            <p14:sldId id="272"/>
            <p14:sldId id="273"/>
            <p14:sldId id="274"/>
          </p14:sldIdLst>
        </p14:section>
        <p14:section name="Chiusura" id="{4d45c804-fa90-401c-099e-9fae3bdf0383}">
          <p14:sldIdLst>
            <p14:sldId id="27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Fonte dei contenuti: UNESCO (2024). AI competency framework for teachers. Paris, UNESCO. https://doi.org/10.54675/ZJTE2084. Traduzione italiana non ufficiale del ProfTecnologIA Framework.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Questa sequenza è una proposta del formatore per l'uso del quadro nel corso: non fa parte del testo UNESCO.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image" Target="../media/image-1002-2.png"/><Relationship Id="rId4"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image" Target="../media/image-1003-2.png"/><Relationship Id="rId3" Type="http://schemas.openxmlformats.org/officeDocument/2006/relationships/image" Target="../media/image-1003-3.png"/><Relationship Id="rId4"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image" Target="../media/image-1004-2.png"/><Relationship Id="rId3" Type="http://schemas.openxmlformats.org/officeDocument/2006/relationships/image" Target="../media/image-1004-3.png"/><Relationship Id="rId4"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image" Target="../media/image-1005-1.png"/><Relationship Id="rId2" Type="http://schemas.openxmlformats.org/officeDocument/2006/relationships/image" Target="../media/image-1005-2.png"/><Relationship Id="rId3" Type="http://schemas.openxmlformats.org/officeDocument/2006/relationships/image" Target="../media/image-1005-3.png"/><Relationship Id="rId4"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image" Target="../media/image-1006-1.png"/><Relationship Id="rId2" Type="http://schemas.openxmlformats.org/officeDocument/2006/relationships/image" Target="../media/image-1006-2.png"/><Relationship Id="rId3" Type="http://schemas.openxmlformats.org/officeDocument/2006/relationships/image" Target="../media/image-1006-3.png"/><Relationship Id="rId4"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image" Target="../media/image-1007-1.png"/><Relationship Id="rId2" Type="http://schemas.openxmlformats.org/officeDocument/2006/relationships/image" Target="../media/image-1007-2.png"/><Relationship Id="rId3" Type="http://schemas.openxmlformats.org/officeDocument/2006/relationships/image" Target="../media/image-1007-3.png"/><Relationship Id="rId4"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image" Target="../media/image-1008-2.png"/><Relationship Id="rId3" Type="http://schemas.openxmlformats.org/officeDocument/2006/relationships/image" Target="../media/image-1008-3.png"/><Relationship Id="rId4"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image" Target="../media/image-1009-1.png"/><Relationship Id="rId2" Type="http://schemas.openxmlformats.org/officeDocument/2006/relationships/image" Target="../media/image-1009-2.png"/><Relationship Id="rId3" Type="http://schemas.openxmlformats.org/officeDocument/2006/relationships/image" Target="../media/image-1009-3.png"/><Relationship Id="rId4"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image" Target="../media/image-1010-1.png"/><Relationship Id="rId2" Type="http://schemas.openxmlformats.org/officeDocument/2006/relationships/image" Target="../media/image-1010-2.png"/><Relationship Id="rId3"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image" Target="../media/image-1011-1.png"/><Relationship Id="rId2" Type="http://schemas.openxmlformats.org/officeDocument/2006/relationships/image" Target="../media/image-1011-2.png"/><Relationship Id="rId3"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image" Target="../media/image-1012-1.png"/><Relationship Id="rId2" Type="http://schemas.openxmlformats.org/officeDocument/2006/relationships/image" Target="../media/image-1012-2.png"/><Relationship Id="rId3"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image" Target="../media/image-1013-1.png"/><Relationship Id="rId2" Type="http://schemas.openxmlformats.org/officeDocument/2006/relationships/image" Target="../media/image-1013-2.png"/><Relationship Id="rId3"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image" Target="../media/image-1014-1.png"/><Relationship Id="rId2" Type="http://schemas.openxmlformats.org/officeDocument/2006/relationships/image" Target="../media/image-1014-2.png"/><Relationship Id="rId3"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image" Target="../media/image-1015-1.png"/><Relationship Id="rId2" Type="http://schemas.openxmlformats.org/officeDocument/2006/relationships/image" Target="../media/image-1015-2.png"/><Relationship Id="rId3"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image" Target="../media/image-1016-1.png"/><Relationship Id="rId2" Type="http://schemas.openxmlformats.org/officeDocument/2006/relationships/image" Target="../media/image-1016-2.png"/><Relationship Id="rId3"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UNESCO Copertina">
    <p:bg>
      <p:bgPr>
        <a:solidFill>
          <a:srgbClr val="0F3D5E"/>
        </a:solidFill>
      </p:bgPr>
    </p:bg>
    <p:spTree>
      <p:nvGrpSpPr>
        <p:cNvPr id="1" name=""/>
        <p:cNvGrpSpPr/>
        <p:nvPr/>
      </p:nvGrpSpPr>
      <p:grpSpPr>
        <a:xfrm>
          <a:off x="0" y="0"/>
          <a:ext cx="0" cy="0"/>
          <a:chOff x="0" y="0"/>
          <a:chExt cx="0" cy="0"/>
        </a:xfrm>
      </p:grpSpPr>
      <p:pic>
        <p:nvPicPr>
          <p:cNvPr id="2" name="Image 0" descr="/home/claude/kit/Kit_grafico_UNESCO/img/archi.png">    </p:cNvPr>
          <p:cNvPicPr>
            <a:picLocks noChangeAspect="1"/>
          </p:cNvPicPr>
          <p:nvPr/>
        </p:nvPicPr>
        <p:blipFill>
          <a:blip r:embed="rId1"/>
          <a:stretch>
            <a:fillRect/>
          </a:stretch>
        </p:blipFill>
        <p:spPr>
          <a:xfrm>
            <a:off x="7818120" y="3246120"/>
            <a:ext cx="5016137" cy="2926080"/>
          </a:xfrm>
          <a:prstGeom prst="rect">
            <a:avLst/>
          </a:prstGeom>
        </p:spPr>
      </p:pic>
      <p:pic>
        <p:nvPicPr>
          <p:cNvPr id="3" name="Image 1" descr="/home/claude/kit/Kit_grafico_UNESCO/img/logo_unesco_ia.png">    </p:cNvPr>
          <p:cNvPicPr>
            <a:picLocks noChangeAspect="1"/>
          </p:cNvPicPr>
          <p:nvPr/>
        </p:nvPicPr>
        <p:blipFill>
          <a:blip r:embed="rId2"/>
          <a:stretch>
            <a:fillRect/>
          </a:stretch>
        </p:blipFill>
        <p:spPr>
          <a:xfrm>
            <a:off x="731520" y="640080"/>
            <a:ext cx="640080" cy="640080"/>
          </a:xfrm>
          <a:prstGeom prst="rect">
            <a:avLst/>
          </a:prstGeom>
        </p:spPr>
      </p:pic>
      <p:sp>
        <p:nvSpPr>
          <p:cNvPr id="4" name="Text 0"/>
          <p:cNvSpPr/>
          <p:nvPr>
            <p:ph idx="102" type="title" hasCustomPrompt="1"/>
          </p:nvPr>
        </p:nvSpPr>
        <p:spPr>
          <a:xfrm>
            <a:off x="731520" y="1463040"/>
            <a:ext cx="7863840" cy="2011680"/>
          </a:xfrm>
          <a:prstGeom prst="rect">
            <a:avLst/>
          </a:prstGeom>
          <a:noFill/>
          <a:ln/>
        </p:spPr>
        <p:txBody>
          <a:bodyPr wrap="square" rtlCol="0"/>
          <a:lstStyle>
            <a:lvl1pPr algn="l" indent="0" marL="0">
              <a:buNone/>
              <a:defRPr lang="en-US" sz="4400" b="1" dirty="0">
                <a:solidFill>
                  <a:srgbClr val="FFFFFF"/>
                </a:solidFill>
                <a:latin typeface="Outfit" pitchFamily="34" charset="0"/>
                <a:ea typeface="Outfit" pitchFamily="34" charset="-122"/>
                <a:cs typeface="Outfit" pitchFamily="34" charset="-120"/>
              </a:defRPr>
            </a:lvl1pPr>
          </a:lstStyle>
          <a:p>
            <a:pPr algn="l" indent="0" marL="0">
              <a:buNone/>
            </a:pPr>
            <a:r>
              <a:rPr lang="en-US" sz="4400" b="1" dirty="0">
                <a:solidFill>
                  <a:srgbClr val="FFFFFF"/>
                </a:solidFill>
                <a:latin typeface="Outfit" pitchFamily="34" charset="0"/>
                <a:ea typeface="Outfit" pitchFamily="34" charset="-122"/>
                <a:cs typeface="Outfit" pitchFamily="34" charset="-120"/>
              </a:rPr>
              <a:t>Titolo del percorso</a:t>
            </a:r>
            <a:endParaRPr lang="en-US" sz="4400" dirty="0"/>
          </a:p>
        </p:txBody>
      </p:sp>
      <p:sp>
        <p:nvSpPr>
          <p:cNvPr id="5" name="Text 0"/>
          <p:cNvSpPr/>
          <p:nvPr>
            <p:ph idx="103" type="body" hasCustomPrompt="1"/>
          </p:nvPr>
        </p:nvSpPr>
        <p:spPr>
          <a:xfrm>
            <a:off x="731520" y="3611880"/>
            <a:ext cx="7315200" cy="914400"/>
          </a:xfrm>
          <a:prstGeom prst="rect">
            <a:avLst/>
          </a:prstGeom>
          <a:noFill/>
          <a:ln/>
        </p:spPr>
        <p:txBody>
          <a:bodyPr wrap="square" rtlCol="0"/>
          <a:lstStyle>
            <a:lvl1pPr algn="l" indent="0" marL="0">
              <a:buNone/>
              <a:defRPr lang="en-US" sz="2000" dirty="0">
                <a:solidFill>
                  <a:srgbClr val="8FD3E8"/>
                </a:solidFill>
                <a:latin typeface="Source Sans 3" pitchFamily="34" charset="0"/>
                <a:ea typeface="Source Sans 3" pitchFamily="34" charset="-122"/>
                <a:cs typeface="Source Sans 3" pitchFamily="34" charset="-120"/>
              </a:defRPr>
            </a:lvl1pPr>
          </a:lstStyle>
          <a:p>
            <a:pPr algn="l" indent="0" marL="0">
              <a:buNone/>
            </a:pPr>
            <a:r>
              <a:rPr lang="en-US" sz="2000" dirty="0">
                <a:solidFill>
                  <a:srgbClr val="8FD3E8"/>
                </a:solidFill>
                <a:latin typeface="Source Sans 3" pitchFamily="34" charset="0"/>
                <a:ea typeface="Source Sans 3" pitchFamily="34" charset="-122"/>
                <a:cs typeface="Source Sans 3" pitchFamily="34" charset="-120"/>
              </a:rPr>
              <a:t>Sottotitolo / destinatari</a:t>
            </a:r>
            <a:endParaRPr lang="en-US" sz="2000" dirty="0"/>
          </a:p>
        </p:txBody>
      </p:sp>
      <p:sp>
        <p:nvSpPr>
          <p:cNvPr id="6" name="Text 0"/>
          <p:cNvSpPr/>
          <p:nvPr>
            <p:ph idx="104" type="body" hasCustomPrompt="1"/>
          </p:nvPr>
        </p:nvSpPr>
        <p:spPr>
          <a:xfrm>
            <a:off x="731520" y="4892040"/>
            <a:ext cx="6766560" cy="1097280"/>
          </a:xfrm>
          <a:prstGeom prst="rect">
            <a:avLst/>
          </a:prstGeom>
          <a:noFill/>
          <a:ln/>
        </p:spPr>
        <p:txBody>
          <a:bodyPr wrap="square" rtlCol="0"/>
          <a:lstStyle>
            <a:lvl1pPr algn="l" indent="0" marL="0">
              <a:buNone/>
              <a:defRPr lang="en-US" sz="1600" dirty="0">
                <a:solidFill>
                  <a:srgbClr val="FFFFFF"/>
                </a:solidFill>
                <a:latin typeface="Source Sans 3" pitchFamily="34" charset="0"/>
                <a:ea typeface="Source Sans 3" pitchFamily="34" charset="-122"/>
                <a:cs typeface="Source Sans 3" pitchFamily="34" charset="-120"/>
              </a:defRPr>
            </a:lvl1pPr>
          </a:lstStyle>
          <a:p>
            <a:pPr algn="l" indent="0" marL="0">
              <a:buNone/>
            </a:pPr>
            <a:r>
              <a:rPr lang="en-US" sz="1600" dirty="0">
                <a:solidFill>
                  <a:srgbClr val="FFFFFF"/>
                </a:solidFill>
                <a:latin typeface="Source Sans 3" pitchFamily="34" charset="0"/>
                <a:ea typeface="Source Sans 3" pitchFamily="34" charset="-122"/>
                <a:cs typeface="Source Sans 3" pitchFamily="34" charset="-120"/>
              </a:rPr>
              <a:t>Formatore · Ente · Data</a:t>
            </a:r>
            <a:endParaRPr lang="en-US" sz="1600" dirty="0"/>
          </a:p>
        </p:txBody>
      </p:sp>
      <p:sp>
        <p:nvSpPr>
          <p:cNvPr id="7" name="Text 0"/>
          <p:cNvSpPr/>
          <p:nvPr/>
        </p:nvSpPr>
        <p:spPr>
          <a:xfrm>
            <a:off x="548640" y="6419088"/>
            <a:ext cx="9692640" cy="274320"/>
          </a:xfrm>
          <a:prstGeom prst="rect">
            <a:avLst/>
          </a:prstGeom>
          <a:noFill/>
          <a:ln/>
        </p:spPr>
        <p:txBody>
          <a:bodyPr wrap="square" lIns="0" tIns="0" rIns="0" bIns="0" rtlCol="0" anchor="ctr"/>
          <a:lstStyle/>
          <a:p>
            <a:pPr indent="0" marL="0">
              <a:buNone/>
            </a:pPr>
            <a:r>
              <a:rPr lang="en-US" sz="900" i="1" dirty="0">
                <a:solidFill>
                  <a:srgbClr val="8FD3E8"/>
                </a:solidFill>
                <a:latin typeface="Source Sans 3" pitchFamily="34" charset="0"/>
                <a:ea typeface="Source Sans 3" pitchFamily="34" charset="-122"/>
                <a:cs typeface="Source Sans 3" pitchFamily="34" charset="-120"/>
              </a:rPr>
              <a:t>Contenuti: UNESCO (2024), quadri di competenze sull'IA per studenti e docenti · trad. it. non ufficiale · CC BY-SA 3.0 IGO</a:t>
            </a:r>
            <a:endParaRPr lang="en-US" sz="900" dirty="0"/>
          </a:p>
        </p:txBody>
      </p:sp>
      <p:pic>
        <p:nvPicPr>
          <p:cNvPr id="8" name="Image 2" descr="/home/claude/kit/Kit_grafico_UNESCO/img/logo_unesco_ia.png">    </p:cNvPr>
          <p:cNvPicPr>
            <a:picLocks noChangeAspect="1"/>
          </p:cNvPicPr>
          <p:nvPr/>
        </p:nvPicPr>
        <p:blipFill>
          <a:blip r:embed="rId3"/>
          <a:stretch>
            <a:fillRect/>
          </a:stretch>
        </p:blipFill>
        <p:spPr>
          <a:xfrm>
            <a:off x="10561320" y="6391656"/>
            <a:ext cx="310896" cy="310896"/>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UNESCO Sezione Petrolio">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3749040" cy="6263640"/>
          </a:xfrm>
          <a:prstGeom prst="rect">
            <a:avLst/>
          </a:prstGeom>
          <a:solidFill>
            <a:srgbClr val="0F3D5E"/>
          </a:solidFill>
          <a:ln/>
        </p:spPr>
      </p:sp>
      <p:pic>
        <p:nvPicPr>
          <p:cNvPr id="3" name="Image 0" descr="/home/claude/kit/Kit_grafico_UNESCO/img/archi.png">    </p:cNvPr>
          <p:cNvPicPr>
            <a:picLocks noChangeAspect="1"/>
          </p:cNvPicPr>
          <p:nvPr/>
        </p:nvPicPr>
        <p:blipFill>
          <a:blip r:embed="rId1"/>
          <a:stretch>
            <a:fillRect/>
          </a:stretch>
        </p:blipFill>
        <p:spPr>
          <a:xfrm>
            <a:off x="548640" y="4572000"/>
            <a:ext cx="2194560" cy="1280160"/>
          </a:xfrm>
          <a:prstGeom prst="rect">
            <a:avLst/>
          </a:prstGeom>
        </p:spPr>
      </p:pic>
      <p:sp>
        <p:nvSpPr>
          <p:cNvPr id="4" name="Text 1"/>
          <p:cNvSpPr/>
          <p:nvPr>
            <p:ph idx="102" type="body" hasCustomPrompt="1"/>
          </p:nvPr>
        </p:nvSpPr>
        <p:spPr>
          <a:xfrm>
            <a:off x="548640" y="2194560"/>
            <a:ext cx="2743200" cy="1828800"/>
          </a:xfrm>
          <a:prstGeom prst="rect">
            <a:avLst/>
          </a:prstGeom>
          <a:noFill/>
          <a:ln/>
        </p:spPr>
        <p:txBody>
          <a:bodyPr wrap="square" rtlCol="0"/>
          <a:lstStyle>
            <a:lvl1pPr algn="l" indent="0" marL="0">
              <a:buNone/>
              <a:defRPr lang="en-US" sz="11000" b="1" dirty="0">
                <a:solidFill>
                  <a:srgbClr val="F2B134"/>
                </a:solidFill>
                <a:latin typeface="Outfit" pitchFamily="34" charset="0"/>
                <a:ea typeface="Outfit" pitchFamily="34" charset="-122"/>
                <a:cs typeface="Outfit" pitchFamily="34" charset="-120"/>
              </a:defRPr>
            </a:lvl1pPr>
          </a:lstStyle>
          <a:p>
            <a:pPr algn="l" indent="0" marL="0">
              <a:buNone/>
            </a:pPr>
            <a:r>
              <a:rPr lang="en-US" sz="11000" b="1" dirty="0">
                <a:solidFill>
                  <a:srgbClr val="F2B134"/>
                </a:solidFill>
                <a:latin typeface="Outfit" pitchFamily="34" charset="0"/>
                <a:ea typeface="Outfit" pitchFamily="34" charset="-122"/>
                <a:cs typeface="Outfit" pitchFamily="34" charset="-120"/>
              </a:rPr>
              <a:t>01</a:t>
            </a:r>
            <a:endParaRPr lang="en-US" sz="11000" dirty="0"/>
          </a:p>
        </p:txBody>
      </p:sp>
      <p:sp>
        <p:nvSpPr>
          <p:cNvPr id="5" name="Text 1"/>
          <p:cNvSpPr/>
          <p:nvPr>
            <p:ph idx="103" type="title" hasCustomPrompt="1"/>
          </p:nvPr>
        </p:nvSpPr>
        <p:spPr>
          <a:xfrm>
            <a:off x="4389120" y="2011680"/>
            <a:ext cx="7223760" cy="1371600"/>
          </a:xfrm>
          <a:prstGeom prst="rect">
            <a:avLst/>
          </a:prstGeom>
          <a:noFill/>
          <a:ln/>
        </p:spPr>
        <p:txBody>
          <a:bodyPr wrap="square" rtlCol="0"/>
          <a:lstStyle>
            <a:lvl1pPr algn="l" indent="0" marL="0">
              <a:buNone/>
              <a:defRPr lang="en-US" sz="4000" b="1" dirty="0">
                <a:solidFill>
                  <a:srgbClr val="0F3D5E"/>
                </a:solidFill>
                <a:latin typeface="Outfit" pitchFamily="34" charset="0"/>
                <a:ea typeface="Outfit" pitchFamily="34" charset="-122"/>
                <a:cs typeface="Outfit" pitchFamily="34" charset="-120"/>
              </a:defRPr>
            </a:lvl1pPr>
          </a:lstStyle>
          <a:p>
            <a:pPr algn="l" indent="0" marL="0">
              <a:buNone/>
            </a:pPr>
            <a:r>
              <a:rPr lang="en-US" sz="4000" b="1" dirty="0">
                <a:solidFill>
                  <a:srgbClr val="0F3D5E"/>
                </a:solidFill>
                <a:latin typeface="Outfit" pitchFamily="34" charset="0"/>
                <a:ea typeface="Outfit" pitchFamily="34" charset="-122"/>
                <a:cs typeface="Outfit" pitchFamily="34" charset="-120"/>
              </a:rPr>
              <a:t>Titolo della sezione</a:t>
            </a:r>
            <a:endParaRPr lang="en-US" sz="4000" dirty="0"/>
          </a:p>
        </p:txBody>
      </p:sp>
      <p:sp>
        <p:nvSpPr>
          <p:cNvPr id="6" name="Text 1"/>
          <p:cNvSpPr/>
          <p:nvPr>
            <p:ph idx="104" type="body" hasCustomPrompt="1"/>
          </p:nvPr>
        </p:nvSpPr>
        <p:spPr>
          <a:xfrm>
            <a:off x="4389120" y="3520440"/>
            <a:ext cx="7223760" cy="914400"/>
          </a:xfrm>
          <a:prstGeom prst="rect">
            <a:avLst/>
          </a:prstGeom>
          <a:noFill/>
          <a:ln/>
        </p:spPr>
        <p:txBody>
          <a:bodyPr wrap="square" rtlCol="0"/>
          <a:lstStyle>
            <a:lvl1pPr algn="l" indent="0" marL="0">
              <a:buNone/>
              <a:defRPr lang="en-US" sz="2000" dirty="0">
                <a:solidFill>
                  <a:srgbClr val="5B6C74"/>
                </a:solidFill>
                <a:latin typeface="Source Sans 3" pitchFamily="34" charset="0"/>
                <a:ea typeface="Source Sans 3" pitchFamily="34" charset="-122"/>
                <a:cs typeface="Source Sans 3" pitchFamily="34" charset="-120"/>
              </a:defRPr>
            </a:lvl1pPr>
          </a:lstStyle>
          <a:p>
            <a:pPr algn="l" indent="0" marL="0">
              <a:buNone/>
            </a:pPr>
            <a:r>
              <a:rPr lang="en-US" sz="2000" dirty="0">
                <a:solidFill>
                  <a:srgbClr val="5B6C74"/>
                </a:solidFill>
                <a:latin typeface="Source Sans 3" pitchFamily="34" charset="0"/>
                <a:ea typeface="Source Sans 3" pitchFamily="34" charset="-122"/>
                <a:cs typeface="Source Sans 3" pitchFamily="34" charset="-120"/>
              </a:rPr>
              <a:t>Domanda guida o sottotitolo</a:t>
            </a:r>
            <a:endParaRPr lang="en-US" sz="2000" dirty="0"/>
          </a:p>
        </p:txBody>
      </p:sp>
      <p:pic>
        <p:nvPicPr>
          <p:cNvPr id="7" name="Image 1" descr="/home/claude/kit/Kit_grafico_UNESCO/img/simbolo_aspetti.png">    </p:cNvPr>
          <p:cNvPicPr>
            <a:picLocks noChangeAspect="1"/>
          </p:cNvPicPr>
          <p:nvPr/>
        </p:nvPicPr>
        <p:blipFill>
          <a:blip r:embed="rId2"/>
          <a:stretch>
            <a:fillRect/>
          </a:stretch>
        </p:blipFill>
        <p:spPr>
          <a:xfrm>
            <a:off x="4389120" y="1783080"/>
            <a:ext cx="784555" cy="118872"/>
          </a:xfrm>
          <a:prstGeom prst="rect">
            <a:avLst/>
          </a:prstGeom>
        </p:spPr>
      </p:pic>
      <p:sp>
        <p:nvSpPr>
          <p:cNvPr id="8" name="Text 1"/>
          <p:cNvSpPr/>
          <p:nvPr/>
        </p:nvSpPr>
        <p:spPr>
          <a:xfrm>
            <a:off x="548640" y="6419088"/>
            <a:ext cx="9692640" cy="274320"/>
          </a:xfrm>
          <a:prstGeom prst="rect">
            <a:avLst/>
          </a:prstGeom>
          <a:noFill/>
          <a:ln/>
        </p:spPr>
        <p:txBody>
          <a:bodyPr wrap="square" lIns="0" tIns="0" rIns="0" bIns="0" rtlCol="0" anchor="ctr"/>
          <a:lstStyle/>
          <a:p>
            <a:pPr indent="0" marL="0">
              <a:buNone/>
            </a:pPr>
            <a:r>
              <a:rPr lang="en-US" sz="900" i="1" dirty="0">
                <a:solidFill>
                  <a:srgbClr val="5B6C74"/>
                </a:solidFill>
                <a:latin typeface="Source Sans 3" pitchFamily="34" charset="0"/>
                <a:ea typeface="Source Sans 3" pitchFamily="34" charset="-122"/>
                <a:cs typeface="Source Sans 3" pitchFamily="34" charset="-120"/>
              </a:rPr>
              <a:t>Contenuti: UNESCO (2024), quadri di competenze sull'IA per studenti e docenti · trad. it. non ufficiale · CC BY-SA 3.0 IGO</a:t>
            </a:r>
            <a:endParaRPr lang="en-US" sz="900" dirty="0"/>
          </a:p>
        </p:txBody>
      </p:sp>
      <p:pic>
        <p:nvPicPr>
          <p:cNvPr id="9" name="Image 2" descr="/home/claude/kit/Kit_grafico_UNESCO/img/logo_unesco_ia.png">    </p:cNvPr>
          <p:cNvPicPr>
            <a:picLocks noChangeAspect="1"/>
          </p:cNvPicPr>
          <p:nvPr/>
        </p:nvPicPr>
        <p:blipFill>
          <a:blip r:embed="rId3"/>
          <a:stretch>
            <a:fillRect/>
          </a:stretch>
        </p:blipFill>
        <p:spPr>
          <a:xfrm>
            <a:off x="10561320" y="6391656"/>
            <a:ext cx="310896" cy="310896"/>
          </a:xfrm>
          <a:prstGeom prst="rect">
            <a:avLst/>
          </a:prstGeom>
        </p:spPr>
      </p:pic>
      <p:sp>
        <p:nvSpPr>
          <p:cNvPr id="25" name="Slide Number Placeholder 0"/>
          <p:cNvSpPr>
            <a:spLocks noGrp="1"/>
          </p:cNvSpPr>
          <p:nvPr>
            <p:ph type="sldNum" sz="quarter" idx="4294967295"/>
          </p:nvPr>
        </p:nvSpPr>
        <p:spPr>
          <a:xfrm>
            <a:off x="11064240" y="6419088"/>
            <a:ext cx="576072"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0F3D5E"/>
                </a:solidFill>
                <a:latin typeface="Outfit"/>
                <a:ea typeface="Outfit"/>
                <a:cs typeface="Outfit"/>
              </a:defRPr>
            </a:lvl1pPr>
          </a:lstStyle>
          <a:p>
            <a:pPr algn="r"/>
            <a:fld id="{F7021451-1387-4CA6-816F-3879F97B5CBC}" type="slidenum">
              <a:rPr b="1"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UNESCO Sezione Aspetto mentalita">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3749040" cy="6263640"/>
          </a:xfrm>
          <a:prstGeom prst="rect">
            <a:avLst/>
          </a:prstGeom>
          <a:solidFill>
            <a:srgbClr val="0E7C86"/>
          </a:solidFill>
          <a:ln/>
        </p:spPr>
      </p:sp>
      <p:pic>
        <p:nvPicPr>
          <p:cNvPr id="3" name="Image 0" descr="/home/claude/kit/Kit_grafico_UNESCO/img/icona_mentalita_bianca.png">    </p:cNvPr>
          <p:cNvPicPr>
            <a:picLocks noChangeAspect="1"/>
          </p:cNvPicPr>
          <p:nvPr/>
        </p:nvPicPr>
        <p:blipFill>
          <a:blip r:embed="rId1"/>
          <a:stretch>
            <a:fillRect/>
          </a:stretch>
        </p:blipFill>
        <p:spPr>
          <a:xfrm>
            <a:off x="548640" y="914400"/>
            <a:ext cx="914400" cy="914400"/>
          </a:xfrm>
          <a:prstGeom prst="rect">
            <a:avLst/>
          </a:prstGeom>
        </p:spPr>
      </p:pic>
      <p:sp>
        <p:nvSpPr>
          <p:cNvPr id="4" name="Text 1"/>
          <p:cNvSpPr/>
          <p:nvPr>
            <p:ph idx="102" type="body" hasCustomPrompt="1"/>
          </p:nvPr>
        </p:nvSpPr>
        <p:spPr>
          <a:xfrm>
            <a:off x="548640" y="2194560"/>
            <a:ext cx="2743200" cy="1828800"/>
          </a:xfrm>
          <a:prstGeom prst="rect">
            <a:avLst/>
          </a:prstGeom>
          <a:noFill/>
          <a:ln/>
        </p:spPr>
        <p:txBody>
          <a:bodyPr wrap="square" rtlCol="0"/>
          <a:lstStyle>
            <a:lvl1pPr algn="l" indent="0" marL="0">
              <a:buNone/>
              <a:defRPr lang="en-US" sz="11000" b="1" dirty="0">
                <a:solidFill>
                  <a:srgbClr val="FFFFFF"/>
                </a:solidFill>
                <a:latin typeface="Outfit" pitchFamily="34" charset="0"/>
                <a:ea typeface="Outfit" pitchFamily="34" charset="-122"/>
                <a:cs typeface="Outfit" pitchFamily="34" charset="-120"/>
              </a:defRPr>
            </a:lvl1pPr>
          </a:lstStyle>
          <a:p>
            <a:pPr algn="l" indent="0" marL="0">
              <a:buNone/>
            </a:pPr>
            <a:r>
              <a:rPr lang="en-US" sz="11000" b="1" dirty="0">
                <a:solidFill>
                  <a:srgbClr val="FFFFFF"/>
                </a:solidFill>
                <a:latin typeface="Outfit" pitchFamily="34" charset="0"/>
                <a:ea typeface="Outfit" pitchFamily="34" charset="-122"/>
                <a:cs typeface="Outfit" pitchFamily="34" charset="-120"/>
              </a:rPr>
              <a:t>01</a:t>
            </a:r>
            <a:endParaRPr lang="en-US" sz="11000" dirty="0"/>
          </a:p>
        </p:txBody>
      </p:sp>
      <p:sp>
        <p:nvSpPr>
          <p:cNvPr id="5" name="Text 1"/>
          <p:cNvSpPr/>
          <p:nvPr>
            <p:ph idx="103" type="title" hasCustomPrompt="1"/>
          </p:nvPr>
        </p:nvSpPr>
        <p:spPr>
          <a:xfrm>
            <a:off x="4389120" y="2011680"/>
            <a:ext cx="7223760" cy="1371600"/>
          </a:xfrm>
          <a:prstGeom prst="rect">
            <a:avLst/>
          </a:prstGeom>
          <a:noFill/>
          <a:ln/>
        </p:spPr>
        <p:txBody>
          <a:bodyPr wrap="square" rtlCol="0"/>
          <a:lstStyle>
            <a:lvl1pPr algn="l" indent="0" marL="0">
              <a:buNone/>
              <a:defRPr lang="en-US" sz="4000" b="1" dirty="0">
                <a:solidFill>
                  <a:srgbClr val="0F3D5E"/>
                </a:solidFill>
                <a:latin typeface="Outfit" pitchFamily="34" charset="0"/>
                <a:ea typeface="Outfit" pitchFamily="34" charset="-122"/>
                <a:cs typeface="Outfit" pitchFamily="34" charset="-120"/>
              </a:defRPr>
            </a:lvl1pPr>
          </a:lstStyle>
          <a:p>
            <a:pPr algn="l" indent="0" marL="0">
              <a:buNone/>
            </a:pPr>
            <a:r>
              <a:rPr lang="en-US" sz="4000" b="1" dirty="0">
                <a:solidFill>
                  <a:srgbClr val="0F3D5E"/>
                </a:solidFill>
                <a:latin typeface="Outfit" pitchFamily="34" charset="0"/>
                <a:ea typeface="Outfit" pitchFamily="34" charset="-122"/>
                <a:cs typeface="Outfit" pitchFamily="34" charset="-120"/>
              </a:rPr>
              <a:t>Titolo della sezione</a:t>
            </a:r>
            <a:endParaRPr lang="en-US" sz="4000" dirty="0"/>
          </a:p>
        </p:txBody>
      </p:sp>
      <p:sp>
        <p:nvSpPr>
          <p:cNvPr id="6" name="Text 1"/>
          <p:cNvSpPr/>
          <p:nvPr>
            <p:ph idx="104" type="body" hasCustomPrompt="1"/>
          </p:nvPr>
        </p:nvSpPr>
        <p:spPr>
          <a:xfrm>
            <a:off x="4389120" y="3520440"/>
            <a:ext cx="7223760" cy="914400"/>
          </a:xfrm>
          <a:prstGeom prst="rect">
            <a:avLst/>
          </a:prstGeom>
          <a:noFill/>
          <a:ln/>
        </p:spPr>
        <p:txBody>
          <a:bodyPr wrap="square" rtlCol="0"/>
          <a:lstStyle>
            <a:lvl1pPr algn="l" indent="0" marL="0">
              <a:buNone/>
              <a:defRPr lang="en-US" sz="2000" dirty="0">
                <a:solidFill>
                  <a:srgbClr val="5B6C74"/>
                </a:solidFill>
                <a:latin typeface="Source Sans 3" pitchFamily="34" charset="0"/>
                <a:ea typeface="Source Sans 3" pitchFamily="34" charset="-122"/>
                <a:cs typeface="Source Sans 3" pitchFamily="34" charset="-120"/>
              </a:defRPr>
            </a:lvl1pPr>
          </a:lstStyle>
          <a:p>
            <a:pPr algn="l" indent="0" marL="0">
              <a:buNone/>
            </a:pPr>
            <a:r>
              <a:rPr lang="en-US" sz="2000" dirty="0">
                <a:solidFill>
                  <a:srgbClr val="5B6C74"/>
                </a:solidFill>
                <a:latin typeface="Source Sans 3" pitchFamily="34" charset="0"/>
                <a:ea typeface="Source Sans 3" pitchFamily="34" charset="-122"/>
                <a:cs typeface="Source Sans 3" pitchFamily="34" charset="-120"/>
              </a:rPr>
              <a:t>Domanda guida o sottotitolo</a:t>
            </a:r>
            <a:endParaRPr lang="en-US" sz="2000" dirty="0"/>
          </a:p>
        </p:txBody>
      </p:sp>
      <p:pic>
        <p:nvPicPr>
          <p:cNvPr id="7" name="Image 1" descr="/home/claude/kit/Kit_grafico_UNESCO/img/simbolo_aspetti.png">    </p:cNvPr>
          <p:cNvPicPr>
            <a:picLocks noChangeAspect="1"/>
          </p:cNvPicPr>
          <p:nvPr/>
        </p:nvPicPr>
        <p:blipFill>
          <a:blip r:embed="rId2"/>
          <a:stretch>
            <a:fillRect/>
          </a:stretch>
        </p:blipFill>
        <p:spPr>
          <a:xfrm>
            <a:off x="4389120" y="1783080"/>
            <a:ext cx="784555" cy="118872"/>
          </a:xfrm>
          <a:prstGeom prst="rect">
            <a:avLst/>
          </a:prstGeom>
        </p:spPr>
      </p:pic>
      <p:sp>
        <p:nvSpPr>
          <p:cNvPr id="8" name="Text 1"/>
          <p:cNvSpPr/>
          <p:nvPr/>
        </p:nvSpPr>
        <p:spPr>
          <a:xfrm>
            <a:off x="548640" y="6419088"/>
            <a:ext cx="9692640" cy="274320"/>
          </a:xfrm>
          <a:prstGeom prst="rect">
            <a:avLst/>
          </a:prstGeom>
          <a:noFill/>
          <a:ln/>
        </p:spPr>
        <p:txBody>
          <a:bodyPr wrap="square" lIns="0" tIns="0" rIns="0" bIns="0" rtlCol="0" anchor="ctr"/>
          <a:lstStyle/>
          <a:p>
            <a:pPr indent="0" marL="0">
              <a:buNone/>
            </a:pPr>
            <a:r>
              <a:rPr lang="en-US" sz="900" i="1" dirty="0">
                <a:solidFill>
                  <a:srgbClr val="5B6C74"/>
                </a:solidFill>
                <a:latin typeface="Source Sans 3" pitchFamily="34" charset="0"/>
                <a:ea typeface="Source Sans 3" pitchFamily="34" charset="-122"/>
                <a:cs typeface="Source Sans 3" pitchFamily="34" charset="-120"/>
              </a:rPr>
              <a:t>Contenuti: UNESCO (2024), quadri di competenze sull'IA per studenti e docenti · trad. it. non ufficiale · CC BY-SA 3.0 IGO</a:t>
            </a:r>
            <a:endParaRPr lang="en-US" sz="900" dirty="0"/>
          </a:p>
        </p:txBody>
      </p:sp>
      <p:pic>
        <p:nvPicPr>
          <p:cNvPr id="9" name="Image 2" descr="/home/claude/kit/Kit_grafico_UNESCO/img/logo_unesco_ia.png">    </p:cNvPr>
          <p:cNvPicPr>
            <a:picLocks noChangeAspect="1"/>
          </p:cNvPicPr>
          <p:nvPr/>
        </p:nvPicPr>
        <p:blipFill>
          <a:blip r:embed="rId3"/>
          <a:stretch>
            <a:fillRect/>
          </a:stretch>
        </p:blipFill>
        <p:spPr>
          <a:xfrm>
            <a:off x="10561320" y="6391656"/>
            <a:ext cx="310896" cy="310896"/>
          </a:xfrm>
          <a:prstGeom prst="rect">
            <a:avLst/>
          </a:prstGeom>
        </p:spPr>
      </p:pic>
      <p:sp>
        <p:nvSpPr>
          <p:cNvPr id="25" name="Slide Number Placeholder 0"/>
          <p:cNvSpPr>
            <a:spLocks noGrp="1"/>
          </p:cNvSpPr>
          <p:nvPr>
            <p:ph type="sldNum" sz="quarter" idx="4294967295"/>
          </p:nvPr>
        </p:nvSpPr>
        <p:spPr>
          <a:xfrm>
            <a:off x="11064240" y="6419088"/>
            <a:ext cx="576072"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0F3D5E"/>
                </a:solidFill>
                <a:latin typeface="Outfit"/>
                <a:ea typeface="Outfit"/>
                <a:cs typeface="Outfit"/>
              </a:defRPr>
            </a:lvl1pPr>
          </a:lstStyle>
          <a:p>
            <a:pPr algn="r"/>
            <a:fld id="{F7021451-1387-4CA6-816F-3879F97B5CBC}" type="slidenum">
              <a:rPr b="1"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UNESCO Sezione Aspetto etica">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3749040" cy="6263640"/>
          </a:xfrm>
          <a:prstGeom prst="rect">
            <a:avLst/>
          </a:prstGeom>
          <a:solidFill>
            <a:srgbClr val="A65A1A"/>
          </a:solidFill>
          <a:ln/>
        </p:spPr>
      </p:sp>
      <p:pic>
        <p:nvPicPr>
          <p:cNvPr id="3" name="Image 0" descr="/home/claude/kit/Kit_grafico_UNESCO/img/icona_etica_bianca.png">    </p:cNvPr>
          <p:cNvPicPr>
            <a:picLocks noChangeAspect="1"/>
          </p:cNvPicPr>
          <p:nvPr/>
        </p:nvPicPr>
        <p:blipFill>
          <a:blip r:embed="rId1"/>
          <a:stretch>
            <a:fillRect/>
          </a:stretch>
        </p:blipFill>
        <p:spPr>
          <a:xfrm>
            <a:off x="548640" y="914400"/>
            <a:ext cx="914400" cy="914400"/>
          </a:xfrm>
          <a:prstGeom prst="rect">
            <a:avLst/>
          </a:prstGeom>
        </p:spPr>
      </p:pic>
      <p:sp>
        <p:nvSpPr>
          <p:cNvPr id="4" name="Text 1"/>
          <p:cNvSpPr/>
          <p:nvPr>
            <p:ph idx="102" type="body" hasCustomPrompt="1"/>
          </p:nvPr>
        </p:nvSpPr>
        <p:spPr>
          <a:xfrm>
            <a:off x="548640" y="2194560"/>
            <a:ext cx="2743200" cy="1828800"/>
          </a:xfrm>
          <a:prstGeom prst="rect">
            <a:avLst/>
          </a:prstGeom>
          <a:noFill/>
          <a:ln/>
        </p:spPr>
        <p:txBody>
          <a:bodyPr wrap="square" rtlCol="0"/>
          <a:lstStyle>
            <a:lvl1pPr algn="l" indent="0" marL="0">
              <a:buNone/>
              <a:defRPr lang="en-US" sz="11000" b="1" dirty="0">
                <a:solidFill>
                  <a:srgbClr val="FFFFFF"/>
                </a:solidFill>
                <a:latin typeface="Outfit" pitchFamily="34" charset="0"/>
                <a:ea typeface="Outfit" pitchFamily="34" charset="-122"/>
                <a:cs typeface="Outfit" pitchFamily="34" charset="-120"/>
              </a:defRPr>
            </a:lvl1pPr>
          </a:lstStyle>
          <a:p>
            <a:pPr algn="l" indent="0" marL="0">
              <a:buNone/>
            </a:pPr>
            <a:r>
              <a:rPr lang="en-US" sz="11000" b="1" dirty="0">
                <a:solidFill>
                  <a:srgbClr val="FFFFFF"/>
                </a:solidFill>
                <a:latin typeface="Outfit" pitchFamily="34" charset="0"/>
                <a:ea typeface="Outfit" pitchFamily="34" charset="-122"/>
                <a:cs typeface="Outfit" pitchFamily="34" charset="-120"/>
              </a:rPr>
              <a:t>01</a:t>
            </a:r>
            <a:endParaRPr lang="en-US" sz="11000" dirty="0"/>
          </a:p>
        </p:txBody>
      </p:sp>
      <p:sp>
        <p:nvSpPr>
          <p:cNvPr id="5" name="Text 1"/>
          <p:cNvSpPr/>
          <p:nvPr>
            <p:ph idx="103" type="title" hasCustomPrompt="1"/>
          </p:nvPr>
        </p:nvSpPr>
        <p:spPr>
          <a:xfrm>
            <a:off x="4389120" y="2011680"/>
            <a:ext cx="7223760" cy="1371600"/>
          </a:xfrm>
          <a:prstGeom prst="rect">
            <a:avLst/>
          </a:prstGeom>
          <a:noFill/>
          <a:ln/>
        </p:spPr>
        <p:txBody>
          <a:bodyPr wrap="square" rtlCol="0"/>
          <a:lstStyle>
            <a:lvl1pPr algn="l" indent="0" marL="0">
              <a:buNone/>
              <a:defRPr lang="en-US" sz="4000" b="1" dirty="0">
                <a:solidFill>
                  <a:srgbClr val="0F3D5E"/>
                </a:solidFill>
                <a:latin typeface="Outfit" pitchFamily="34" charset="0"/>
                <a:ea typeface="Outfit" pitchFamily="34" charset="-122"/>
                <a:cs typeface="Outfit" pitchFamily="34" charset="-120"/>
              </a:defRPr>
            </a:lvl1pPr>
          </a:lstStyle>
          <a:p>
            <a:pPr algn="l" indent="0" marL="0">
              <a:buNone/>
            </a:pPr>
            <a:r>
              <a:rPr lang="en-US" sz="4000" b="1" dirty="0">
                <a:solidFill>
                  <a:srgbClr val="0F3D5E"/>
                </a:solidFill>
                <a:latin typeface="Outfit" pitchFamily="34" charset="0"/>
                <a:ea typeface="Outfit" pitchFamily="34" charset="-122"/>
                <a:cs typeface="Outfit" pitchFamily="34" charset="-120"/>
              </a:rPr>
              <a:t>Titolo della sezione</a:t>
            </a:r>
            <a:endParaRPr lang="en-US" sz="4000" dirty="0"/>
          </a:p>
        </p:txBody>
      </p:sp>
      <p:sp>
        <p:nvSpPr>
          <p:cNvPr id="6" name="Text 1"/>
          <p:cNvSpPr/>
          <p:nvPr>
            <p:ph idx="104" type="body" hasCustomPrompt="1"/>
          </p:nvPr>
        </p:nvSpPr>
        <p:spPr>
          <a:xfrm>
            <a:off x="4389120" y="3520440"/>
            <a:ext cx="7223760" cy="914400"/>
          </a:xfrm>
          <a:prstGeom prst="rect">
            <a:avLst/>
          </a:prstGeom>
          <a:noFill/>
          <a:ln/>
        </p:spPr>
        <p:txBody>
          <a:bodyPr wrap="square" rtlCol="0"/>
          <a:lstStyle>
            <a:lvl1pPr algn="l" indent="0" marL="0">
              <a:buNone/>
              <a:defRPr lang="en-US" sz="2000" dirty="0">
                <a:solidFill>
                  <a:srgbClr val="5B6C74"/>
                </a:solidFill>
                <a:latin typeface="Source Sans 3" pitchFamily="34" charset="0"/>
                <a:ea typeface="Source Sans 3" pitchFamily="34" charset="-122"/>
                <a:cs typeface="Source Sans 3" pitchFamily="34" charset="-120"/>
              </a:defRPr>
            </a:lvl1pPr>
          </a:lstStyle>
          <a:p>
            <a:pPr algn="l" indent="0" marL="0">
              <a:buNone/>
            </a:pPr>
            <a:r>
              <a:rPr lang="en-US" sz="2000" dirty="0">
                <a:solidFill>
                  <a:srgbClr val="5B6C74"/>
                </a:solidFill>
                <a:latin typeface="Source Sans 3" pitchFamily="34" charset="0"/>
                <a:ea typeface="Source Sans 3" pitchFamily="34" charset="-122"/>
                <a:cs typeface="Source Sans 3" pitchFamily="34" charset="-120"/>
              </a:rPr>
              <a:t>Domanda guida o sottotitolo</a:t>
            </a:r>
            <a:endParaRPr lang="en-US" sz="2000" dirty="0"/>
          </a:p>
        </p:txBody>
      </p:sp>
      <p:pic>
        <p:nvPicPr>
          <p:cNvPr id="7" name="Image 1" descr="/home/claude/kit/Kit_grafico_UNESCO/img/simbolo_aspetti.png">    </p:cNvPr>
          <p:cNvPicPr>
            <a:picLocks noChangeAspect="1"/>
          </p:cNvPicPr>
          <p:nvPr/>
        </p:nvPicPr>
        <p:blipFill>
          <a:blip r:embed="rId2"/>
          <a:stretch>
            <a:fillRect/>
          </a:stretch>
        </p:blipFill>
        <p:spPr>
          <a:xfrm>
            <a:off x="4389120" y="1783080"/>
            <a:ext cx="784555" cy="118872"/>
          </a:xfrm>
          <a:prstGeom prst="rect">
            <a:avLst/>
          </a:prstGeom>
        </p:spPr>
      </p:pic>
      <p:sp>
        <p:nvSpPr>
          <p:cNvPr id="8" name="Text 1"/>
          <p:cNvSpPr/>
          <p:nvPr/>
        </p:nvSpPr>
        <p:spPr>
          <a:xfrm>
            <a:off x="548640" y="6419088"/>
            <a:ext cx="9692640" cy="274320"/>
          </a:xfrm>
          <a:prstGeom prst="rect">
            <a:avLst/>
          </a:prstGeom>
          <a:noFill/>
          <a:ln/>
        </p:spPr>
        <p:txBody>
          <a:bodyPr wrap="square" lIns="0" tIns="0" rIns="0" bIns="0" rtlCol="0" anchor="ctr"/>
          <a:lstStyle/>
          <a:p>
            <a:pPr indent="0" marL="0">
              <a:buNone/>
            </a:pPr>
            <a:r>
              <a:rPr lang="en-US" sz="900" i="1" dirty="0">
                <a:solidFill>
                  <a:srgbClr val="5B6C74"/>
                </a:solidFill>
                <a:latin typeface="Source Sans 3" pitchFamily="34" charset="0"/>
                <a:ea typeface="Source Sans 3" pitchFamily="34" charset="-122"/>
                <a:cs typeface="Source Sans 3" pitchFamily="34" charset="-120"/>
              </a:rPr>
              <a:t>Contenuti: UNESCO (2024), quadri di competenze sull'IA per studenti e docenti · trad. it. non ufficiale · CC BY-SA 3.0 IGO</a:t>
            </a:r>
            <a:endParaRPr lang="en-US" sz="900" dirty="0"/>
          </a:p>
        </p:txBody>
      </p:sp>
      <p:pic>
        <p:nvPicPr>
          <p:cNvPr id="9" name="Image 2" descr="/home/claude/kit/Kit_grafico_UNESCO/img/logo_unesco_ia.png">    </p:cNvPr>
          <p:cNvPicPr>
            <a:picLocks noChangeAspect="1"/>
          </p:cNvPicPr>
          <p:nvPr/>
        </p:nvPicPr>
        <p:blipFill>
          <a:blip r:embed="rId3"/>
          <a:stretch>
            <a:fillRect/>
          </a:stretch>
        </p:blipFill>
        <p:spPr>
          <a:xfrm>
            <a:off x="10561320" y="6391656"/>
            <a:ext cx="310896" cy="310896"/>
          </a:xfrm>
          <a:prstGeom prst="rect">
            <a:avLst/>
          </a:prstGeom>
        </p:spPr>
      </p:pic>
      <p:sp>
        <p:nvSpPr>
          <p:cNvPr id="25" name="Slide Number Placeholder 0"/>
          <p:cNvSpPr>
            <a:spLocks noGrp="1"/>
          </p:cNvSpPr>
          <p:nvPr>
            <p:ph type="sldNum" sz="quarter" idx="4294967295"/>
          </p:nvPr>
        </p:nvSpPr>
        <p:spPr>
          <a:xfrm>
            <a:off x="11064240" y="6419088"/>
            <a:ext cx="576072"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0F3D5E"/>
                </a:solidFill>
                <a:latin typeface="Outfit"/>
                <a:ea typeface="Outfit"/>
                <a:cs typeface="Outfit"/>
              </a:defRPr>
            </a:lvl1pPr>
          </a:lstStyle>
          <a:p>
            <a:pPr algn="r"/>
            <a:fld id="{F7021451-1387-4CA6-816F-3879F97B5CBC}" type="slidenum">
              <a:rPr b="1"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UNESCO Sezione Aspetto tecniche">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3749040" cy="6263640"/>
          </a:xfrm>
          <a:prstGeom prst="rect">
            <a:avLst/>
          </a:prstGeom>
          <a:solidFill>
            <a:srgbClr val="3D4DB7"/>
          </a:solidFill>
          <a:ln/>
        </p:spPr>
      </p:sp>
      <p:pic>
        <p:nvPicPr>
          <p:cNvPr id="3" name="Image 0" descr="/home/claude/kit/Kit_grafico_UNESCO/img/icona_tecniche_bianca.png">    </p:cNvPr>
          <p:cNvPicPr>
            <a:picLocks noChangeAspect="1"/>
          </p:cNvPicPr>
          <p:nvPr/>
        </p:nvPicPr>
        <p:blipFill>
          <a:blip r:embed="rId1"/>
          <a:stretch>
            <a:fillRect/>
          </a:stretch>
        </p:blipFill>
        <p:spPr>
          <a:xfrm>
            <a:off x="548640" y="914400"/>
            <a:ext cx="914400" cy="914400"/>
          </a:xfrm>
          <a:prstGeom prst="rect">
            <a:avLst/>
          </a:prstGeom>
        </p:spPr>
      </p:pic>
      <p:sp>
        <p:nvSpPr>
          <p:cNvPr id="4" name="Text 1"/>
          <p:cNvSpPr/>
          <p:nvPr>
            <p:ph idx="102" type="body" hasCustomPrompt="1"/>
          </p:nvPr>
        </p:nvSpPr>
        <p:spPr>
          <a:xfrm>
            <a:off x="548640" y="2194560"/>
            <a:ext cx="2743200" cy="1828800"/>
          </a:xfrm>
          <a:prstGeom prst="rect">
            <a:avLst/>
          </a:prstGeom>
          <a:noFill/>
          <a:ln/>
        </p:spPr>
        <p:txBody>
          <a:bodyPr wrap="square" rtlCol="0"/>
          <a:lstStyle>
            <a:lvl1pPr algn="l" indent="0" marL="0">
              <a:buNone/>
              <a:defRPr lang="en-US" sz="11000" b="1" dirty="0">
                <a:solidFill>
                  <a:srgbClr val="FFFFFF"/>
                </a:solidFill>
                <a:latin typeface="Outfit" pitchFamily="34" charset="0"/>
                <a:ea typeface="Outfit" pitchFamily="34" charset="-122"/>
                <a:cs typeface="Outfit" pitchFamily="34" charset="-120"/>
              </a:defRPr>
            </a:lvl1pPr>
          </a:lstStyle>
          <a:p>
            <a:pPr algn="l" indent="0" marL="0">
              <a:buNone/>
            </a:pPr>
            <a:r>
              <a:rPr lang="en-US" sz="11000" b="1" dirty="0">
                <a:solidFill>
                  <a:srgbClr val="FFFFFF"/>
                </a:solidFill>
                <a:latin typeface="Outfit" pitchFamily="34" charset="0"/>
                <a:ea typeface="Outfit" pitchFamily="34" charset="-122"/>
                <a:cs typeface="Outfit" pitchFamily="34" charset="-120"/>
              </a:rPr>
              <a:t>01</a:t>
            </a:r>
            <a:endParaRPr lang="en-US" sz="11000" dirty="0"/>
          </a:p>
        </p:txBody>
      </p:sp>
      <p:sp>
        <p:nvSpPr>
          <p:cNvPr id="5" name="Text 1"/>
          <p:cNvSpPr/>
          <p:nvPr>
            <p:ph idx="103" type="title" hasCustomPrompt="1"/>
          </p:nvPr>
        </p:nvSpPr>
        <p:spPr>
          <a:xfrm>
            <a:off x="4389120" y="2011680"/>
            <a:ext cx="7223760" cy="1371600"/>
          </a:xfrm>
          <a:prstGeom prst="rect">
            <a:avLst/>
          </a:prstGeom>
          <a:noFill/>
          <a:ln/>
        </p:spPr>
        <p:txBody>
          <a:bodyPr wrap="square" rtlCol="0"/>
          <a:lstStyle>
            <a:lvl1pPr algn="l" indent="0" marL="0">
              <a:buNone/>
              <a:defRPr lang="en-US" sz="4000" b="1" dirty="0">
                <a:solidFill>
                  <a:srgbClr val="0F3D5E"/>
                </a:solidFill>
                <a:latin typeface="Outfit" pitchFamily="34" charset="0"/>
                <a:ea typeface="Outfit" pitchFamily="34" charset="-122"/>
                <a:cs typeface="Outfit" pitchFamily="34" charset="-120"/>
              </a:defRPr>
            </a:lvl1pPr>
          </a:lstStyle>
          <a:p>
            <a:pPr algn="l" indent="0" marL="0">
              <a:buNone/>
            </a:pPr>
            <a:r>
              <a:rPr lang="en-US" sz="4000" b="1" dirty="0">
                <a:solidFill>
                  <a:srgbClr val="0F3D5E"/>
                </a:solidFill>
                <a:latin typeface="Outfit" pitchFamily="34" charset="0"/>
                <a:ea typeface="Outfit" pitchFamily="34" charset="-122"/>
                <a:cs typeface="Outfit" pitchFamily="34" charset="-120"/>
              </a:rPr>
              <a:t>Titolo della sezione</a:t>
            </a:r>
            <a:endParaRPr lang="en-US" sz="4000" dirty="0"/>
          </a:p>
        </p:txBody>
      </p:sp>
      <p:sp>
        <p:nvSpPr>
          <p:cNvPr id="6" name="Text 1"/>
          <p:cNvSpPr/>
          <p:nvPr>
            <p:ph idx="104" type="body" hasCustomPrompt="1"/>
          </p:nvPr>
        </p:nvSpPr>
        <p:spPr>
          <a:xfrm>
            <a:off x="4389120" y="3520440"/>
            <a:ext cx="7223760" cy="914400"/>
          </a:xfrm>
          <a:prstGeom prst="rect">
            <a:avLst/>
          </a:prstGeom>
          <a:noFill/>
          <a:ln/>
        </p:spPr>
        <p:txBody>
          <a:bodyPr wrap="square" rtlCol="0"/>
          <a:lstStyle>
            <a:lvl1pPr algn="l" indent="0" marL="0">
              <a:buNone/>
              <a:defRPr lang="en-US" sz="2000" dirty="0">
                <a:solidFill>
                  <a:srgbClr val="5B6C74"/>
                </a:solidFill>
                <a:latin typeface="Source Sans 3" pitchFamily="34" charset="0"/>
                <a:ea typeface="Source Sans 3" pitchFamily="34" charset="-122"/>
                <a:cs typeface="Source Sans 3" pitchFamily="34" charset="-120"/>
              </a:defRPr>
            </a:lvl1pPr>
          </a:lstStyle>
          <a:p>
            <a:pPr algn="l" indent="0" marL="0">
              <a:buNone/>
            </a:pPr>
            <a:r>
              <a:rPr lang="en-US" sz="2000" dirty="0">
                <a:solidFill>
                  <a:srgbClr val="5B6C74"/>
                </a:solidFill>
                <a:latin typeface="Source Sans 3" pitchFamily="34" charset="0"/>
                <a:ea typeface="Source Sans 3" pitchFamily="34" charset="-122"/>
                <a:cs typeface="Source Sans 3" pitchFamily="34" charset="-120"/>
              </a:rPr>
              <a:t>Domanda guida o sottotitolo</a:t>
            </a:r>
            <a:endParaRPr lang="en-US" sz="2000" dirty="0"/>
          </a:p>
        </p:txBody>
      </p:sp>
      <p:pic>
        <p:nvPicPr>
          <p:cNvPr id="7" name="Image 1" descr="/home/claude/kit/Kit_grafico_UNESCO/img/simbolo_aspetti.png">    </p:cNvPr>
          <p:cNvPicPr>
            <a:picLocks noChangeAspect="1"/>
          </p:cNvPicPr>
          <p:nvPr/>
        </p:nvPicPr>
        <p:blipFill>
          <a:blip r:embed="rId2"/>
          <a:stretch>
            <a:fillRect/>
          </a:stretch>
        </p:blipFill>
        <p:spPr>
          <a:xfrm>
            <a:off x="4389120" y="1783080"/>
            <a:ext cx="784555" cy="118872"/>
          </a:xfrm>
          <a:prstGeom prst="rect">
            <a:avLst/>
          </a:prstGeom>
        </p:spPr>
      </p:pic>
      <p:sp>
        <p:nvSpPr>
          <p:cNvPr id="8" name="Text 1"/>
          <p:cNvSpPr/>
          <p:nvPr/>
        </p:nvSpPr>
        <p:spPr>
          <a:xfrm>
            <a:off x="548640" y="6419088"/>
            <a:ext cx="9692640" cy="274320"/>
          </a:xfrm>
          <a:prstGeom prst="rect">
            <a:avLst/>
          </a:prstGeom>
          <a:noFill/>
          <a:ln/>
        </p:spPr>
        <p:txBody>
          <a:bodyPr wrap="square" lIns="0" tIns="0" rIns="0" bIns="0" rtlCol="0" anchor="ctr"/>
          <a:lstStyle/>
          <a:p>
            <a:pPr indent="0" marL="0">
              <a:buNone/>
            </a:pPr>
            <a:r>
              <a:rPr lang="en-US" sz="900" i="1" dirty="0">
                <a:solidFill>
                  <a:srgbClr val="5B6C74"/>
                </a:solidFill>
                <a:latin typeface="Source Sans 3" pitchFamily="34" charset="0"/>
                <a:ea typeface="Source Sans 3" pitchFamily="34" charset="-122"/>
                <a:cs typeface="Source Sans 3" pitchFamily="34" charset="-120"/>
              </a:rPr>
              <a:t>Contenuti: UNESCO (2024), quadri di competenze sull'IA per studenti e docenti · trad. it. non ufficiale · CC BY-SA 3.0 IGO</a:t>
            </a:r>
            <a:endParaRPr lang="en-US" sz="900" dirty="0"/>
          </a:p>
        </p:txBody>
      </p:sp>
      <p:pic>
        <p:nvPicPr>
          <p:cNvPr id="9" name="Image 2" descr="/home/claude/kit/Kit_grafico_UNESCO/img/logo_unesco_ia.png">    </p:cNvPr>
          <p:cNvPicPr>
            <a:picLocks noChangeAspect="1"/>
          </p:cNvPicPr>
          <p:nvPr/>
        </p:nvPicPr>
        <p:blipFill>
          <a:blip r:embed="rId3"/>
          <a:stretch>
            <a:fillRect/>
          </a:stretch>
        </p:blipFill>
        <p:spPr>
          <a:xfrm>
            <a:off x="10561320" y="6391656"/>
            <a:ext cx="310896" cy="310896"/>
          </a:xfrm>
          <a:prstGeom prst="rect">
            <a:avLst/>
          </a:prstGeom>
        </p:spPr>
      </p:pic>
      <p:sp>
        <p:nvSpPr>
          <p:cNvPr id="25" name="Slide Number Placeholder 0"/>
          <p:cNvSpPr>
            <a:spLocks noGrp="1"/>
          </p:cNvSpPr>
          <p:nvPr>
            <p:ph type="sldNum" sz="quarter" idx="4294967295"/>
          </p:nvPr>
        </p:nvSpPr>
        <p:spPr>
          <a:xfrm>
            <a:off x="11064240" y="6419088"/>
            <a:ext cx="576072"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0F3D5E"/>
                </a:solidFill>
                <a:latin typeface="Outfit"/>
                <a:ea typeface="Outfit"/>
                <a:cs typeface="Outfit"/>
              </a:defRPr>
            </a:lvl1pPr>
          </a:lstStyle>
          <a:p>
            <a:pPr algn="r"/>
            <a:fld id="{F7021451-1387-4CA6-816F-3879F97B5CBC}" type="slidenum">
              <a:rPr b="1" lang="en-US"/>
              <a:t>1006</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UNESCO Sezione Aspetto progettazione">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3749040" cy="6263640"/>
          </a:xfrm>
          <a:prstGeom prst="rect">
            <a:avLst/>
          </a:prstGeom>
          <a:solidFill>
            <a:srgbClr val="A12C6B"/>
          </a:solidFill>
          <a:ln/>
        </p:spPr>
      </p:sp>
      <p:pic>
        <p:nvPicPr>
          <p:cNvPr id="3" name="Image 0" descr="/home/claude/kit/Kit_grafico_UNESCO/img/icona_progettazione_bianca.png">    </p:cNvPr>
          <p:cNvPicPr>
            <a:picLocks noChangeAspect="1"/>
          </p:cNvPicPr>
          <p:nvPr/>
        </p:nvPicPr>
        <p:blipFill>
          <a:blip r:embed="rId1"/>
          <a:stretch>
            <a:fillRect/>
          </a:stretch>
        </p:blipFill>
        <p:spPr>
          <a:xfrm>
            <a:off x="548640" y="914400"/>
            <a:ext cx="914400" cy="914400"/>
          </a:xfrm>
          <a:prstGeom prst="rect">
            <a:avLst/>
          </a:prstGeom>
        </p:spPr>
      </p:pic>
      <p:sp>
        <p:nvSpPr>
          <p:cNvPr id="4" name="Text 1"/>
          <p:cNvSpPr/>
          <p:nvPr>
            <p:ph idx="102" type="body" hasCustomPrompt="1"/>
          </p:nvPr>
        </p:nvSpPr>
        <p:spPr>
          <a:xfrm>
            <a:off x="548640" y="2194560"/>
            <a:ext cx="2743200" cy="1828800"/>
          </a:xfrm>
          <a:prstGeom prst="rect">
            <a:avLst/>
          </a:prstGeom>
          <a:noFill/>
          <a:ln/>
        </p:spPr>
        <p:txBody>
          <a:bodyPr wrap="square" rtlCol="0"/>
          <a:lstStyle>
            <a:lvl1pPr algn="l" indent="0" marL="0">
              <a:buNone/>
              <a:defRPr lang="en-US" sz="11000" b="1" dirty="0">
                <a:solidFill>
                  <a:srgbClr val="FFFFFF"/>
                </a:solidFill>
                <a:latin typeface="Outfit" pitchFamily="34" charset="0"/>
                <a:ea typeface="Outfit" pitchFamily="34" charset="-122"/>
                <a:cs typeface="Outfit" pitchFamily="34" charset="-120"/>
              </a:defRPr>
            </a:lvl1pPr>
          </a:lstStyle>
          <a:p>
            <a:pPr algn="l" indent="0" marL="0">
              <a:buNone/>
            </a:pPr>
            <a:r>
              <a:rPr lang="en-US" sz="11000" b="1" dirty="0">
                <a:solidFill>
                  <a:srgbClr val="FFFFFF"/>
                </a:solidFill>
                <a:latin typeface="Outfit" pitchFamily="34" charset="0"/>
                <a:ea typeface="Outfit" pitchFamily="34" charset="-122"/>
                <a:cs typeface="Outfit" pitchFamily="34" charset="-120"/>
              </a:rPr>
              <a:t>01</a:t>
            </a:r>
            <a:endParaRPr lang="en-US" sz="11000" dirty="0"/>
          </a:p>
        </p:txBody>
      </p:sp>
      <p:sp>
        <p:nvSpPr>
          <p:cNvPr id="5" name="Text 1"/>
          <p:cNvSpPr/>
          <p:nvPr>
            <p:ph idx="103" type="title" hasCustomPrompt="1"/>
          </p:nvPr>
        </p:nvSpPr>
        <p:spPr>
          <a:xfrm>
            <a:off x="4389120" y="2011680"/>
            <a:ext cx="7223760" cy="1371600"/>
          </a:xfrm>
          <a:prstGeom prst="rect">
            <a:avLst/>
          </a:prstGeom>
          <a:noFill/>
          <a:ln/>
        </p:spPr>
        <p:txBody>
          <a:bodyPr wrap="square" rtlCol="0"/>
          <a:lstStyle>
            <a:lvl1pPr algn="l" indent="0" marL="0">
              <a:buNone/>
              <a:defRPr lang="en-US" sz="4000" b="1" dirty="0">
                <a:solidFill>
                  <a:srgbClr val="0F3D5E"/>
                </a:solidFill>
                <a:latin typeface="Outfit" pitchFamily="34" charset="0"/>
                <a:ea typeface="Outfit" pitchFamily="34" charset="-122"/>
                <a:cs typeface="Outfit" pitchFamily="34" charset="-120"/>
              </a:defRPr>
            </a:lvl1pPr>
          </a:lstStyle>
          <a:p>
            <a:pPr algn="l" indent="0" marL="0">
              <a:buNone/>
            </a:pPr>
            <a:r>
              <a:rPr lang="en-US" sz="4000" b="1" dirty="0">
                <a:solidFill>
                  <a:srgbClr val="0F3D5E"/>
                </a:solidFill>
                <a:latin typeface="Outfit" pitchFamily="34" charset="0"/>
                <a:ea typeface="Outfit" pitchFamily="34" charset="-122"/>
                <a:cs typeface="Outfit" pitchFamily="34" charset="-120"/>
              </a:rPr>
              <a:t>Titolo della sezione</a:t>
            </a:r>
            <a:endParaRPr lang="en-US" sz="4000" dirty="0"/>
          </a:p>
        </p:txBody>
      </p:sp>
      <p:sp>
        <p:nvSpPr>
          <p:cNvPr id="6" name="Text 1"/>
          <p:cNvSpPr/>
          <p:nvPr>
            <p:ph idx="104" type="body" hasCustomPrompt="1"/>
          </p:nvPr>
        </p:nvSpPr>
        <p:spPr>
          <a:xfrm>
            <a:off x="4389120" y="3520440"/>
            <a:ext cx="7223760" cy="914400"/>
          </a:xfrm>
          <a:prstGeom prst="rect">
            <a:avLst/>
          </a:prstGeom>
          <a:noFill/>
          <a:ln/>
        </p:spPr>
        <p:txBody>
          <a:bodyPr wrap="square" rtlCol="0"/>
          <a:lstStyle>
            <a:lvl1pPr algn="l" indent="0" marL="0">
              <a:buNone/>
              <a:defRPr lang="en-US" sz="2000" dirty="0">
                <a:solidFill>
                  <a:srgbClr val="5B6C74"/>
                </a:solidFill>
                <a:latin typeface="Source Sans 3" pitchFamily="34" charset="0"/>
                <a:ea typeface="Source Sans 3" pitchFamily="34" charset="-122"/>
                <a:cs typeface="Source Sans 3" pitchFamily="34" charset="-120"/>
              </a:defRPr>
            </a:lvl1pPr>
          </a:lstStyle>
          <a:p>
            <a:pPr algn="l" indent="0" marL="0">
              <a:buNone/>
            </a:pPr>
            <a:r>
              <a:rPr lang="en-US" sz="2000" dirty="0">
                <a:solidFill>
                  <a:srgbClr val="5B6C74"/>
                </a:solidFill>
                <a:latin typeface="Source Sans 3" pitchFamily="34" charset="0"/>
                <a:ea typeface="Source Sans 3" pitchFamily="34" charset="-122"/>
                <a:cs typeface="Source Sans 3" pitchFamily="34" charset="-120"/>
              </a:rPr>
              <a:t>Domanda guida o sottotitolo</a:t>
            </a:r>
            <a:endParaRPr lang="en-US" sz="2000" dirty="0"/>
          </a:p>
        </p:txBody>
      </p:sp>
      <p:pic>
        <p:nvPicPr>
          <p:cNvPr id="7" name="Image 1" descr="/home/claude/kit/Kit_grafico_UNESCO/img/simbolo_aspetti.png">    </p:cNvPr>
          <p:cNvPicPr>
            <a:picLocks noChangeAspect="1"/>
          </p:cNvPicPr>
          <p:nvPr/>
        </p:nvPicPr>
        <p:blipFill>
          <a:blip r:embed="rId2"/>
          <a:stretch>
            <a:fillRect/>
          </a:stretch>
        </p:blipFill>
        <p:spPr>
          <a:xfrm>
            <a:off x="4389120" y="1783080"/>
            <a:ext cx="784555" cy="118872"/>
          </a:xfrm>
          <a:prstGeom prst="rect">
            <a:avLst/>
          </a:prstGeom>
        </p:spPr>
      </p:pic>
      <p:sp>
        <p:nvSpPr>
          <p:cNvPr id="8" name="Text 1"/>
          <p:cNvSpPr/>
          <p:nvPr/>
        </p:nvSpPr>
        <p:spPr>
          <a:xfrm>
            <a:off x="548640" y="6419088"/>
            <a:ext cx="9692640" cy="274320"/>
          </a:xfrm>
          <a:prstGeom prst="rect">
            <a:avLst/>
          </a:prstGeom>
          <a:noFill/>
          <a:ln/>
        </p:spPr>
        <p:txBody>
          <a:bodyPr wrap="square" lIns="0" tIns="0" rIns="0" bIns="0" rtlCol="0" anchor="ctr"/>
          <a:lstStyle/>
          <a:p>
            <a:pPr indent="0" marL="0">
              <a:buNone/>
            </a:pPr>
            <a:r>
              <a:rPr lang="en-US" sz="900" i="1" dirty="0">
                <a:solidFill>
                  <a:srgbClr val="5B6C74"/>
                </a:solidFill>
                <a:latin typeface="Source Sans 3" pitchFamily="34" charset="0"/>
                <a:ea typeface="Source Sans 3" pitchFamily="34" charset="-122"/>
                <a:cs typeface="Source Sans 3" pitchFamily="34" charset="-120"/>
              </a:rPr>
              <a:t>Contenuti: UNESCO (2024), quadri di competenze sull'IA per studenti e docenti · trad. it. non ufficiale · CC BY-SA 3.0 IGO</a:t>
            </a:r>
            <a:endParaRPr lang="en-US" sz="900" dirty="0"/>
          </a:p>
        </p:txBody>
      </p:sp>
      <p:pic>
        <p:nvPicPr>
          <p:cNvPr id="9" name="Image 2" descr="/home/claude/kit/Kit_grafico_UNESCO/img/logo_unesco_ia.png">    </p:cNvPr>
          <p:cNvPicPr>
            <a:picLocks noChangeAspect="1"/>
          </p:cNvPicPr>
          <p:nvPr/>
        </p:nvPicPr>
        <p:blipFill>
          <a:blip r:embed="rId3"/>
          <a:stretch>
            <a:fillRect/>
          </a:stretch>
        </p:blipFill>
        <p:spPr>
          <a:xfrm>
            <a:off x="10561320" y="6391656"/>
            <a:ext cx="310896" cy="310896"/>
          </a:xfrm>
          <a:prstGeom prst="rect">
            <a:avLst/>
          </a:prstGeom>
        </p:spPr>
      </p:pic>
      <p:sp>
        <p:nvSpPr>
          <p:cNvPr id="25" name="Slide Number Placeholder 0"/>
          <p:cNvSpPr>
            <a:spLocks noGrp="1"/>
          </p:cNvSpPr>
          <p:nvPr>
            <p:ph type="sldNum" sz="quarter" idx="4294967295"/>
          </p:nvPr>
        </p:nvSpPr>
        <p:spPr>
          <a:xfrm>
            <a:off x="11064240" y="6419088"/>
            <a:ext cx="576072"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0F3D5E"/>
                </a:solidFill>
                <a:latin typeface="Outfit"/>
                <a:ea typeface="Outfit"/>
                <a:cs typeface="Outfit"/>
              </a:defRPr>
            </a:lvl1pPr>
          </a:lstStyle>
          <a:p>
            <a:pPr algn="r"/>
            <a:fld id="{F7021451-1387-4CA6-816F-3879F97B5CBC}" type="slidenum">
              <a:rPr b="1"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UNESCO Sezione Aspetto pedagogia">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3749040" cy="6263640"/>
          </a:xfrm>
          <a:prstGeom prst="rect">
            <a:avLst/>
          </a:prstGeom>
          <a:solidFill>
            <a:srgbClr val="2F7D32"/>
          </a:solidFill>
          <a:ln/>
        </p:spPr>
      </p:sp>
      <p:pic>
        <p:nvPicPr>
          <p:cNvPr id="3" name="Image 0" descr="/home/claude/kit/Kit_grafico_UNESCO/img/icona_pedagogia_bianca.png">    </p:cNvPr>
          <p:cNvPicPr>
            <a:picLocks noChangeAspect="1"/>
          </p:cNvPicPr>
          <p:nvPr/>
        </p:nvPicPr>
        <p:blipFill>
          <a:blip r:embed="rId1"/>
          <a:stretch>
            <a:fillRect/>
          </a:stretch>
        </p:blipFill>
        <p:spPr>
          <a:xfrm>
            <a:off x="548640" y="914400"/>
            <a:ext cx="914400" cy="914400"/>
          </a:xfrm>
          <a:prstGeom prst="rect">
            <a:avLst/>
          </a:prstGeom>
        </p:spPr>
      </p:pic>
      <p:sp>
        <p:nvSpPr>
          <p:cNvPr id="4" name="Text 1"/>
          <p:cNvSpPr/>
          <p:nvPr>
            <p:ph idx="102" type="body" hasCustomPrompt="1"/>
          </p:nvPr>
        </p:nvSpPr>
        <p:spPr>
          <a:xfrm>
            <a:off x="548640" y="2194560"/>
            <a:ext cx="2743200" cy="1828800"/>
          </a:xfrm>
          <a:prstGeom prst="rect">
            <a:avLst/>
          </a:prstGeom>
          <a:noFill/>
          <a:ln/>
        </p:spPr>
        <p:txBody>
          <a:bodyPr wrap="square" rtlCol="0"/>
          <a:lstStyle>
            <a:lvl1pPr algn="l" indent="0" marL="0">
              <a:buNone/>
              <a:defRPr lang="en-US" sz="11000" b="1" dirty="0">
                <a:solidFill>
                  <a:srgbClr val="FFFFFF"/>
                </a:solidFill>
                <a:latin typeface="Outfit" pitchFamily="34" charset="0"/>
                <a:ea typeface="Outfit" pitchFamily="34" charset="-122"/>
                <a:cs typeface="Outfit" pitchFamily="34" charset="-120"/>
              </a:defRPr>
            </a:lvl1pPr>
          </a:lstStyle>
          <a:p>
            <a:pPr algn="l" indent="0" marL="0">
              <a:buNone/>
            </a:pPr>
            <a:r>
              <a:rPr lang="en-US" sz="11000" b="1" dirty="0">
                <a:solidFill>
                  <a:srgbClr val="FFFFFF"/>
                </a:solidFill>
                <a:latin typeface="Outfit" pitchFamily="34" charset="0"/>
                <a:ea typeface="Outfit" pitchFamily="34" charset="-122"/>
                <a:cs typeface="Outfit" pitchFamily="34" charset="-120"/>
              </a:rPr>
              <a:t>01</a:t>
            </a:r>
            <a:endParaRPr lang="en-US" sz="11000" dirty="0"/>
          </a:p>
        </p:txBody>
      </p:sp>
      <p:sp>
        <p:nvSpPr>
          <p:cNvPr id="5" name="Text 1"/>
          <p:cNvSpPr/>
          <p:nvPr>
            <p:ph idx="103" type="title" hasCustomPrompt="1"/>
          </p:nvPr>
        </p:nvSpPr>
        <p:spPr>
          <a:xfrm>
            <a:off x="4389120" y="2011680"/>
            <a:ext cx="7223760" cy="1371600"/>
          </a:xfrm>
          <a:prstGeom prst="rect">
            <a:avLst/>
          </a:prstGeom>
          <a:noFill/>
          <a:ln/>
        </p:spPr>
        <p:txBody>
          <a:bodyPr wrap="square" rtlCol="0"/>
          <a:lstStyle>
            <a:lvl1pPr algn="l" indent="0" marL="0">
              <a:buNone/>
              <a:defRPr lang="en-US" sz="4000" b="1" dirty="0">
                <a:solidFill>
                  <a:srgbClr val="0F3D5E"/>
                </a:solidFill>
                <a:latin typeface="Outfit" pitchFamily="34" charset="0"/>
                <a:ea typeface="Outfit" pitchFamily="34" charset="-122"/>
                <a:cs typeface="Outfit" pitchFamily="34" charset="-120"/>
              </a:defRPr>
            </a:lvl1pPr>
          </a:lstStyle>
          <a:p>
            <a:pPr algn="l" indent="0" marL="0">
              <a:buNone/>
            </a:pPr>
            <a:r>
              <a:rPr lang="en-US" sz="4000" b="1" dirty="0">
                <a:solidFill>
                  <a:srgbClr val="0F3D5E"/>
                </a:solidFill>
                <a:latin typeface="Outfit" pitchFamily="34" charset="0"/>
                <a:ea typeface="Outfit" pitchFamily="34" charset="-122"/>
                <a:cs typeface="Outfit" pitchFamily="34" charset="-120"/>
              </a:rPr>
              <a:t>Titolo della sezione</a:t>
            </a:r>
            <a:endParaRPr lang="en-US" sz="4000" dirty="0"/>
          </a:p>
        </p:txBody>
      </p:sp>
      <p:sp>
        <p:nvSpPr>
          <p:cNvPr id="6" name="Text 1"/>
          <p:cNvSpPr/>
          <p:nvPr>
            <p:ph idx="104" type="body" hasCustomPrompt="1"/>
          </p:nvPr>
        </p:nvSpPr>
        <p:spPr>
          <a:xfrm>
            <a:off x="4389120" y="3520440"/>
            <a:ext cx="7223760" cy="914400"/>
          </a:xfrm>
          <a:prstGeom prst="rect">
            <a:avLst/>
          </a:prstGeom>
          <a:noFill/>
          <a:ln/>
        </p:spPr>
        <p:txBody>
          <a:bodyPr wrap="square" rtlCol="0"/>
          <a:lstStyle>
            <a:lvl1pPr algn="l" indent="0" marL="0">
              <a:buNone/>
              <a:defRPr lang="en-US" sz="2000" dirty="0">
                <a:solidFill>
                  <a:srgbClr val="5B6C74"/>
                </a:solidFill>
                <a:latin typeface="Source Sans 3" pitchFamily="34" charset="0"/>
                <a:ea typeface="Source Sans 3" pitchFamily="34" charset="-122"/>
                <a:cs typeface="Source Sans 3" pitchFamily="34" charset="-120"/>
              </a:defRPr>
            </a:lvl1pPr>
          </a:lstStyle>
          <a:p>
            <a:pPr algn="l" indent="0" marL="0">
              <a:buNone/>
            </a:pPr>
            <a:r>
              <a:rPr lang="en-US" sz="2000" dirty="0">
                <a:solidFill>
                  <a:srgbClr val="5B6C74"/>
                </a:solidFill>
                <a:latin typeface="Source Sans 3" pitchFamily="34" charset="0"/>
                <a:ea typeface="Source Sans 3" pitchFamily="34" charset="-122"/>
                <a:cs typeface="Source Sans 3" pitchFamily="34" charset="-120"/>
              </a:rPr>
              <a:t>Domanda guida o sottotitolo</a:t>
            </a:r>
            <a:endParaRPr lang="en-US" sz="2000" dirty="0"/>
          </a:p>
        </p:txBody>
      </p:sp>
      <p:pic>
        <p:nvPicPr>
          <p:cNvPr id="7" name="Image 1" descr="/home/claude/kit/Kit_grafico_UNESCO/img/simbolo_aspetti.png">    </p:cNvPr>
          <p:cNvPicPr>
            <a:picLocks noChangeAspect="1"/>
          </p:cNvPicPr>
          <p:nvPr/>
        </p:nvPicPr>
        <p:blipFill>
          <a:blip r:embed="rId2"/>
          <a:stretch>
            <a:fillRect/>
          </a:stretch>
        </p:blipFill>
        <p:spPr>
          <a:xfrm>
            <a:off x="4389120" y="1783080"/>
            <a:ext cx="784555" cy="118872"/>
          </a:xfrm>
          <a:prstGeom prst="rect">
            <a:avLst/>
          </a:prstGeom>
        </p:spPr>
      </p:pic>
      <p:sp>
        <p:nvSpPr>
          <p:cNvPr id="8" name="Text 1"/>
          <p:cNvSpPr/>
          <p:nvPr/>
        </p:nvSpPr>
        <p:spPr>
          <a:xfrm>
            <a:off x="548640" y="6419088"/>
            <a:ext cx="9692640" cy="274320"/>
          </a:xfrm>
          <a:prstGeom prst="rect">
            <a:avLst/>
          </a:prstGeom>
          <a:noFill/>
          <a:ln/>
        </p:spPr>
        <p:txBody>
          <a:bodyPr wrap="square" lIns="0" tIns="0" rIns="0" bIns="0" rtlCol="0" anchor="ctr"/>
          <a:lstStyle/>
          <a:p>
            <a:pPr indent="0" marL="0">
              <a:buNone/>
            </a:pPr>
            <a:r>
              <a:rPr lang="en-US" sz="900" i="1" dirty="0">
                <a:solidFill>
                  <a:srgbClr val="5B6C74"/>
                </a:solidFill>
                <a:latin typeface="Source Sans 3" pitchFamily="34" charset="0"/>
                <a:ea typeface="Source Sans 3" pitchFamily="34" charset="-122"/>
                <a:cs typeface="Source Sans 3" pitchFamily="34" charset="-120"/>
              </a:rPr>
              <a:t>Contenuti: UNESCO (2024), quadri di competenze sull'IA per studenti e docenti · trad. it. non ufficiale · CC BY-SA 3.0 IGO</a:t>
            </a:r>
            <a:endParaRPr lang="en-US" sz="900" dirty="0"/>
          </a:p>
        </p:txBody>
      </p:sp>
      <p:pic>
        <p:nvPicPr>
          <p:cNvPr id="9" name="Image 2" descr="/home/claude/kit/Kit_grafico_UNESCO/img/logo_unesco_ia.png">    </p:cNvPr>
          <p:cNvPicPr>
            <a:picLocks noChangeAspect="1"/>
          </p:cNvPicPr>
          <p:nvPr/>
        </p:nvPicPr>
        <p:blipFill>
          <a:blip r:embed="rId3"/>
          <a:stretch>
            <a:fillRect/>
          </a:stretch>
        </p:blipFill>
        <p:spPr>
          <a:xfrm>
            <a:off x="10561320" y="6391656"/>
            <a:ext cx="310896" cy="310896"/>
          </a:xfrm>
          <a:prstGeom prst="rect">
            <a:avLst/>
          </a:prstGeom>
        </p:spPr>
      </p:pic>
      <p:sp>
        <p:nvSpPr>
          <p:cNvPr id="25" name="Slide Number Placeholder 0"/>
          <p:cNvSpPr>
            <a:spLocks noGrp="1"/>
          </p:cNvSpPr>
          <p:nvPr>
            <p:ph type="sldNum" sz="quarter" idx="4294967295"/>
          </p:nvPr>
        </p:nvSpPr>
        <p:spPr>
          <a:xfrm>
            <a:off x="11064240" y="6419088"/>
            <a:ext cx="576072"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0F3D5E"/>
                </a:solidFill>
                <a:latin typeface="Outfit"/>
                <a:ea typeface="Outfit"/>
                <a:cs typeface="Outfit"/>
              </a:defRPr>
            </a:lvl1pPr>
          </a:lstStyle>
          <a:p>
            <a:pPr algn="r"/>
            <a:fld id="{F7021451-1387-4CA6-816F-3879F97B5CBC}" type="slidenum">
              <a:rPr b="1" lang="en-US"/>
              <a:t>1008</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UNESCO Sezione Aspetto sviluppo">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3749040" cy="6263640"/>
          </a:xfrm>
          <a:prstGeom prst="rect">
            <a:avLst/>
          </a:prstGeom>
          <a:solidFill>
            <a:srgbClr val="6B4BB8"/>
          </a:solidFill>
          <a:ln/>
        </p:spPr>
      </p:sp>
      <p:pic>
        <p:nvPicPr>
          <p:cNvPr id="3" name="Image 0" descr="/home/claude/kit/Kit_grafico_UNESCO/img/icona_sviluppo_bianca.png">    </p:cNvPr>
          <p:cNvPicPr>
            <a:picLocks noChangeAspect="1"/>
          </p:cNvPicPr>
          <p:nvPr/>
        </p:nvPicPr>
        <p:blipFill>
          <a:blip r:embed="rId1"/>
          <a:stretch>
            <a:fillRect/>
          </a:stretch>
        </p:blipFill>
        <p:spPr>
          <a:xfrm>
            <a:off x="548640" y="914400"/>
            <a:ext cx="914400" cy="914400"/>
          </a:xfrm>
          <a:prstGeom prst="rect">
            <a:avLst/>
          </a:prstGeom>
        </p:spPr>
      </p:pic>
      <p:sp>
        <p:nvSpPr>
          <p:cNvPr id="4" name="Text 1"/>
          <p:cNvSpPr/>
          <p:nvPr>
            <p:ph idx="102" type="body" hasCustomPrompt="1"/>
          </p:nvPr>
        </p:nvSpPr>
        <p:spPr>
          <a:xfrm>
            <a:off x="548640" y="2194560"/>
            <a:ext cx="2743200" cy="1828800"/>
          </a:xfrm>
          <a:prstGeom prst="rect">
            <a:avLst/>
          </a:prstGeom>
          <a:noFill/>
          <a:ln/>
        </p:spPr>
        <p:txBody>
          <a:bodyPr wrap="square" rtlCol="0"/>
          <a:lstStyle>
            <a:lvl1pPr algn="l" indent="0" marL="0">
              <a:buNone/>
              <a:defRPr lang="en-US" sz="11000" b="1" dirty="0">
                <a:solidFill>
                  <a:srgbClr val="FFFFFF"/>
                </a:solidFill>
                <a:latin typeface="Outfit" pitchFamily="34" charset="0"/>
                <a:ea typeface="Outfit" pitchFamily="34" charset="-122"/>
                <a:cs typeface="Outfit" pitchFamily="34" charset="-120"/>
              </a:defRPr>
            </a:lvl1pPr>
          </a:lstStyle>
          <a:p>
            <a:pPr algn="l" indent="0" marL="0">
              <a:buNone/>
            </a:pPr>
            <a:r>
              <a:rPr lang="en-US" sz="11000" b="1" dirty="0">
                <a:solidFill>
                  <a:srgbClr val="FFFFFF"/>
                </a:solidFill>
                <a:latin typeface="Outfit" pitchFamily="34" charset="0"/>
                <a:ea typeface="Outfit" pitchFamily="34" charset="-122"/>
                <a:cs typeface="Outfit" pitchFamily="34" charset="-120"/>
              </a:rPr>
              <a:t>01</a:t>
            </a:r>
            <a:endParaRPr lang="en-US" sz="11000" dirty="0"/>
          </a:p>
        </p:txBody>
      </p:sp>
      <p:sp>
        <p:nvSpPr>
          <p:cNvPr id="5" name="Text 1"/>
          <p:cNvSpPr/>
          <p:nvPr>
            <p:ph idx="103" type="title" hasCustomPrompt="1"/>
          </p:nvPr>
        </p:nvSpPr>
        <p:spPr>
          <a:xfrm>
            <a:off x="4389120" y="2011680"/>
            <a:ext cx="7223760" cy="1371600"/>
          </a:xfrm>
          <a:prstGeom prst="rect">
            <a:avLst/>
          </a:prstGeom>
          <a:noFill/>
          <a:ln/>
        </p:spPr>
        <p:txBody>
          <a:bodyPr wrap="square" rtlCol="0"/>
          <a:lstStyle>
            <a:lvl1pPr algn="l" indent="0" marL="0">
              <a:buNone/>
              <a:defRPr lang="en-US" sz="4000" b="1" dirty="0">
                <a:solidFill>
                  <a:srgbClr val="0F3D5E"/>
                </a:solidFill>
                <a:latin typeface="Outfit" pitchFamily="34" charset="0"/>
                <a:ea typeface="Outfit" pitchFamily="34" charset="-122"/>
                <a:cs typeface="Outfit" pitchFamily="34" charset="-120"/>
              </a:defRPr>
            </a:lvl1pPr>
          </a:lstStyle>
          <a:p>
            <a:pPr algn="l" indent="0" marL="0">
              <a:buNone/>
            </a:pPr>
            <a:r>
              <a:rPr lang="en-US" sz="4000" b="1" dirty="0">
                <a:solidFill>
                  <a:srgbClr val="0F3D5E"/>
                </a:solidFill>
                <a:latin typeface="Outfit" pitchFamily="34" charset="0"/>
                <a:ea typeface="Outfit" pitchFamily="34" charset="-122"/>
                <a:cs typeface="Outfit" pitchFamily="34" charset="-120"/>
              </a:rPr>
              <a:t>Titolo della sezione</a:t>
            </a:r>
            <a:endParaRPr lang="en-US" sz="4000" dirty="0"/>
          </a:p>
        </p:txBody>
      </p:sp>
      <p:sp>
        <p:nvSpPr>
          <p:cNvPr id="6" name="Text 1"/>
          <p:cNvSpPr/>
          <p:nvPr>
            <p:ph idx="104" type="body" hasCustomPrompt="1"/>
          </p:nvPr>
        </p:nvSpPr>
        <p:spPr>
          <a:xfrm>
            <a:off x="4389120" y="3520440"/>
            <a:ext cx="7223760" cy="914400"/>
          </a:xfrm>
          <a:prstGeom prst="rect">
            <a:avLst/>
          </a:prstGeom>
          <a:noFill/>
          <a:ln/>
        </p:spPr>
        <p:txBody>
          <a:bodyPr wrap="square" rtlCol="0"/>
          <a:lstStyle>
            <a:lvl1pPr algn="l" indent="0" marL="0">
              <a:buNone/>
              <a:defRPr lang="en-US" sz="2000" dirty="0">
                <a:solidFill>
                  <a:srgbClr val="5B6C74"/>
                </a:solidFill>
                <a:latin typeface="Source Sans 3" pitchFamily="34" charset="0"/>
                <a:ea typeface="Source Sans 3" pitchFamily="34" charset="-122"/>
                <a:cs typeface="Source Sans 3" pitchFamily="34" charset="-120"/>
              </a:defRPr>
            </a:lvl1pPr>
          </a:lstStyle>
          <a:p>
            <a:pPr algn="l" indent="0" marL="0">
              <a:buNone/>
            </a:pPr>
            <a:r>
              <a:rPr lang="en-US" sz="2000" dirty="0">
                <a:solidFill>
                  <a:srgbClr val="5B6C74"/>
                </a:solidFill>
                <a:latin typeface="Source Sans 3" pitchFamily="34" charset="0"/>
                <a:ea typeface="Source Sans 3" pitchFamily="34" charset="-122"/>
                <a:cs typeface="Source Sans 3" pitchFamily="34" charset="-120"/>
              </a:rPr>
              <a:t>Domanda guida o sottotitolo</a:t>
            </a:r>
            <a:endParaRPr lang="en-US" sz="2000" dirty="0"/>
          </a:p>
        </p:txBody>
      </p:sp>
      <p:pic>
        <p:nvPicPr>
          <p:cNvPr id="7" name="Image 1" descr="/home/claude/kit/Kit_grafico_UNESCO/img/simbolo_aspetti.png">    </p:cNvPr>
          <p:cNvPicPr>
            <a:picLocks noChangeAspect="1"/>
          </p:cNvPicPr>
          <p:nvPr/>
        </p:nvPicPr>
        <p:blipFill>
          <a:blip r:embed="rId2"/>
          <a:stretch>
            <a:fillRect/>
          </a:stretch>
        </p:blipFill>
        <p:spPr>
          <a:xfrm>
            <a:off x="4389120" y="1783080"/>
            <a:ext cx="784555" cy="118872"/>
          </a:xfrm>
          <a:prstGeom prst="rect">
            <a:avLst/>
          </a:prstGeom>
        </p:spPr>
      </p:pic>
      <p:sp>
        <p:nvSpPr>
          <p:cNvPr id="8" name="Text 1"/>
          <p:cNvSpPr/>
          <p:nvPr/>
        </p:nvSpPr>
        <p:spPr>
          <a:xfrm>
            <a:off x="548640" y="6419088"/>
            <a:ext cx="9692640" cy="274320"/>
          </a:xfrm>
          <a:prstGeom prst="rect">
            <a:avLst/>
          </a:prstGeom>
          <a:noFill/>
          <a:ln/>
        </p:spPr>
        <p:txBody>
          <a:bodyPr wrap="square" lIns="0" tIns="0" rIns="0" bIns="0" rtlCol="0" anchor="ctr"/>
          <a:lstStyle/>
          <a:p>
            <a:pPr indent="0" marL="0">
              <a:buNone/>
            </a:pPr>
            <a:r>
              <a:rPr lang="en-US" sz="900" i="1" dirty="0">
                <a:solidFill>
                  <a:srgbClr val="5B6C74"/>
                </a:solidFill>
                <a:latin typeface="Source Sans 3" pitchFamily="34" charset="0"/>
                <a:ea typeface="Source Sans 3" pitchFamily="34" charset="-122"/>
                <a:cs typeface="Source Sans 3" pitchFamily="34" charset="-120"/>
              </a:rPr>
              <a:t>Contenuti: UNESCO (2024), quadri di competenze sull'IA per studenti e docenti · trad. it. non ufficiale · CC BY-SA 3.0 IGO</a:t>
            </a:r>
            <a:endParaRPr lang="en-US" sz="900" dirty="0"/>
          </a:p>
        </p:txBody>
      </p:sp>
      <p:pic>
        <p:nvPicPr>
          <p:cNvPr id="9" name="Image 2" descr="/home/claude/kit/Kit_grafico_UNESCO/img/logo_unesco_ia.png">    </p:cNvPr>
          <p:cNvPicPr>
            <a:picLocks noChangeAspect="1"/>
          </p:cNvPicPr>
          <p:nvPr/>
        </p:nvPicPr>
        <p:blipFill>
          <a:blip r:embed="rId3"/>
          <a:stretch>
            <a:fillRect/>
          </a:stretch>
        </p:blipFill>
        <p:spPr>
          <a:xfrm>
            <a:off x="10561320" y="6391656"/>
            <a:ext cx="310896" cy="310896"/>
          </a:xfrm>
          <a:prstGeom prst="rect">
            <a:avLst/>
          </a:prstGeom>
        </p:spPr>
      </p:pic>
      <p:sp>
        <p:nvSpPr>
          <p:cNvPr id="25" name="Slide Number Placeholder 0"/>
          <p:cNvSpPr>
            <a:spLocks noGrp="1"/>
          </p:cNvSpPr>
          <p:nvPr>
            <p:ph type="sldNum" sz="quarter" idx="4294967295"/>
          </p:nvPr>
        </p:nvSpPr>
        <p:spPr>
          <a:xfrm>
            <a:off x="11064240" y="6419088"/>
            <a:ext cx="576072"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0F3D5E"/>
                </a:solidFill>
                <a:latin typeface="Outfit"/>
                <a:ea typeface="Outfit"/>
                <a:cs typeface="Outfit"/>
              </a:defRPr>
            </a:lvl1pPr>
          </a:lstStyle>
          <a:p>
            <a:pPr algn="r"/>
            <a:fld id="{F7021451-1387-4CA6-816F-3879F97B5CBC}" type="slidenum">
              <a:rPr b="1" lang="en-US"/>
              <a:t>1009</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UNESCO Contenuto">
    <p:bg>
      <p:bgPr>
        <a:solidFill>
          <a:srgbClr val="FFFFFF"/>
        </a:solidFill>
      </p:bgPr>
    </p:bg>
    <p:spTree>
      <p:nvGrpSpPr>
        <p:cNvPr id="1" name=""/>
        <p:cNvGrpSpPr/>
        <p:nvPr/>
      </p:nvGrpSpPr>
      <p:grpSpPr>
        <a:xfrm>
          <a:off x="0" y="0"/>
          <a:ext cx="0" cy="0"/>
          <a:chOff x="0" y="0"/>
          <a:chExt cx="0" cy="0"/>
        </a:xfrm>
      </p:grpSpPr>
      <p:pic>
        <p:nvPicPr>
          <p:cNvPr id="2" name="Image 0" descr="/home/claude/kit/Kit_grafico_UNESCO/img/simbolo_aspetti.png">    </p:cNvPr>
          <p:cNvPicPr>
            <a:picLocks noChangeAspect="1"/>
          </p:cNvPicPr>
          <p:nvPr/>
        </p:nvPicPr>
        <p:blipFill>
          <a:blip r:embed="rId1"/>
          <a:stretch>
            <a:fillRect/>
          </a:stretch>
        </p:blipFill>
        <p:spPr>
          <a:xfrm>
            <a:off x="548640" y="274320"/>
            <a:ext cx="784555" cy="118872"/>
          </a:xfrm>
          <a:prstGeom prst="rect">
            <a:avLst/>
          </a:prstGeom>
        </p:spPr>
      </p:pic>
      <p:sp>
        <p:nvSpPr>
          <p:cNvPr id="3" name="Text 0"/>
          <p:cNvSpPr/>
          <p:nvPr>
            <p:ph idx="101" type="title" hasCustomPrompt="1"/>
          </p:nvPr>
        </p:nvSpPr>
        <p:spPr>
          <a:xfrm>
            <a:off x="548640" y="457200"/>
            <a:ext cx="11091672" cy="731520"/>
          </a:xfrm>
          <a:prstGeom prst="rect">
            <a:avLst/>
          </a:prstGeom>
          <a:noFill/>
          <a:ln/>
        </p:spPr>
        <p:txBody>
          <a:bodyPr wrap="square" rtlCol="0"/>
          <a:lstStyle>
            <a:lvl1pPr algn="l" indent="0" marL="0">
              <a:buNone/>
              <a:defRPr lang="en-US" sz="3200" b="1" dirty="0">
                <a:solidFill>
                  <a:srgbClr val="0F3D5E"/>
                </a:solidFill>
                <a:latin typeface="Outfit" pitchFamily="34" charset="0"/>
                <a:ea typeface="Outfit" pitchFamily="34" charset="-122"/>
                <a:cs typeface="Outfit" pitchFamily="34" charset="-120"/>
              </a:defRPr>
            </a:lvl1pPr>
          </a:lstStyle>
          <a:p>
            <a:pPr algn="l" indent="0" marL="0">
              <a:buNone/>
            </a:pPr>
            <a:r>
              <a:rPr lang="en-US" sz="3200" b="1" dirty="0">
                <a:solidFill>
                  <a:srgbClr val="0F3D5E"/>
                </a:solidFill>
                <a:latin typeface="Outfit" pitchFamily="34" charset="0"/>
                <a:ea typeface="Outfit" pitchFamily="34" charset="-122"/>
                <a:cs typeface="Outfit" pitchFamily="34" charset="-120"/>
              </a:rPr>
              <a:t>Titolo della slide</a:t>
            </a:r>
            <a:endParaRPr lang="en-US" sz="3200" dirty="0"/>
          </a:p>
        </p:txBody>
      </p:sp>
      <p:sp>
        <p:nvSpPr>
          <p:cNvPr id="4" name="Text 0"/>
          <p:cNvSpPr/>
          <p:nvPr>
            <p:ph idx="102" type="body" hasCustomPrompt="1"/>
          </p:nvPr>
        </p:nvSpPr>
        <p:spPr>
          <a:xfrm>
            <a:off x="548640" y="1417320"/>
            <a:ext cx="11091672" cy="4754880"/>
          </a:xfrm>
          <a:prstGeom prst="rect">
            <a:avLst/>
          </a:prstGeom>
          <a:noFill/>
          <a:ln/>
        </p:spPr>
        <p:txBody>
          <a:bodyPr wrap="square" rtlCol="0"/>
          <a:lstStyle>
            <a:lvl1pPr indent="0" marL="0">
              <a:spcAft>
                <a:spcPts val="800"/>
              </a:spcAft>
              <a:buNone/>
              <a:defRPr lang="en-US" sz="1800" dirty="0">
                <a:solidFill>
                  <a:srgbClr val="14262F"/>
                </a:solidFill>
                <a:latin typeface="Source Sans 3" pitchFamily="34" charset="0"/>
                <a:ea typeface="Source Sans 3" pitchFamily="34" charset="-122"/>
                <a:cs typeface="Source Sans 3" pitchFamily="34" charset="-120"/>
              </a:defRPr>
            </a:lvl1pPr>
          </a:lstStyle>
          <a:p>
            <a:pPr indent="0" marL="0">
              <a:spcAft>
                <a:spcPts val="800"/>
              </a:spcAft>
              <a:buNone/>
            </a:pPr>
            <a:r>
              <a:rPr lang="en-US" sz="1800" dirty="0">
                <a:solidFill>
                  <a:srgbClr val="14262F"/>
                </a:solidFill>
                <a:latin typeface="Source Sans 3" pitchFamily="34" charset="0"/>
                <a:ea typeface="Source Sans 3" pitchFamily="34" charset="-122"/>
                <a:cs typeface="Source Sans 3" pitchFamily="34" charset="-120"/>
              </a:rPr>
              <a:t>Testo o elenco puntato</a:t>
            </a:r>
            <a:endParaRPr lang="en-US" sz="1800" dirty="0"/>
          </a:p>
        </p:txBody>
      </p:sp>
      <p:sp>
        <p:nvSpPr>
          <p:cNvPr id="5" name="Text 0"/>
          <p:cNvSpPr/>
          <p:nvPr/>
        </p:nvSpPr>
        <p:spPr>
          <a:xfrm>
            <a:off x="548640" y="6419088"/>
            <a:ext cx="9692640" cy="274320"/>
          </a:xfrm>
          <a:prstGeom prst="rect">
            <a:avLst/>
          </a:prstGeom>
          <a:noFill/>
          <a:ln/>
        </p:spPr>
        <p:txBody>
          <a:bodyPr wrap="square" lIns="0" tIns="0" rIns="0" bIns="0" rtlCol="0" anchor="ctr"/>
          <a:lstStyle/>
          <a:p>
            <a:pPr indent="0" marL="0">
              <a:buNone/>
            </a:pPr>
            <a:r>
              <a:rPr lang="en-US" sz="900" i="1" dirty="0">
                <a:solidFill>
                  <a:srgbClr val="5B6C74"/>
                </a:solidFill>
                <a:latin typeface="Source Sans 3" pitchFamily="34" charset="0"/>
                <a:ea typeface="Source Sans 3" pitchFamily="34" charset="-122"/>
                <a:cs typeface="Source Sans 3" pitchFamily="34" charset="-120"/>
              </a:rPr>
              <a:t>Contenuti: UNESCO (2024), quadri di competenze sull'IA per studenti e docenti · trad. it. non ufficiale · CC BY-SA 3.0 IGO</a:t>
            </a:r>
            <a:endParaRPr lang="en-US" sz="900" dirty="0"/>
          </a:p>
        </p:txBody>
      </p:sp>
      <p:pic>
        <p:nvPicPr>
          <p:cNvPr id="6" name="Image 1" descr="/home/claude/kit/Kit_grafico_UNESCO/img/logo_unesco_ia.png">    </p:cNvPr>
          <p:cNvPicPr>
            <a:picLocks noChangeAspect="1"/>
          </p:cNvPicPr>
          <p:nvPr/>
        </p:nvPicPr>
        <p:blipFill>
          <a:blip r:embed="rId2"/>
          <a:stretch>
            <a:fillRect/>
          </a:stretch>
        </p:blipFill>
        <p:spPr>
          <a:xfrm>
            <a:off x="10561320" y="6391656"/>
            <a:ext cx="310896" cy="310896"/>
          </a:xfrm>
          <a:prstGeom prst="rect">
            <a:avLst/>
          </a:prstGeom>
        </p:spPr>
      </p:pic>
      <p:sp>
        <p:nvSpPr>
          <p:cNvPr id="25" name="Slide Number Placeholder 0"/>
          <p:cNvSpPr>
            <a:spLocks noGrp="1"/>
          </p:cNvSpPr>
          <p:nvPr>
            <p:ph type="sldNum" sz="quarter" idx="4294967295"/>
          </p:nvPr>
        </p:nvSpPr>
        <p:spPr>
          <a:xfrm>
            <a:off x="11064240" y="6419088"/>
            <a:ext cx="576072"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0F3D5E"/>
                </a:solidFill>
                <a:latin typeface="Outfit"/>
                <a:ea typeface="Outfit"/>
                <a:cs typeface="Outfit"/>
              </a:defRPr>
            </a:lvl1pPr>
          </a:lstStyle>
          <a:p>
            <a:pPr algn="r"/>
            <a:fld id="{F7021451-1387-4CA6-816F-3879F97B5CBC}" type="slidenum">
              <a:rPr b="1" lang="en-US"/>
              <a:t>1010</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UNESCO Due colonne">
    <p:bg>
      <p:bgPr>
        <a:solidFill>
          <a:srgbClr val="FFFFFF"/>
        </a:solidFill>
      </p:bgPr>
    </p:bg>
    <p:spTree>
      <p:nvGrpSpPr>
        <p:cNvPr id="1" name=""/>
        <p:cNvGrpSpPr/>
        <p:nvPr/>
      </p:nvGrpSpPr>
      <p:grpSpPr>
        <a:xfrm>
          <a:off x="0" y="0"/>
          <a:ext cx="0" cy="0"/>
          <a:chOff x="0" y="0"/>
          <a:chExt cx="0" cy="0"/>
        </a:xfrm>
      </p:grpSpPr>
      <p:pic>
        <p:nvPicPr>
          <p:cNvPr id="2" name="Image 0" descr="/home/claude/kit/Kit_grafico_UNESCO/img/simbolo_aspetti.png">    </p:cNvPr>
          <p:cNvPicPr>
            <a:picLocks noChangeAspect="1"/>
          </p:cNvPicPr>
          <p:nvPr/>
        </p:nvPicPr>
        <p:blipFill>
          <a:blip r:embed="rId1"/>
          <a:stretch>
            <a:fillRect/>
          </a:stretch>
        </p:blipFill>
        <p:spPr>
          <a:xfrm>
            <a:off x="548640" y="274320"/>
            <a:ext cx="784555" cy="118872"/>
          </a:xfrm>
          <a:prstGeom prst="rect">
            <a:avLst/>
          </a:prstGeom>
        </p:spPr>
      </p:pic>
      <p:sp>
        <p:nvSpPr>
          <p:cNvPr id="3" name="Text 0"/>
          <p:cNvSpPr/>
          <p:nvPr>
            <p:ph idx="101" type="title" hasCustomPrompt="1"/>
          </p:nvPr>
        </p:nvSpPr>
        <p:spPr>
          <a:xfrm>
            <a:off x="548640" y="457200"/>
            <a:ext cx="11091672" cy="731520"/>
          </a:xfrm>
          <a:prstGeom prst="rect">
            <a:avLst/>
          </a:prstGeom>
          <a:noFill/>
          <a:ln/>
        </p:spPr>
        <p:txBody>
          <a:bodyPr wrap="square" rtlCol="0"/>
          <a:lstStyle>
            <a:lvl1pPr algn="l" indent="0" marL="0">
              <a:buNone/>
              <a:defRPr lang="en-US" sz="3200" b="1" dirty="0">
                <a:solidFill>
                  <a:srgbClr val="0F3D5E"/>
                </a:solidFill>
                <a:latin typeface="Outfit" pitchFamily="34" charset="0"/>
                <a:ea typeface="Outfit" pitchFamily="34" charset="-122"/>
                <a:cs typeface="Outfit" pitchFamily="34" charset="-120"/>
              </a:defRPr>
            </a:lvl1pPr>
          </a:lstStyle>
          <a:p>
            <a:pPr algn="l" indent="0" marL="0">
              <a:buNone/>
            </a:pPr>
            <a:r>
              <a:rPr lang="en-US" sz="3200" b="1" dirty="0">
                <a:solidFill>
                  <a:srgbClr val="0F3D5E"/>
                </a:solidFill>
                <a:latin typeface="Outfit" pitchFamily="34" charset="0"/>
                <a:ea typeface="Outfit" pitchFamily="34" charset="-122"/>
                <a:cs typeface="Outfit" pitchFamily="34" charset="-120"/>
              </a:rPr>
              <a:t>Titolo della slide</a:t>
            </a:r>
            <a:endParaRPr lang="en-US" sz="3200" dirty="0"/>
          </a:p>
        </p:txBody>
      </p:sp>
      <p:sp>
        <p:nvSpPr>
          <p:cNvPr id="4" name="Text 0"/>
          <p:cNvSpPr/>
          <p:nvPr>
            <p:ph idx="102" type="body" hasCustomPrompt="1"/>
          </p:nvPr>
        </p:nvSpPr>
        <p:spPr>
          <a:xfrm>
            <a:off x="548640" y="1417320"/>
            <a:ext cx="5669280" cy="4754880"/>
          </a:xfrm>
          <a:prstGeom prst="rect">
            <a:avLst/>
          </a:prstGeom>
          <a:noFill/>
          <a:ln/>
        </p:spPr>
        <p:txBody>
          <a:bodyPr wrap="square" rtlCol="0"/>
          <a:lstStyle>
            <a:lvl1pPr indent="0" marL="0">
              <a:spcAft>
                <a:spcPts val="600"/>
              </a:spcAft>
              <a:buNone/>
              <a:defRPr lang="en-US" sz="1700" dirty="0">
                <a:solidFill>
                  <a:srgbClr val="14262F"/>
                </a:solidFill>
                <a:latin typeface="Source Sans 3" pitchFamily="34" charset="0"/>
                <a:ea typeface="Source Sans 3" pitchFamily="34" charset="-122"/>
                <a:cs typeface="Source Sans 3" pitchFamily="34" charset="-120"/>
              </a:defRPr>
            </a:lvl1pPr>
          </a:lstStyle>
          <a:p>
            <a:pPr indent="0" marL="0">
              <a:spcAft>
                <a:spcPts val="600"/>
              </a:spcAft>
              <a:buNone/>
            </a:pPr>
            <a:r>
              <a:rPr lang="en-US" sz="1700" dirty="0">
                <a:solidFill>
                  <a:srgbClr val="14262F"/>
                </a:solidFill>
                <a:latin typeface="Source Sans 3" pitchFamily="34" charset="0"/>
                <a:ea typeface="Source Sans 3" pitchFamily="34" charset="-122"/>
                <a:cs typeface="Source Sans 3" pitchFamily="34" charset="-120"/>
              </a:rPr>
              <a:t>Testo (a destra una figura o un box)</a:t>
            </a:r>
            <a:endParaRPr lang="en-US" sz="1700" dirty="0"/>
          </a:p>
        </p:txBody>
      </p:sp>
      <p:sp>
        <p:nvSpPr>
          <p:cNvPr id="5" name="Text 0"/>
          <p:cNvSpPr/>
          <p:nvPr/>
        </p:nvSpPr>
        <p:spPr>
          <a:xfrm>
            <a:off x="548640" y="6419088"/>
            <a:ext cx="9692640" cy="274320"/>
          </a:xfrm>
          <a:prstGeom prst="rect">
            <a:avLst/>
          </a:prstGeom>
          <a:noFill/>
          <a:ln/>
        </p:spPr>
        <p:txBody>
          <a:bodyPr wrap="square" lIns="0" tIns="0" rIns="0" bIns="0" rtlCol="0" anchor="ctr"/>
          <a:lstStyle/>
          <a:p>
            <a:pPr indent="0" marL="0">
              <a:buNone/>
            </a:pPr>
            <a:r>
              <a:rPr lang="en-US" sz="900" i="1" dirty="0">
                <a:solidFill>
                  <a:srgbClr val="5B6C74"/>
                </a:solidFill>
                <a:latin typeface="Source Sans 3" pitchFamily="34" charset="0"/>
                <a:ea typeface="Source Sans 3" pitchFamily="34" charset="-122"/>
                <a:cs typeface="Source Sans 3" pitchFamily="34" charset="-120"/>
              </a:rPr>
              <a:t>Contenuti: UNESCO (2024), quadri di competenze sull'IA per studenti e docenti · trad. it. non ufficiale · CC BY-SA 3.0 IGO</a:t>
            </a:r>
            <a:endParaRPr lang="en-US" sz="900" dirty="0"/>
          </a:p>
        </p:txBody>
      </p:sp>
      <p:pic>
        <p:nvPicPr>
          <p:cNvPr id="6" name="Image 1" descr="/home/claude/kit/Kit_grafico_UNESCO/img/logo_unesco_ia.png">    </p:cNvPr>
          <p:cNvPicPr>
            <a:picLocks noChangeAspect="1"/>
          </p:cNvPicPr>
          <p:nvPr/>
        </p:nvPicPr>
        <p:blipFill>
          <a:blip r:embed="rId2"/>
          <a:stretch>
            <a:fillRect/>
          </a:stretch>
        </p:blipFill>
        <p:spPr>
          <a:xfrm>
            <a:off x="10561320" y="6391656"/>
            <a:ext cx="310896" cy="310896"/>
          </a:xfrm>
          <a:prstGeom prst="rect">
            <a:avLst/>
          </a:prstGeom>
        </p:spPr>
      </p:pic>
      <p:sp>
        <p:nvSpPr>
          <p:cNvPr id="25" name="Slide Number Placeholder 0"/>
          <p:cNvSpPr>
            <a:spLocks noGrp="1"/>
          </p:cNvSpPr>
          <p:nvPr>
            <p:ph type="sldNum" sz="quarter" idx="4294967295"/>
          </p:nvPr>
        </p:nvSpPr>
        <p:spPr>
          <a:xfrm>
            <a:off x="11064240" y="6419088"/>
            <a:ext cx="576072"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0F3D5E"/>
                </a:solidFill>
                <a:latin typeface="Outfit"/>
                <a:ea typeface="Outfit"/>
                <a:cs typeface="Outfit"/>
              </a:defRPr>
            </a:lvl1pPr>
          </a:lstStyle>
          <a:p>
            <a:pPr algn="r"/>
            <a:fld id="{F7021451-1387-4CA6-816F-3879F97B5CBC}" type="slidenum">
              <a:rPr b="1" lang="en-US"/>
              <a:t>1011</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UNESCO Definizione">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309360" y="0"/>
            <a:ext cx="5882335" cy="6263640"/>
          </a:xfrm>
          <a:prstGeom prst="rect">
            <a:avLst/>
          </a:prstGeom>
          <a:solidFill>
            <a:srgbClr val="EAF0F2"/>
          </a:solidFill>
          <a:ln/>
        </p:spPr>
      </p:sp>
      <p:pic>
        <p:nvPicPr>
          <p:cNvPr id="3" name="Image 0" descr="/home/claude/kit/Kit_grafico_UNESCO/img/simbolo_aspetti.png">    </p:cNvPr>
          <p:cNvPicPr>
            <a:picLocks noChangeAspect="1"/>
          </p:cNvPicPr>
          <p:nvPr/>
        </p:nvPicPr>
        <p:blipFill>
          <a:blip r:embed="rId1"/>
          <a:stretch>
            <a:fillRect/>
          </a:stretch>
        </p:blipFill>
        <p:spPr>
          <a:xfrm>
            <a:off x="548640" y="274320"/>
            <a:ext cx="784555" cy="118872"/>
          </a:xfrm>
          <a:prstGeom prst="rect">
            <a:avLst/>
          </a:prstGeom>
        </p:spPr>
      </p:pic>
      <p:sp>
        <p:nvSpPr>
          <p:cNvPr id="4" name="Text 1"/>
          <p:cNvSpPr/>
          <p:nvPr>
            <p:ph idx="102" type="title" hasCustomPrompt="1"/>
          </p:nvPr>
        </p:nvSpPr>
        <p:spPr>
          <a:xfrm>
            <a:off x="548640" y="457200"/>
            <a:ext cx="5394960" cy="731520"/>
          </a:xfrm>
          <a:prstGeom prst="rect">
            <a:avLst/>
          </a:prstGeom>
          <a:noFill/>
          <a:ln/>
        </p:spPr>
        <p:txBody>
          <a:bodyPr wrap="square" rtlCol="0"/>
          <a:lstStyle>
            <a:lvl1pPr algn="l" indent="0" marL="0">
              <a:buNone/>
              <a:defRPr lang="en-US" sz="3200" b="1" dirty="0">
                <a:solidFill>
                  <a:srgbClr val="0F3D5E"/>
                </a:solidFill>
                <a:latin typeface="Outfit" pitchFamily="34" charset="0"/>
                <a:ea typeface="Outfit" pitchFamily="34" charset="-122"/>
                <a:cs typeface="Outfit" pitchFamily="34" charset="-120"/>
              </a:defRPr>
            </a:lvl1pPr>
          </a:lstStyle>
          <a:p>
            <a:pPr algn="l" indent="0" marL="0">
              <a:buNone/>
            </a:pPr>
            <a:r>
              <a:rPr lang="en-US" sz="3200" b="1" dirty="0">
                <a:solidFill>
                  <a:srgbClr val="0F3D5E"/>
                </a:solidFill>
                <a:latin typeface="Outfit" pitchFamily="34" charset="0"/>
                <a:ea typeface="Outfit" pitchFamily="34" charset="-122"/>
                <a:cs typeface="Outfit" pitchFamily="34" charset="-120"/>
              </a:rPr>
              <a:t>Titolo</a:t>
            </a:r>
            <a:endParaRPr lang="en-US" sz="3200" dirty="0"/>
          </a:p>
        </p:txBody>
      </p:sp>
      <p:sp>
        <p:nvSpPr>
          <p:cNvPr id="5" name="Text 1"/>
          <p:cNvSpPr/>
          <p:nvPr>
            <p:ph idx="103" type="body" hasCustomPrompt="1"/>
          </p:nvPr>
        </p:nvSpPr>
        <p:spPr>
          <a:xfrm>
            <a:off x="548640" y="1417320"/>
            <a:ext cx="5394960" cy="4754880"/>
          </a:xfrm>
          <a:prstGeom prst="rect">
            <a:avLst/>
          </a:prstGeom>
          <a:noFill/>
          <a:ln/>
        </p:spPr>
        <p:txBody>
          <a:bodyPr wrap="square" rtlCol="0"/>
          <a:lstStyle>
            <a:lvl1pPr indent="0" marL="0">
              <a:spcAft>
                <a:spcPts val="600"/>
              </a:spcAft>
              <a:buNone/>
              <a:defRPr lang="en-US" sz="1600" dirty="0">
                <a:solidFill>
                  <a:srgbClr val="14262F"/>
                </a:solidFill>
                <a:latin typeface="Source Sans 3" pitchFamily="34" charset="0"/>
                <a:ea typeface="Source Sans 3" pitchFamily="34" charset="-122"/>
                <a:cs typeface="Source Sans 3" pitchFamily="34" charset="-120"/>
              </a:defRPr>
            </a:lvl1pPr>
          </a:lstStyle>
          <a:p>
            <a:pPr indent="0" marL="0">
              <a:spcAft>
                <a:spcPts val="600"/>
              </a:spcAft>
              <a:buNone/>
            </a:pPr>
            <a:r>
              <a:rPr lang="en-US" sz="1600" dirty="0">
                <a:solidFill>
                  <a:srgbClr val="14262F"/>
                </a:solidFill>
                <a:latin typeface="Source Sans 3" pitchFamily="34" charset="0"/>
                <a:ea typeface="Source Sans 3" pitchFamily="34" charset="-122"/>
                <a:cs typeface="Source Sans 3" pitchFamily="34" charset="-120"/>
              </a:rPr>
              <a:t>Testo di contesto</a:t>
            </a:r>
            <a:endParaRPr lang="en-US" sz="1600" dirty="0"/>
          </a:p>
        </p:txBody>
      </p:sp>
      <p:sp>
        <p:nvSpPr>
          <p:cNvPr id="6" name="Text 1"/>
          <p:cNvSpPr/>
          <p:nvPr>
            <p:ph idx="104" type="body" hasCustomPrompt="1"/>
          </p:nvPr>
        </p:nvSpPr>
        <p:spPr>
          <a:xfrm>
            <a:off x="6812280" y="457200"/>
            <a:ext cx="4937760" cy="731520"/>
          </a:xfrm>
          <a:prstGeom prst="rect">
            <a:avLst/>
          </a:prstGeom>
          <a:noFill/>
          <a:ln/>
        </p:spPr>
        <p:txBody>
          <a:bodyPr wrap="square" rtlCol="0"/>
          <a:lstStyle>
            <a:lvl1pPr indent="0" marL="0">
              <a:buNone/>
              <a:defRPr lang="en-US" sz="2800" b="1" dirty="0">
                <a:solidFill>
                  <a:srgbClr val="0F3D5E"/>
                </a:solidFill>
                <a:latin typeface="Outfit" pitchFamily="34" charset="0"/>
                <a:ea typeface="Outfit" pitchFamily="34" charset="-122"/>
                <a:cs typeface="Outfit" pitchFamily="34" charset="-120"/>
              </a:defRPr>
            </a:lvl1pPr>
          </a:lstStyle>
          <a:p>
            <a:pPr indent="0" marL="0">
              <a:buNone/>
            </a:pPr>
            <a:r>
              <a:rPr lang="en-US" sz="2800" b="1" dirty="0">
                <a:solidFill>
                  <a:srgbClr val="0F3D5E"/>
                </a:solidFill>
                <a:latin typeface="Outfit" pitchFamily="34" charset="0"/>
                <a:ea typeface="Outfit" pitchFamily="34" charset="-122"/>
                <a:cs typeface="Outfit" pitchFamily="34" charset="-120"/>
              </a:rPr>
              <a:t>Definizione</a:t>
            </a:r>
            <a:endParaRPr lang="en-US" sz="2800" dirty="0"/>
          </a:p>
        </p:txBody>
      </p:sp>
      <p:sp>
        <p:nvSpPr>
          <p:cNvPr id="7" name="Text 1"/>
          <p:cNvSpPr/>
          <p:nvPr>
            <p:ph idx="105" type="body" hasCustomPrompt="1"/>
          </p:nvPr>
        </p:nvSpPr>
        <p:spPr>
          <a:xfrm>
            <a:off x="6812280" y="5257800"/>
            <a:ext cx="4937760" cy="822960"/>
          </a:xfrm>
          <a:prstGeom prst="rect">
            <a:avLst/>
          </a:prstGeom>
          <a:noFill/>
          <a:ln/>
        </p:spPr>
        <p:txBody>
          <a:bodyPr wrap="square" rtlCol="0"/>
          <a:lstStyle>
            <a:lvl1pPr indent="0" marL="0">
              <a:buNone/>
              <a:defRPr lang="en-US" sz="1200" i="1" dirty="0">
                <a:solidFill>
                  <a:srgbClr val="5B6C74"/>
                </a:solidFill>
                <a:latin typeface="Source Sans 3" pitchFamily="34" charset="0"/>
                <a:ea typeface="Source Sans 3" pitchFamily="34" charset="-122"/>
                <a:cs typeface="Source Sans 3" pitchFamily="34" charset="-120"/>
              </a:defRPr>
            </a:lvl1pPr>
          </a:lstStyle>
          <a:p>
            <a:pPr indent="0" marL="0">
              <a:buNone/>
            </a:pPr>
            <a:r>
              <a:rPr lang="en-US" sz="1200" i="1" dirty="0">
                <a:solidFill>
                  <a:srgbClr val="5B6C74"/>
                </a:solidFill>
                <a:latin typeface="Source Sans 3" pitchFamily="34" charset="0"/>
                <a:ea typeface="Source Sans 3" pitchFamily="34" charset="-122"/>
                <a:cs typeface="Source Sans 3" pitchFamily="34" charset="-120"/>
              </a:rPr>
              <a:t>Fonte</a:t>
            </a:r>
            <a:endParaRPr lang="en-US" sz="1200" dirty="0"/>
          </a:p>
        </p:txBody>
      </p:sp>
      <p:sp>
        <p:nvSpPr>
          <p:cNvPr id="8" name="Text 1"/>
          <p:cNvSpPr/>
          <p:nvPr/>
        </p:nvSpPr>
        <p:spPr>
          <a:xfrm>
            <a:off x="548640" y="6419088"/>
            <a:ext cx="9692640" cy="274320"/>
          </a:xfrm>
          <a:prstGeom prst="rect">
            <a:avLst/>
          </a:prstGeom>
          <a:noFill/>
          <a:ln/>
        </p:spPr>
        <p:txBody>
          <a:bodyPr wrap="square" lIns="0" tIns="0" rIns="0" bIns="0" rtlCol="0" anchor="ctr"/>
          <a:lstStyle/>
          <a:p>
            <a:pPr indent="0" marL="0">
              <a:buNone/>
            </a:pPr>
            <a:r>
              <a:rPr lang="en-US" sz="900" i="1" dirty="0">
                <a:solidFill>
                  <a:srgbClr val="5B6C74"/>
                </a:solidFill>
                <a:latin typeface="Source Sans 3" pitchFamily="34" charset="0"/>
                <a:ea typeface="Source Sans 3" pitchFamily="34" charset="-122"/>
                <a:cs typeface="Source Sans 3" pitchFamily="34" charset="-120"/>
              </a:rPr>
              <a:t>Contenuti: UNESCO (2024), quadri di competenze sull'IA per studenti e docenti · trad. it. non ufficiale · CC BY-SA 3.0 IGO</a:t>
            </a:r>
            <a:endParaRPr lang="en-US" sz="900" dirty="0"/>
          </a:p>
        </p:txBody>
      </p:sp>
      <p:pic>
        <p:nvPicPr>
          <p:cNvPr id="9" name="Image 1" descr="/home/claude/kit/Kit_grafico_UNESCO/img/logo_unesco_ia.png">    </p:cNvPr>
          <p:cNvPicPr>
            <a:picLocks noChangeAspect="1"/>
          </p:cNvPicPr>
          <p:nvPr/>
        </p:nvPicPr>
        <p:blipFill>
          <a:blip r:embed="rId2"/>
          <a:stretch>
            <a:fillRect/>
          </a:stretch>
        </p:blipFill>
        <p:spPr>
          <a:xfrm>
            <a:off x="10561320" y="6391656"/>
            <a:ext cx="310896" cy="310896"/>
          </a:xfrm>
          <a:prstGeom prst="rect">
            <a:avLst/>
          </a:prstGeom>
        </p:spPr>
      </p:pic>
      <p:sp>
        <p:nvSpPr>
          <p:cNvPr id="25" name="Slide Number Placeholder 0"/>
          <p:cNvSpPr>
            <a:spLocks noGrp="1"/>
          </p:cNvSpPr>
          <p:nvPr>
            <p:ph type="sldNum" sz="quarter" idx="4294967295"/>
          </p:nvPr>
        </p:nvSpPr>
        <p:spPr>
          <a:xfrm>
            <a:off x="11064240" y="6419088"/>
            <a:ext cx="576072"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0F3D5E"/>
                </a:solidFill>
                <a:latin typeface="Outfit"/>
                <a:ea typeface="Outfit"/>
                <a:cs typeface="Outfit"/>
              </a:defRPr>
            </a:lvl1pPr>
          </a:lstStyle>
          <a:p>
            <a:pPr algn="r"/>
            <a:fld id="{F7021451-1387-4CA6-816F-3879F97B5CBC}" type="slidenum">
              <a:rPr b="1" lang="en-US"/>
              <a:t>1012</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UNESCO Box">
    <p:bg>
      <p:bgPr>
        <a:solidFill>
          <a:srgbClr val="FFFFFF"/>
        </a:solidFill>
      </p:bgPr>
    </p:bg>
    <p:spTree>
      <p:nvGrpSpPr>
        <p:cNvPr id="1" name=""/>
        <p:cNvGrpSpPr/>
        <p:nvPr/>
      </p:nvGrpSpPr>
      <p:grpSpPr>
        <a:xfrm>
          <a:off x="0" y="0"/>
          <a:ext cx="0" cy="0"/>
          <a:chOff x="0" y="0"/>
          <a:chExt cx="0" cy="0"/>
        </a:xfrm>
      </p:grpSpPr>
      <p:pic>
        <p:nvPicPr>
          <p:cNvPr id="2" name="Image 0" descr="/home/claude/kit/Kit_grafico_UNESCO/img/simbolo_aspetti.png">    </p:cNvPr>
          <p:cNvPicPr>
            <a:picLocks noChangeAspect="1"/>
          </p:cNvPicPr>
          <p:nvPr/>
        </p:nvPicPr>
        <p:blipFill>
          <a:blip r:embed="rId1"/>
          <a:stretch>
            <a:fillRect/>
          </a:stretch>
        </p:blipFill>
        <p:spPr>
          <a:xfrm>
            <a:off x="548640" y="274320"/>
            <a:ext cx="784555" cy="118872"/>
          </a:xfrm>
          <a:prstGeom prst="rect">
            <a:avLst/>
          </a:prstGeom>
        </p:spPr>
      </p:pic>
      <p:sp>
        <p:nvSpPr>
          <p:cNvPr id="3" name="Text 0"/>
          <p:cNvSpPr/>
          <p:nvPr>
            <p:ph idx="101" type="title" hasCustomPrompt="1"/>
          </p:nvPr>
        </p:nvSpPr>
        <p:spPr>
          <a:xfrm>
            <a:off x="548640" y="457200"/>
            <a:ext cx="11091672" cy="731520"/>
          </a:xfrm>
          <a:prstGeom prst="rect">
            <a:avLst/>
          </a:prstGeom>
          <a:noFill/>
          <a:ln/>
        </p:spPr>
        <p:txBody>
          <a:bodyPr wrap="square" rtlCol="0"/>
          <a:lstStyle>
            <a:lvl1pPr algn="l" indent="0" marL="0">
              <a:buNone/>
              <a:defRPr lang="en-US" sz="3200" b="1" dirty="0">
                <a:solidFill>
                  <a:srgbClr val="0F3D5E"/>
                </a:solidFill>
                <a:latin typeface="Outfit" pitchFamily="34" charset="0"/>
                <a:ea typeface="Outfit" pitchFamily="34" charset="-122"/>
                <a:cs typeface="Outfit" pitchFamily="34" charset="-120"/>
              </a:defRPr>
            </a:lvl1pPr>
          </a:lstStyle>
          <a:p>
            <a:pPr algn="l" indent="0" marL="0">
              <a:buNone/>
            </a:pPr>
            <a:r>
              <a:rPr lang="en-US" sz="3200" b="1" dirty="0">
                <a:solidFill>
                  <a:srgbClr val="0F3D5E"/>
                </a:solidFill>
                <a:latin typeface="Outfit" pitchFamily="34" charset="0"/>
                <a:ea typeface="Outfit" pitchFamily="34" charset="-122"/>
                <a:cs typeface="Outfit" pitchFamily="34" charset="-120"/>
              </a:rPr>
              <a:t>Titolo della slide</a:t>
            </a:r>
            <a:endParaRPr lang="en-US" sz="3200" dirty="0"/>
          </a:p>
        </p:txBody>
      </p:sp>
      <p:sp>
        <p:nvSpPr>
          <p:cNvPr id="4" name="Shape 0"/>
          <p:cNvSpPr/>
          <p:nvPr/>
        </p:nvSpPr>
        <p:spPr>
          <a:xfrm>
            <a:off x="548640" y="1417320"/>
            <a:ext cx="11091672" cy="4754880"/>
          </a:xfrm>
          <a:prstGeom prst="rect">
            <a:avLst>
              <a:gd name="adj" fmla="val 3462"/>
            </a:avLst>
          </a:prstGeom>
          <a:solidFill>
            <a:srgbClr val="FCEFD2"/>
          </a:solidFill>
          <a:ln/>
        </p:spPr>
      </p:sp>
      <p:sp>
        <p:nvSpPr>
          <p:cNvPr id="5" name="Text 1"/>
          <p:cNvSpPr/>
          <p:nvPr>
            <p:ph idx="103" type="body" hasCustomPrompt="1"/>
          </p:nvPr>
        </p:nvSpPr>
        <p:spPr>
          <a:xfrm>
            <a:off x="914400" y="1600200"/>
            <a:ext cx="10360152" cy="548640"/>
          </a:xfrm>
          <a:prstGeom prst="rect">
            <a:avLst/>
          </a:prstGeom>
          <a:noFill/>
          <a:ln/>
        </p:spPr>
        <p:txBody>
          <a:bodyPr wrap="square" rtlCol="0"/>
          <a:lstStyle>
            <a:lvl1pPr algn="l" indent="0" marL="0">
              <a:buNone/>
              <a:defRPr lang="en-US" sz="2200" b="1" dirty="0">
                <a:solidFill>
                  <a:srgbClr val="0F3D5E"/>
                </a:solidFill>
                <a:latin typeface="Outfit" pitchFamily="34" charset="0"/>
                <a:ea typeface="Outfit" pitchFamily="34" charset="-122"/>
                <a:cs typeface="Outfit" pitchFamily="34" charset="-120"/>
              </a:defRPr>
            </a:lvl1pPr>
          </a:lstStyle>
          <a:p>
            <a:pPr algn="l" indent="0" marL="0">
              <a:buNone/>
            </a:pPr>
            <a:r>
              <a:rPr lang="en-US" sz="2200" b="1" dirty="0">
                <a:solidFill>
                  <a:srgbClr val="0F3D5E"/>
                </a:solidFill>
                <a:latin typeface="Outfit" pitchFamily="34" charset="0"/>
                <a:ea typeface="Outfit" pitchFamily="34" charset="-122"/>
                <a:cs typeface="Outfit" pitchFamily="34" charset="-120"/>
              </a:rPr>
              <a:t>Titolo del riquadro</a:t>
            </a:r>
            <a:endParaRPr lang="en-US" sz="2200" dirty="0"/>
          </a:p>
        </p:txBody>
      </p:sp>
      <p:sp>
        <p:nvSpPr>
          <p:cNvPr id="6" name="Text 1"/>
          <p:cNvSpPr/>
          <p:nvPr>
            <p:ph idx="104" type="body" hasCustomPrompt="1"/>
          </p:nvPr>
        </p:nvSpPr>
        <p:spPr>
          <a:xfrm>
            <a:off x="914400" y="2286000"/>
            <a:ext cx="10360152" cy="3657600"/>
          </a:xfrm>
          <a:prstGeom prst="rect">
            <a:avLst/>
          </a:prstGeom>
          <a:noFill/>
          <a:ln/>
        </p:spPr>
        <p:txBody>
          <a:bodyPr wrap="square" rtlCol="0"/>
          <a:lstStyle>
            <a:lvl1pPr indent="0" marL="0">
              <a:spcAft>
                <a:spcPts val="600"/>
              </a:spcAft>
              <a:buNone/>
              <a:defRPr lang="en-US" sz="1600" dirty="0">
                <a:solidFill>
                  <a:srgbClr val="14262F"/>
                </a:solidFill>
                <a:latin typeface="Source Sans 3" pitchFamily="34" charset="0"/>
                <a:ea typeface="Source Sans 3" pitchFamily="34" charset="-122"/>
                <a:cs typeface="Source Sans 3" pitchFamily="34" charset="-120"/>
              </a:defRPr>
            </a:lvl1pPr>
          </a:lstStyle>
          <a:p>
            <a:pPr indent="0" marL="0">
              <a:spcAft>
                <a:spcPts val="600"/>
              </a:spcAft>
              <a:buNone/>
            </a:pPr>
            <a:r>
              <a:rPr lang="en-US" sz="1600" dirty="0">
                <a:solidFill>
                  <a:srgbClr val="14262F"/>
                </a:solidFill>
                <a:latin typeface="Source Sans 3" pitchFamily="34" charset="0"/>
                <a:ea typeface="Source Sans 3" pitchFamily="34" charset="-122"/>
                <a:cs typeface="Source Sans 3" pitchFamily="34" charset="-120"/>
              </a:rPr>
              <a:t>Testo del riquadro</a:t>
            </a:r>
            <a:endParaRPr lang="en-US" sz="1600" dirty="0"/>
          </a:p>
        </p:txBody>
      </p:sp>
      <p:sp>
        <p:nvSpPr>
          <p:cNvPr id="7" name="Text 1"/>
          <p:cNvSpPr/>
          <p:nvPr/>
        </p:nvSpPr>
        <p:spPr>
          <a:xfrm>
            <a:off x="548640" y="6419088"/>
            <a:ext cx="9692640" cy="274320"/>
          </a:xfrm>
          <a:prstGeom prst="rect">
            <a:avLst/>
          </a:prstGeom>
          <a:noFill/>
          <a:ln/>
        </p:spPr>
        <p:txBody>
          <a:bodyPr wrap="square" lIns="0" tIns="0" rIns="0" bIns="0" rtlCol="0" anchor="ctr"/>
          <a:lstStyle/>
          <a:p>
            <a:pPr indent="0" marL="0">
              <a:buNone/>
            </a:pPr>
            <a:r>
              <a:rPr lang="en-US" sz="900" i="1" dirty="0">
                <a:solidFill>
                  <a:srgbClr val="5B6C74"/>
                </a:solidFill>
                <a:latin typeface="Source Sans 3" pitchFamily="34" charset="0"/>
                <a:ea typeface="Source Sans 3" pitchFamily="34" charset="-122"/>
                <a:cs typeface="Source Sans 3" pitchFamily="34" charset="-120"/>
              </a:rPr>
              <a:t>Contenuti: UNESCO (2024), quadri di competenze sull'IA per studenti e docenti · trad. it. non ufficiale · CC BY-SA 3.0 IGO</a:t>
            </a:r>
            <a:endParaRPr lang="en-US" sz="900" dirty="0"/>
          </a:p>
        </p:txBody>
      </p:sp>
      <p:pic>
        <p:nvPicPr>
          <p:cNvPr id="8" name="Image 1" descr="/home/claude/kit/Kit_grafico_UNESCO/img/logo_unesco_ia.png">    </p:cNvPr>
          <p:cNvPicPr>
            <a:picLocks noChangeAspect="1"/>
          </p:cNvPicPr>
          <p:nvPr/>
        </p:nvPicPr>
        <p:blipFill>
          <a:blip r:embed="rId2"/>
          <a:stretch>
            <a:fillRect/>
          </a:stretch>
        </p:blipFill>
        <p:spPr>
          <a:xfrm>
            <a:off x="10561320" y="6391656"/>
            <a:ext cx="310896" cy="310896"/>
          </a:xfrm>
          <a:prstGeom prst="rect">
            <a:avLst/>
          </a:prstGeom>
        </p:spPr>
      </p:pic>
      <p:sp>
        <p:nvSpPr>
          <p:cNvPr id="25" name="Slide Number Placeholder 0"/>
          <p:cNvSpPr>
            <a:spLocks noGrp="1"/>
          </p:cNvSpPr>
          <p:nvPr>
            <p:ph type="sldNum" sz="quarter" idx="4294967295"/>
          </p:nvPr>
        </p:nvSpPr>
        <p:spPr>
          <a:xfrm>
            <a:off x="11064240" y="6419088"/>
            <a:ext cx="576072"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0F3D5E"/>
                </a:solidFill>
                <a:latin typeface="Outfit"/>
                <a:ea typeface="Outfit"/>
                <a:cs typeface="Outfit"/>
              </a:defRPr>
            </a:lvl1pPr>
          </a:lstStyle>
          <a:p>
            <a:pPr algn="r"/>
            <a:fld id="{F7021451-1387-4CA6-816F-3879F97B5CBC}" type="slidenum">
              <a:rPr b="1" lang="en-US"/>
              <a:t>1013</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UNESCO Solo titolo">
    <p:bg>
      <p:bgPr>
        <a:solidFill>
          <a:srgbClr val="FFFFFF"/>
        </a:solidFill>
      </p:bgPr>
    </p:bg>
    <p:spTree>
      <p:nvGrpSpPr>
        <p:cNvPr id="1" name=""/>
        <p:cNvGrpSpPr/>
        <p:nvPr/>
      </p:nvGrpSpPr>
      <p:grpSpPr>
        <a:xfrm>
          <a:off x="0" y="0"/>
          <a:ext cx="0" cy="0"/>
          <a:chOff x="0" y="0"/>
          <a:chExt cx="0" cy="0"/>
        </a:xfrm>
      </p:grpSpPr>
      <p:pic>
        <p:nvPicPr>
          <p:cNvPr id="2" name="Image 0" descr="/home/claude/kit/Kit_grafico_UNESCO/img/simbolo_aspetti.png">    </p:cNvPr>
          <p:cNvPicPr>
            <a:picLocks noChangeAspect="1"/>
          </p:cNvPicPr>
          <p:nvPr/>
        </p:nvPicPr>
        <p:blipFill>
          <a:blip r:embed="rId1"/>
          <a:stretch>
            <a:fillRect/>
          </a:stretch>
        </p:blipFill>
        <p:spPr>
          <a:xfrm>
            <a:off x="548640" y="274320"/>
            <a:ext cx="784555" cy="118872"/>
          </a:xfrm>
          <a:prstGeom prst="rect">
            <a:avLst/>
          </a:prstGeom>
        </p:spPr>
      </p:pic>
      <p:sp>
        <p:nvSpPr>
          <p:cNvPr id="3" name="Text 0"/>
          <p:cNvSpPr/>
          <p:nvPr>
            <p:ph idx="101" type="title" hasCustomPrompt="1"/>
          </p:nvPr>
        </p:nvSpPr>
        <p:spPr>
          <a:xfrm>
            <a:off x="548640" y="457200"/>
            <a:ext cx="11091672" cy="731520"/>
          </a:xfrm>
          <a:prstGeom prst="rect">
            <a:avLst/>
          </a:prstGeom>
          <a:noFill/>
          <a:ln/>
        </p:spPr>
        <p:txBody>
          <a:bodyPr wrap="square" rtlCol="0"/>
          <a:lstStyle>
            <a:lvl1pPr algn="l" indent="0" marL="0">
              <a:buNone/>
              <a:defRPr lang="en-US" sz="3200" b="1" dirty="0">
                <a:solidFill>
                  <a:srgbClr val="0F3D5E"/>
                </a:solidFill>
                <a:latin typeface="Outfit" pitchFamily="34" charset="0"/>
                <a:ea typeface="Outfit" pitchFamily="34" charset="-122"/>
                <a:cs typeface="Outfit" pitchFamily="34" charset="-120"/>
              </a:defRPr>
            </a:lvl1pPr>
          </a:lstStyle>
          <a:p>
            <a:pPr algn="l" indent="0" marL="0">
              <a:buNone/>
            </a:pPr>
            <a:r>
              <a:rPr lang="en-US" sz="3200" b="1" dirty="0">
                <a:solidFill>
                  <a:srgbClr val="0F3D5E"/>
                </a:solidFill>
                <a:latin typeface="Outfit" pitchFamily="34" charset="0"/>
                <a:ea typeface="Outfit" pitchFamily="34" charset="-122"/>
                <a:cs typeface="Outfit" pitchFamily="34" charset="-120"/>
              </a:rPr>
              <a:t>Titolo della slide</a:t>
            </a:r>
            <a:endParaRPr lang="en-US" sz="3200" dirty="0"/>
          </a:p>
        </p:txBody>
      </p:sp>
      <p:sp>
        <p:nvSpPr>
          <p:cNvPr id="4" name="Text 0"/>
          <p:cNvSpPr/>
          <p:nvPr/>
        </p:nvSpPr>
        <p:spPr>
          <a:xfrm>
            <a:off x="548640" y="6419088"/>
            <a:ext cx="9692640" cy="274320"/>
          </a:xfrm>
          <a:prstGeom prst="rect">
            <a:avLst/>
          </a:prstGeom>
          <a:noFill/>
          <a:ln/>
        </p:spPr>
        <p:txBody>
          <a:bodyPr wrap="square" lIns="0" tIns="0" rIns="0" bIns="0" rtlCol="0" anchor="ctr"/>
          <a:lstStyle/>
          <a:p>
            <a:pPr indent="0" marL="0">
              <a:buNone/>
            </a:pPr>
            <a:r>
              <a:rPr lang="en-US" sz="900" i="1" dirty="0">
                <a:solidFill>
                  <a:srgbClr val="5B6C74"/>
                </a:solidFill>
                <a:latin typeface="Source Sans 3" pitchFamily="34" charset="0"/>
                <a:ea typeface="Source Sans 3" pitchFamily="34" charset="-122"/>
                <a:cs typeface="Source Sans 3" pitchFamily="34" charset="-120"/>
              </a:rPr>
              <a:t>Contenuti: UNESCO (2024), quadri di competenze sull'IA per studenti e docenti · trad. it. non ufficiale · CC BY-SA 3.0 IGO</a:t>
            </a:r>
            <a:endParaRPr lang="en-US" sz="900" dirty="0"/>
          </a:p>
        </p:txBody>
      </p:sp>
      <p:pic>
        <p:nvPicPr>
          <p:cNvPr id="5" name="Image 1" descr="/home/claude/kit/Kit_grafico_UNESCO/img/logo_unesco_ia.png">    </p:cNvPr>
          <p:cNvPicPr>
            <a:picLocks noChangeAspect="1"/>
          </p:cNvPicPr>
          <p:nvPr/>
        </p:nvPicPr>
        <p:blipFill>
          <a:blip r:embed="rId2"/>
          <a:stretch>
            <a:fillRect/>
          </a:stretch>
        </p:blipFill>
        <p:spPr>
          <a:xfrm>
            <a:off x="10561320" y="6391656"/>
            <a:ext cx="310896" cy="310896"/>
          </a:xfrm>
          <a:prstGeom prst="rect">
            <a:avLst/>
          </a:prstGeom>
        </p:spPr>
      </p:pic>
      <p:sp>
        <p:nvSpPr>
          <p:cNvPr id="25" name="Slide Number Placeholder 0"/>
          <p:cNvSpPr>
            <a:spLocks noGrp="1"/>
          </p:cNvSpPr>
          <p:nvPr>
            <p:ph type="sldNum" sz="quarter" idx="4294967295"/>
          </p:nvPr>
        </p:nvSpPr>
        <p:spPr>
          <a:xfrm>
            <a:off x="11064240" y="6419088"/>
            <a:ext cx="576072"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0F3D5E"/>
                </a:solidFill>
                <a:latin typeface="Outfit"/>
                <a:ea typeface="Outfit"/>
                <a:cs typeface="Outfit"/>
              </a:defRPr>
            </a:lvl1pPr>
          </a:lstStyle>
          <a:p>
            <a:pPr algn="r"/>
            <a:fld id="{F7021451-1387-4CA6-816F-3879F97B5CBC}" type="slidenum">
              <a:rPr b="1" lang="en-US"/>
              <a:t>1014</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UNESCO Citazione">
    <p:bg>
      <p:bgPr>
        <a:solidFill>
          <a:srgbClr val="FFFFFF"/>
        </a:solidFill>
      </p:bgPr>
    </p:bg>
    <p:spTree>
      <p:nvGrpSpPr>
        <p:cNvPr id="1" name=""/>
        <p:cNvGrpSpPr/>
        <p:nvPr/>
      </p:nvGrpSpPr>
      <p:grpSpPr>
        <a:xfrm>
          <a:off x="0" y="0"/>
          <a:ext cx="0" cy="0"/>
          <a:chOff x="0" y="0"/>
          <a:chExt cx="0" cy="0"/>
        </a:xfrm>
      </p:grpSpPr>
      <p:pic>
        <p:nvPicPr>
          <p:cNvPr id="2" name="Image 0" descr="/home/claude/kit/Kit_grafico_UNESCO/img/archi.png">    </p:cNvPr>
          <p:cNvPicPr>
            <a:picLocks noChangeAspect="1"/>
          </p:cNvPicPr>
          <p:nvPr/>
        </p:nvPicPr>
        <p:blipFill>
          <a:blip r:embed="rId1"/>
          <a:stretch>
            <a:fillRect/>
          </a:stretch>
        </p:blipFill>
        <p:spPr>
          <a:xfrm>
            <a:off x="685800" y="1828800"/>
            <a:ext cx="1410789" cy="822960"/>
          </a:xfrm>
          <a:prstGeom prst="rect">
            <a:avLst/>
          </a:prstGeom>
        </p:spPr>
      </p:pic>
      <p:sp>
        <p:nvSpPr>
          <p:cNvPr id="3" name="Shape 0"/>
          <p:cNvSpPr/>
          <p:nvPr/>
        </p:nvSpPr>
        <p:spPr>
          <a:xfrm>
            <a:off x="2331720" y="1828800"/>
            <a:ext cx="0" cy="3108960"/>
          </a:xfrm>
          <a:prstGeom prst="line">
            <a:avLst/>
          </a:prstGeom>
          <a:noFill/>
          <a:ln w="25400">
            <a:solidFill>
              <a:srgbClr val="F2B134"/>
            </a:solidFill>
            <a:prstDash val="solid"/>
          </a:ln>
        </p:spPr>
      </p:sp>
      <p:sp>
        <p:nvSpPr>
          <p:cNvPr id="4" name="Text 1"/>
          <p:cNvSpPr/>
          <p:nvPr>
            <p:ph idx="102" type="body" hasCustomPrompt="1"/>
          </p:nvPr>
        </p:nvSpPr>
        <p:spPr>
          <a:xfrm>
            <a:off x="2651760" y="1737360"/>
            <a:ext cx="8778240" cy="2651760"/>
          </a:xfrm>
          <a:prstGeom prst="rect">
            <a:avLst/>
          </a:prstGeom>
          <a:noFill/>
          <a:ln/>
        </p:spPr>
        <p:txBody>
          <a:bodyPr wrap="square" rtlCol="0"/>
          <a:lstStyle>
            <a:lvl1pPr indent="0" marL="0">
              <a:buNone/>
              <a:defRPr lang="en-US" sz="2600" i="1" dirty="0">
                <a:solidFill>
                  <a:srgbClr val="0F3D5E"/>
                </a:solidFill>
                <a:latin typeface="Outfit" pitchFamily="34" charset="0"/>
                <a:ea typeface="Outfit" pitchFamily="34" charset="-122"/>
                <a:cs typeface="Outfit" pitchFamily="34" charset="-120"/>
              </a:defRPr>
            </a:lvl1pPr>
          </a:lstStyle>
          <a:p>
            <a:pPr indent="0" marL="0">
              <a:buNone/>
            </a:pPr>
            <a:r>
              <a:rPr lang="en-US" sz="2600" i="1" dirty="0">
                <a:solidFill>
                  <a:srgbClr val="0F3D5E"/>
                </a:solidFill>
                <a:latin typeface="Outfit" pitchFamily="34" charset="0"/>
                <a:ea typeface="Outfit" pitchFamily="34" charset="-122"/>
                <a:cs typeface="Outfit" pitchFamily="34" charset="-120"/>
              </a:rPr>
              <a:t>Testo della citazione</a:t>
            </a:r>
            <a:endParaRPr lang="en-US" sz="2600" dirty="0"/>
          </a:p>
        </p:txBody>
      </p:sp>
      <p:sp>
        <p:nvSpPr>
          <p:cNvPr id="5" name="Text 1"/>
          <p:cNvSpPr/>
          <p:nvPr>
            <p:ph idx="103" type="body" hasCustomPrompt="1"/>
          </p:nvPr>
        </p:nvSpPr>
        <p:spPr>
          <a:xfrm>
            <a:off x="2651760" y="4526280"/>
            <a:ext cx="8778240" cy="548640"/>
          </a:xfrm>
          <a:prstGeom prst="rect">
            <a:avLst/>
          </a:prstGeom>
          <a:noFill/>
          <a:ln/>
        </p:spPr>
        <p:txBody>
          <a:bodyPr wrap="square" rtlCol="0"/>
          <a:lstStyle>
            <a:lvl1pPr indent="0" marL="0">
              <a:buNone/>
              <a:defRPr lang="en-US" sz="1600" b="1" dirty="0">
                <a:solidFill>
                  <a:srgbClr val="0B6E8A"/>
                </a:solidFill>
                <a:latin typeface="Source Sans 3" pitchFamily="34" charset="0"/>
                <a:ea typeface="Source Sans 3" pitchFamily="34" charset="-122"/>
                <a:cs typeface="Source Sans 3" pitchFamily="34" charset="-120"/>
              </a:defRPr>
            </a:lvl1pPr>
          </a:lstStyle>
          <a:p>
            <a:pPr indent="0" marL="0">
              <a:buNone/>
            </a:pPr>
            <a:r>
              <a:rPr lang="en-US" sz="1600" b="1" dirty="0">
                <a:solidFill>
                  <a:srgbClr val="0B6E8A"/>
                </a:solidFill>
                <a:latin typeface="Source Sans 3" pitchFamily="34" charset="0"/>
                <a:ea typeface="Source Sans 3" pitchFamily="34" charset="-122"/>
                <a:cs typeface="Source Sans 3" pitchFamily="34" charset="-120"/>
              </a:rPr>
              <a:t>– Fonte</a:t>
            </a:r>
            <a:endParaRPr lang="en-US" sz="1600" dirty="0"/>
          </a:p>
        </p:txBody>
      </p:sp>
      <p:sp>
        <p:nvSpPr>
          <p:cNvPr id="6" name="Text 1"/>
          <p:cNvSpPr/>
          <p:nvPr/>
        </p:nvSpPr>
        <p:spPr>
          <a:xfrm>
            <a:off x="548640" y="6419088"/>
            <a:ext cx="9692640" cy="274320"/>
          </a:xfrm>
          <a:prstGeom prst="rect">
            <a:avLst/>
          </a:prstGeom>
          <a:noFill/>
          <a:ln/>
        </p:spPr>
        <p:txBody>
          <a:bodyPr wrap="square" lIns="0" tIns="0" rIns="0" bIns="0" rtlCol="0" anchor="ctr"/>
          <a:lstStyle/>
          <a:p>
            <a:pPr indent="0" marL="0">
              <a:buNone/>
            </a:pPr>
            <a:r>
              <a:rPr lang="en-US" sz="900" i="1" dirty="0">
                <a:solidFill>
                  <a:srgbClr val="5B6C74"/>
                </a:solidFill>
                <a:latin typeface="Source Sans 3" pitchFamily="34" charset="0"/>
                <a:ea typeface="Source Sans 3" pitchFamily="34" charset="-122"/>
                <a:cs typeface="Source Sans 3" pitchFamily="34" charset="-120"/>
              </a:rPr>
              <a:t>Contenuti: UNESCO (2024), quadri di competenze sull'IA per studenti e docenti · trad. it. non ufficiale · CC BY-SA 3.0 IGO</a:t>
            </a:r>
            <a:endParaRPr lang="en-US" sz="900" dirty="0"/>
          </a:p>
        </p:txBody>
      </p:sp>
      <p:pic>
        <p:nvPicPr>
          <p:cNvPr id="7" name="Image 1" descr="/home/claude/kit/Kit_grafico_UNESCO/img/logo_unesco_ia.png">    </p:cNvPr>
          <p:cNvPicPr>
            <a:picLocks noChangeAspect="1"/>
          </p:cNvPicPr>
          <p:nvPr/>
        </p:nvPicPr>
        <p:blipFill>
          <a:blip r:embed="rId2"/>
          <a:stretch>
            <a:fillRect/>
          </a:stretch>
        </p:blipFill>
        <p:spPr>
          <a:xfrm>
            <a:off x="10561320" y="6391656"/>
            <a:ext cx="310896" cy="310896"/>
          </a:xfrm>
          <a:prstGeom prst="rect">
            <a:avLst/>
          </a:prstGeom>
        </p:spPr>
      </p:pic>
      <p:sp>
        <p:nvSpPr>
          <p:cNvPr id="25" name="Slide Number Placeholder 0"/>
          <p:cNvSpPr>
            <a:spLocks noGrp="1"/>
          </p:cNvSpPr>
          <p:nvPr>
            <p:ph type="sldNum" sz="quarter" idx="4294967295"/>
          </p:nvPr>
        </p:nvSpPr>
        <p:spPr>
          <a:xfrm>
            <a:off x="11064240" y="6419088"/>
            <a:ext cx="576072"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0F3D5E"/>
                </a:solidFill>
                <a:latin typeface="Outfit"/>
                <a:ea typeface="Outfit"/>
                <a:cs typeface="Outfit"/>
              </a:defRPr>
            </a:lvl1pPr>
          </a:lstStyle>
          <a:p>
            <a:pPr algn="r"/>
            <a:fld id="{F7021451-1387-4CA6-816F-3879F97B5CBC}" type="slidenum">
              <a:rPr b="1" lang="en-US"/>
              <a:t>1015</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UNESCO Chiusura">
    <p:bg>
      <p:bgPr>
        <a:solidFill>
          <a:srgbClr val="0F3D5E"/>
        </a:solidFill>
      </p:bgPr>
    </p:bg>
    <p:spTree>
      <p:nvGrpSpPr>
        <p:cNvPr id="1" name=""/>
        <p:cNvGrpSpPr/>
        <p:nvPr/>
      </p:nvGrpSpPr>
      <p:grpSpPr>
        <a:xfrm>
          <a:off x="0" y="0"/>
          <a:ext cx="0" cy="0"/>
          <a:chOff x="0" y="0"/>
          <a:chExt cx="0" cy="0"/>
        </a:xfrm>
      </p:grpSpPr>
      <p:pic>
        <p:nvPicPr>
          <p:cNvPr id="2" name="Image 0" descr="/home/claude/kit/Kit_grafico_UNESCO/img/archi.png">    </p:cNvPr>
          <p:cNvPicPr>
            <a:picLocks noChangeAspect="1"/>
          </p:cNvPicPr>
          <p:nvPr/>
        </p:nvPicPr>
        <p:blipFill>
          <a:blip r:embed="rId1"/>
          <a:stretch>
            <a:fillRect/>
          </a:stretch>
        </p:blipFill>
        <p:spPr>
          <a:xfrm>
            <a:off x="9144000" y="640080"/>
            <a:ext cx="2508069" cy="1463040"/>
          </a:xfrm>
          <a:prstGeom prst="rect">
            <a:avLst/>
          </a:prstGeom>
        </p:spPr>
      </p:pic>
      <p:sp>
        <p:nvSpPr>
          <p:cNvPr id="3" name="Text 0"/>
          <p:cNvSpPr/>
          <p:nvPr>
            <p:ph idx="101" type="title" hasCustomPrompt="1"/>
          </p:nvPr>
        </p:nvSpPr>
        <p:spPr>
          <a:xfrm>
            <a:off x="731520" y="822960"/>
            <a:ext cx="8229600" cy="1097280"/>
          </a:xfrm>
          <a:prstGeom prst="rect">
            <a:avLst/>
          </a:prstGeom>
          <a:noFill/>
          <a:ln/>
        </p:spPr>
        <p:txBody>
          <a:bodyPr wrap="square" rtlCol="0"/>
          <a:lstStyle>
            <a:lvl1pPr algn="l" indent="0" marL="0">
              <a:buNone/>
              <a:defRPr lang="en-US" sz="4400" b="1" dirty="0">
                <a:solidFill>
                  <a:srgbClr val="FFFFFF"/>
                </a:solidFill>
                <a:latin typeface="Outfit" pitchFamily="34" charset="0"/>
                <a:ea typeface="Outfit" pitchFamily="34" charset="-122"/>
                <a:cs typeface="Outfit" pitchFamily="34" charset="-120"/>
              </a:defRPr>
            </a:lvl1pPr>
          </a:lstStyle>
          <a:p>
            <a:pPr algn="l" indent="0" marL="0">
              <a:buNone/>
            </a:pPr>
            <a:r>
              <a:rPr lang="en-US" sz="4400" b="1" dirty="0">
                <a:solidFill>
                  <a:srgbClr val="FFFFFF"/>
                </a:solidFill>
                <a:latin typeface="Outfit" pitchFamily="34" charset="0"/>
                <a:ea typeface="Outfit" pitchFamily="34" charset="-122"/>
                <a:cs typeface="Outfit" pitchFamily="34" charset="-120"/>
              </a:rPr>
              <a:t>Grazie</a:t>
            </a:r>
            <a:endParaRPr lang="en-US" sz="4400" dirty="0"/>
          </a:p>
        </p:txBody>
      </p:sp>
      <p:sp>
        <p:nvSpPr>
          <p:cNvPr id="4" name="Text 0"/>
          <p:cNvSpPr/>
          <p:nvPr>
            <p:ph idx="102" type="body" hasCustomPrompt="1"/>
          </p:nvPr>
        </p:nvSpPr>
        <p:spPr>
          <a:xfrm>
            <a:off x="731520" y="2103120"/>
            <a:ext cx="8229600" cy="1463040"/>
          </a:xfrm>
          <a:prstGeom prst="rect">
            <a:avLst/>
          </a:prstGeom>
          <a:noFill/>
          <a:ln/>
        </p:spPr>
        <p:txBody>
          <a:bodyPr wrap="square" rtlCol="0"/>
          <a:lstStyle>
            <a:lvl1pPr indent="0" marL="0">
              <a:buNone/>
              <a:defRPr lang="en-US" sz="1800" dirty="0">
                <a:solidFill>
                  <a:srgbClr val="FFFFFF"/>
                </a:solidFill>
                <a:latin typeface="Source Sans 3" pitchFamily="34" charset="0"/>
                <a:ea typeface="Source Sans 3" pitchFamily="34" charset="-122"/>
                <a:cs typeface="Source Sans 3" pitchFamily="34" charset="-120"/>
              </a:defRPr>
            </a:lvl1pPr>
          </a:lstStyle>
          <a:p>
            <a:pPr indent="0" marL="0">
              <a:buNone/>
            </a:pPr>
            <a:r>
              <a:rPr lang="en-US" sz="1800" dirty="0">
                <a:solidFill>
                  <a:srgbClr val="FFFFFF"/>
                </a:solidFill>
                <a:latin typeface="Source Sans 3" pitchFamily="34" charset="0"/>
                <a:ea typeface="Source Sans 3" pitchFamily="34" charset="-122"/>
                <a:cs typeface="Source Sans 3" pitchFamily="34" charset="-120"/>
              </a:rPr>
              <a:t>Contatti, prossimi passi</a:t>
            </a:r>
            <a:endParaRPr lang="en-US" sz="1800" dirty="0"/>
          </a:p>
        </p:txBody>
      </p:sp>
      <p:sp>
        <p:nvSpPr>
          <p:cNvPr id="5" name="Text 0"/>
          <p:cNvSpPr/>
          <p:nvPr>
            <p:ph idx="103" type="body" hasCustomPrompt="1"/>
          </p:nvPr>
        </p:nvSpPr>
        <p:spPr>
          <a:xfrm>
            <a:off x="731520" y="3794760"/>
            <a:ext cx="10698480" cy="2377440"/>
          </a:xfrm>
          <a:prstGeom prst="rect">
            <a:avLst/>
          </a:prstGeom>
          <a:noFill/>
          <a:ln/>
        </p:spPr>
        <p:txBody>
          <a:bodyPr wrap="square" rtlCol="0"/>
          <a:lstStyle>
            <a:lvl1pPr indent="0" marL="0">
              <a:buNone/>
              <a:defRPr lang="en-US" sz="1100" dirty="0">
                <a:solidFill>
                  <a:srgbClr val="8FD3E8"/>
                </a:solidFill>
                <a:latin typeface="Source Sans 3" pitchFamily="34" charset="0"/>
                <a:ea typeface="Source Sans 3" pitchFamily="34" charset="-122"/>
                <a:cs typeface="Source Sans 3" pitchFamily="34" charset="-120"/>
              </a:defRPr>
            </a:lvl1pPr>
          </a:lstStyle>
          <a:p>
            <a:pPr indent="0" marL="0">
              <a:buNone/>
            </a:pPr>
            <a:r>
              <a:rPr lang="en-US" sz="1100" dirty="0">
                <a:solidFill>
                  <a:srgbClr val="8FD3E8"/>
                </a:solidFill>
                <a:latin typeface="Source Sans 3" pitchFamily="34" charset="0"/>
                <a:ea typeface="Source Sans 3" pitchFamily="34" charset="-122"/>
                <a:cs typeface="Source Sans 3" pitchFamily="34" charset="-120"/>
              </a:rPr>
              <a:t>Fonti, licenza e clausola di traduzione</a:t>
            </a:r>
            <a:endParaRPr lang="en-US" sz="1100" dirty="0"/>
          </a:p>
        </p:txBody>
      </p:sp>
      <p:sp>
        <p:nvSpPr>
          <p:cNvPr id="6" name="Text 0"/>
          <p:cNvSpPr/>
          <p:nvPr/>
        </p:nvSpPr>
        <p:spPr>
          <a:xfrm>
            <a:off x="548640" y="6419088"/>
            <a:ext cx="9692640" cy="274320"/>
          </a:xfrm>
          <a:prstGeom prst="rect">
            <a:avLst/>
          </a:prstGeom>
          <a:noFill/>
          <a:ln/>
        </p:spPr>
        <p:txBody>
          <a:bodyPr wrap="square" lIns="0" tIns="0" rIns="0" bIns="0" rtlCol="0" anchor="ctr"/>
          <a:lstStyle/>
          <a:p>
            <a:pPr indent="0" marL="0">
              <a:buNone/>
            </a:pPr>
            <a:r>
              <a:rPr lang="en-US" sz="900" i="1" dirty="0">
                <a:solidFill>
                  <a:srgbClr val="8FD3E8"/>
                </a:solidFill>
                <a:latin typeface="Source Sans 3" pitchFamily="34" charset="0"/>
                <a:ea typeface="Source Sans 3" pitchFamily="34" charset="-122"/>
                <a:cs typeface="Source Sans 3" pitchFamily="34" charset="-120"/>
              </a:rPr>
              <a:t>Contenuti: UNESCO (2024), quadri di competenze sull'IA per studenti e docenti · trad. it. non ufficiale · CC BY-SA 3.0 IGO</a:t>
            </a:r>
            <a:endParaRPr lang="en-US" sz="900" dirty="0"/>
          </a:p>
        </p:txBody>
      </p:sp>
      <p:pic>
        <p:nvPicPr>
          <p:cNvPr id="7" name="Image 1" descr="/home/claude/kit/Kit_grafico_UNESCO/img/logo_unesco_ia.png">    </p:cNvPr>
          <p:cNvPicPr>
            <a:picLocks noChangeAspect="1"/>
          </p:cNvPicPr>
          <p:nvPr/>
        </p:nvPicPr>
        <p:blipFill>
          <a:blip r:embed="rId2"/>
          <a:stretch>
            <a:fillRect/>
          </a:stretch>
        </p:blipFill>
        <p:spPr>
          <a:xfrm>
            <a:off x="10561320" y="6391656"/>
            <a:ext cx="310896" cy="310896"/>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064240" y="6419088"/>
            <a:ext cx="576072"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0F3D5E"/>
                </a:solidFill>
                <a:latin typeface="Outfit"/>
                <a:ea typeface="Outfit"/>
                <a:cs typeface="Outfit"/>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slideLayout" Target="../slideLayouts/slideLayout14.xml"/><Relationship Id="rId5"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image" Target="../media/image-6-7.png"/><Relationship Id="rId8" Type="http://schemas.openxmlformats.org/officeDocument/2006/relationships/image" Target="../media/image-6-8.png"/><Relationship Id="rId9" Type="http://schemas.openxmlformats.org/officeDocument/2006/relationships/slideLayout" Target="../slideLayouts/slideLayout14.xml"/><Relationship Id="rId10"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4.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slideLayout" Target="../slideLayouts/slideLayout14.xml"/><Relationship Id="rId6"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slideLayout" Target="../slideLayouts/slideLayout14.xml"/><Relationship Id="rId6"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slideLayout" Target="../slideLayouts/slideLayout14.xml"/><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slideLayout" Target="../slideLayouts/slideLayout14.xml"/><Relationship Id="rId6"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slideLayout" Target="../slideLayouts/slideLayout14.xml"/><Relationship Id="rId6"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ph idx="102" type="title" hasCustomPrompt="1"/>
          </p:nvPr>
        </p:nvSpPr>
        <p:spPr>
          <a:xfrm>
            <a:off x="731520" y="1463040"/>
            <a:ext cx="7863840" cy="2011680"/>
          </a:xfrm>
          <a:prstGeom prst="rect">
            <a:avLst/>
          </a:prstGeom>
          <a:noFill/>
          <a:ln/>
        </p:spPr>
        <p:txBody>
          <a:bodyPr wrap="square" lIns="0" tIns="0" rIns="0" bIns="0" rtlCol="0" anchor="b"/>
          <a:lstStyle/>
          <a:p>
            <a:pPr algn="l" indent="0" marL="0">
              <a:buNone/>
            </a:pPr>
            <a:r>
              <a:rPr lang="en-US" sz="4400" b="1" dirty="0">
                <a:solidFill>
                  <a:srgbClr val="FFFFFF"/>
                </a:solidFill>
                <a:latin typeface="Outfit" pitchFamily="34" charset="0"/>
                <a:ea typeface="Outfit" pitchFamily="34" charset="-122"/>
                <a:cs typeface="Outfit" pitchFamily="34" charset="-120"/>
              </a:rPr>
              <a:t>Il quadro UNESCO delle competenze sull'IA per i docenti</a:t>
            </a:r>
            <a:endParaRPr lang="en-US" sz="4400" dirty="0"/>
          </a:p>
        </p:txBody>
      </p:sp>
      <p:sp>
        <p:nvSpPr>
          <p:cNvPr id="3" name="Text 0"/>
          <p:cNvSpPr/>
          <p:nvPr>
            <p:ph idx="103" type="body" hasCustomPrompt="1"/>
          </p:nvPr>
        </p:nvSpPr>
        <p:spPr>
          <a:xfrm>
            <a:off x="731520" y="3611880"/>
            <a:ext cx="7315200" cy="914400"/>
          </a:xfrm>
          <a:prstGeom prst="rect">
            <a:avLst/>
          </a:prstGeom>
          <a:noFill/>
          <a:ln/>
        </p:spPr>
        <p:txBody>
          <a:bodyPr wrap="square" lIns="0" tIns="0" rIns="0" bIns="0" rtlCol="0" anchor="t"/>
          <a:lstStyle/>
          <a:p>
            <a:pPr algn="l" indent="0" marL="0">
              <a:buNone/>
            </a:pPr>
            <a:r>
              <a:rPr lang="en-US" sz="2000" dirty="0">
                <a:solidFill>
                  <a:srgbClr val="8FD3E8"/>
                </a:solidFill>
                <a:latin typeface="Source Sans 3" pitchFamily="34" charset="0"/>
                <a:ea typeface="Source Sans 3" pitchFamily="34" charset="-122"/>
                <a:cs typeface="Source Sans 3" pitchFamily="34" charset="-120"/>
              </a:rPr>
              <a:t>AI CFT (UNESCO, 2024) · traduzione italiana non ufficiale · percorso di formazione per docenti</a:t>
            </a:r>
            <a:endParaRPr lang="en-US" sz="2000" dirty="0"/>
          </a:p>
        </p:txBody>
      </p:sp>
      <p:sp>
        <p:nvSpPr>
          <p:cNvPr id="4" name="Text 0"/>
          <p:cNvSpPr/>
          <p:nvPr>
            <p:ph idx="104" type="body" hasCustomPrompt="1"/>
          </p:nvPr>
        </p:nvSpPr>
        <p:spPr>
          <a:xfrm>
            <a:off x="731520" y="4892040"/>
            <a:ext cx="6766560" cy="1097280"/>
          </a:xfrm>
          <a:prstGeom prst="rect">
            <a:avLst/>
          </a:prstGeom>
          <a:noFill/>
          <a:ln/>
        </p:spPr>
        <p:txBody>
          <a:bodyPr wrap="square" lIns="0" tIns="0" rIns="0" bIns="0" rtlCol="0" anchor="t"/>
          <a:lstStyle/>
          <a:p>
            <a:pPr algn="l" indent="0" marL="0">
              <a:buNone/>
            </a:pPr>
            <a:r>
              <a:rPr lang="en-US" sz="1600" b="1" dirty="0">
                <a:solidFill>
                  <a:srgbClr val="FFFFFF"/>
                </a:solidFill>
                <a:latin typeface="Source Sans 3" pitchFamily="34" charset="0"/>
                <a:ea typeface="Source Sans 3" pitchFamily="34" charset="-122"/>
                <a:cs typeface="Source Sans 3" pitchFamily="34" charset="-120"/>
              </a:rPr>
              <a:t>Antonio Scaramuzzino</a:t>
            </a:r>
            <a:endParaRPr lang="en-US" sz="1600" dirty="0"/>
          </a:p>
          <a:p>
            <a:pPr algn="l" indent="0" marL="0">
              <a:buNone/>
            </a:pPr>
            <a:r>
              <a:rPr lang="en-US" sz="1600" dirty="0">
                <a:solidFill>
                  <a:srgbClr val="FFFFFF"/>
                </a:solidFill>
                <a:latin typeface="Source Sans 3" pitchFamily="34" charset="0"/>
                <a:ea typeface="Source Sans 3" pitchFamily="34" charset="-122"/>
                <a:cs typeface="Source Sans 3" pitchFamily="34" charset="-120"/>
              </a:rPr>
              <a:t>Formatore · Alfabetizzazione all'IA</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1"/>
          <p:cNvSpPr/>
          <p:nvPr>
            <p:ph idx="102" type="body" hasCustomPrompt="1"/>
          </p:nvPr>
        </p:nvSpPr>
        <p:spPr>
          <a:xfrm>
            <a:off x="548640" y="2194560"/>
            <a:ext cx="2743200" cy="1828800"/>
          </a:xfrm>
          <a:prstGeom prst="rect">
            <a:avLst/>
          </a:prstGeom>
          <a:noFill/>
          <a:ln/>
        </p:spPr>
        <p:txBody>
          <a:bodyPr wrap="square" lIns="0" tIns="0" rIns="0" bIns="0" rtlCol="0" anchor="ctr"/>
          <a:lstStyle/>
          <a:p>
            <a:pPr algn="l" indent="0" marL="0">
              <a:buNone/>
            </a:pPr>
            <a:r>
              <a:rPr lang="en-US" sz="11000" b="1" dirty="0">
                <a:solidFill>
                  <a:srgbClr val="F2B134"/>
                </a:solidFill>
                <a:latin typeface="Outfit" pitchFamily="34" charset="0"/>
                <a:ea typeface="Outfit" pitchFamily="34" charset="-122"/>
                <a:cs typeface="Outfit" pitchFamily="34" charset="-120"/>
              </a:rPr>
              <a:t>01</a:t>
            </a:r>
            <a:endParaRPr lang="en-US" sz="11000" dirty="0"/>
          </a:p>
        </p:txBody>
      </p:sp>
      <p:sp>
        <p:nvSpPr>
          <p:cNvPr id="3" name="Text 1"/>
          <p:cNvSpPr/>
          <p:nvPr>
            <p:ph idx="103" type="title" hasCustomPrompt="1"/>
          </p:nvPr>
        </p:nvSpPr>
        <p:spPr>
          <a:xfrm>
            <a:off x="4389120" y="2011680"/>
            <a:ext cx="7223760" cy="1371600"/>
          </a:xfrm>
          <a:prstGeom prst="rect">
            <a:avLst/>
          </a:prstGeom>
          <a:noFill/>
          <a:ln/>
        </p:spPr>
        <p:txBody>
          <a:bodyPr wrap="square" lIns="0" tIns="0" rIns="0" bIns="0" rtlCol="0" anchor="b"/>
          <a:lstStyle/>
          <a:p>
            <a:pPr algn="l" indent="0" marL="0">
              <a:buNone/>
            </a:pPr>
            <a:r>
              <a:rPr lang="en-US" sz="4000" b="1" dirty="0">
                <a:solidFill>
                  <a:srgbClr val="0F3D5E"/>
                </a:solidFill>
                <a:latin typeface="Outfit" pitchFamily="34" charset="0"/>
                <a:ea typeface="Outfit" pitchFamily="34" charset="-122"/>
                <a:cs typeface="Outfit" pitchFamily="34" charset="-120"/>
              </a:rPr>
              <a:t>Il quadro in sintesi</a:t>
            </a:r>
            <a:endParaRPr lang="en-US" sz="4000" dirty="0"/>
          </a:p>
        </p:txBody>
      </p:sp>
      <p:sp>
        <p:nvSpPr>
          <p:cNvPr id="4" name="Text 1"/>
          <p:cNvSpPr/>
          <p:nvPr>
            <p:ph idx="104" type="body" hasCustomPrompt="1"/>
          </p:nvPr>
        </p:nvSpPr>
        <p:spPr>
          <a:xfrm>
            <a:off x="4389120" y="3520440"/>
            <a:ext cx="7223760" cy="914400"/>
          </a:xfrm>
          <a:prstGeom prst="rect">
            <a:avLst/>
          </a:prstGeom>
          <a:noFill/>
          <a:ln/>
        </p:spPr>
        <p:txBody>
          <a:bodyPr wrap="square" lIns="0" tIns="0" rIns="0" bIns="0" rtlCol="0" anchor="t"/>
          <a:lstStyle/>
          <a:p>
            <a:pPr algn="l" indent="0" marL="0">
              <a:buNone/>
            </a:pPr>
            <a:r>
              <a:rPr lang="en-US" sz="2000" dirty="0">
                <a:solidFill>
                  <a:srgbClr val="5B6C74"/>
                </a:solidFill>
                <a:latin typeface="Source Sans 3" pitchFamily="34" charset="0"/>
                <a:ea typeface="Source Sans 3" pitchFamily="34" charset="-122"/>
                <a:cs typeface="Source Sans 3" pitchFamily="34" charset="-120"/>
              </a:rPr>
              <a:t>Principi, livelli di progressione e aspetti di competenza</a:t>
            </a:r>
            <a:endParaRPr lang="en-US" sz="2000" dirty="0"/>
          </a:p>
        </p:txBody>
      </p:sp>
      <p:sp>
        <p:nvSpPr>
          <p:cNvPr id="25" name="Slide Number Placeholder 0"/>
          <p:cNvSpPr>
            <a:spLocks noGrp="1"/>
          </p:cNvSpPr>
          <p:nvPr>
            <p:ph type="sldNum" sz="quarter" idx="4294967295"/>
          </p:nvPr>
        </p:nvSpPr>
        <p:spPr>
          <a:xfrm>
            <a:off x="11064240" y="6419088"/>
            <a:ext cx="576072"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0F3D5E"/>
                </a:solidFill>
                <a:latin typeface="Outfit"/>
                <a:ea typeface="Outfit"/>
                <a:cs typeface="Outfit"/>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1"/>
          <p:cNvSpPr/>
          <p:nvPr>
            <p:ph idx="102" type="title" hasCustomPrompt="1"/>
          </p:nvPr>
        </p:nvSpPr>
        <p:spPr>
          <a:xfrm>
            <a:off x="548640" y="457200"/>
            <a:ext cx="5394960" cy="731520"/>
          </a:xfrm>
          <a:prstGeom prst="rect">
            <a:avLst/>
          </a:prstGeom>
          <a:noFill/>
          <a:ln/>
        </p:spPr>
        <p:txBody>
          <a:bodyPr wrap="square" lIns="0" tIns="0" rIns="0" bIns="0" rtlCol="0" anchor="ctr"/>
          <a:lstStyle/>
          <a:p>
            <a:pPr algn="l" indent="0" marL="0">
              <a:buNone/>
            </a:pPr>
            <a:r>
              <a:rPr lang="en-US" sz="3200" b="1" dirty="0">
                <a:solidFill>
                  <a:srgbClr val="0F3D5E"/>
                </a:solidFill>
                <a:latin typeface="Outfit" pitchFamily="34" charset="0"/>
                <a:ea typeface="Outfit" pitchFamily="34" charset="-122"/>
                <a:cs typeface="Outfit" pitchFamily="34" charset="-120"/>
              </a:rPr>
              <a:t>Che cos'è il quadro</a:t>
            </a:r>
            <a:endParaRPr lang="en-US" sz="3200" dirty="0"/>
          </a:p>
        </p:txBody>
      </p:sp>
      <p:sp>
        <p:nvSpPr>
          <p:cNvPr id="3" name="Text 1"/>
          <p:cNvSpPr/>
          <p:nvPr>
            <p:ph idx="103" type="body" hasCustomPrompt="1"/>
          </p:nvPr>
        </p:nvSpPr>
        <p:spPr>
          <a:xfrm>
            <a:off x="548640" y="1417320"/>
            <a:ext cx="5394960" cy="4754880"/>
          </a:xfrm>
          <a:prstGeom prst="rect">
            <a:avLst/>
          </a:prstGeom>
          <a:noFill/>
          <a:ln/>
        </p:spPr>
        <p:txBody>
          <a:bodyPr wrap="square" lIns="0" tIns="0" rIns="0" bIns="0" rtlCol="0" anchor="t"/>
          <a:lstStyle/>
          <a:p>
            <a:pPr indent="0" marL="0">
              <a:spcAft>
                <a:spcPts val="600"/>
              </a:spcAft>
              <a:buNone/>
            </a:pPr>
            <a:r>
              <a:rPr lang="en-US" sz="1600" dirty="0">
                <a:solidFill>
                  <a:srgbClr val="14262F"/>
                </a:solidFill>
                <a:latin typeface="Source Sans 3" pitchFamily="34" charset="0"/>
                <a:ea typeface="Source Sans 3" pitchFamily="34" charset="-122"/>
                <a:cs typeface="Source Sans 3" pitchFamily="34" charset="-120"/>
              </a:rPr>
              <a:t>Il quadro di competenze sull'IA per i docenti (AI CFT) è presentato come una matrice a due dimensioni: cinque aspetti di competenza (Mentalità incentrata sull'essere umano, Etica dell'IA, Fondamenti e applicazioni dell'IA, Pedagogia dell'IA, IA per lo sviluppo professionale) che si sviluppano lungo tre livelli di progressione (Acquisire, Approfondire, Creare), formando quindici blocchi di competenza. Gli aspetti rappresentano gli elementi chiave interconnessi di conoscenze, abilità, valori e atteggiamenti di cui i docenti hanno bisogno per integrare l'IA in modo efficace ed etico nell'insegnamento, nella facilitazione dell'apprendimento e nello sviluppo professionale; i blocchi sono pensati per sostenere tutti i docenti, da chi non ha alcuna conoscenza dell'IA a chi ha già competenza ed esperienza elevate. Il quadro riconosce che lo sviluppo delle competenze è un processo complesso e dipendente dal contesto, né gerarchico né lineare, e si propone come percorso di riferimento anziché come sequenza rigida di passaggi obbligati.</a:t>
            </a:r>
            <a:endParaRPr lang="en-US" sz="1600" dirty="0"/>
          </a:p>
        </p:txBody>
      </p:sp>
      <p:sp>
        <p:nvSpPr>
          <p:cNvPr id="4" name="Text 1"/>
          <p:cNvSpPr/>
          <p:nvPr>
            <p:ph idx="104" type="body" hasCustomPrompt="1"/>
          </p:nvPr>
        </p:nvSpPr>
        <p:spPr>
          <a:xfrm>
            <a:off x="6812280" y="457200"/>
            <a:ext cx="4937760" cy="731520"/>
          </a:xfrm>
          <a:prstGeom prst="rect">
            <a:avLst/>
          </a:prstGeom>
          <a:noFill/>
          <a:ln/>
        </p:spPr>
        <p:txBody>
          <a:bodyPr wrap="square" lIns="0" tIns="0" rIns="0" bIns="0" rtlCol="0" anchor="ctr"/>
          <a:lstStyle/>
          <a:p>
            <a:pPr indent="0" marL="0">
              <a:buNone/>
            </a:pPr>
            <a:r>
              <a:rPr lang="en-US" sz="2800" b="1" dirty="0">
                <a:solidFill>
                  <a:srgbClr val="0F3D5E"/>
                </a:solidFill>
                <a:latin typeface="Outfit" pitchFamily="34" charset="0"/>
                <a:ea typeface="Outfit" pitchFamily="34" charset="-122"/>
                <a:cs typeface="Outfit" pitchFamily="34" charset="-120"/>
              </a:rPr>
              <a:t>In cifre</a:t>
            </a:r>
            <a:endParaRPr lang="en-US" sz="2800" dirty="0"/>
          </a:p>
        </p:txBody>
      </p:sp>
      <p:sp>
        <p:nvSpPr>
          <p:cNvPr id="5" name="Text 3"/>
          <p:cNvSpPr txBox="1"/>
          <p:nvPr/>
        </p:nvSpPr>
        <p:spPr>
          <a:xfrm>
            <a:off x="6812280" y="1371600"/>
            <a:ext cx="1188720" cy="822960"/>
          </a:xfrm>
          <a:prstGeom prst="rect">
            <a:avLst/>
          </a:prstGeom>
          <a:noFill/>
          <a:ln/>
        </p:spPr>
        <p:txBody>
          <a:bodyPr wrap="square" lIns="0" tIns="0" rIns="0" bIns="0" rtlCol="0" anchor="ctr"/>
          <a:lstStyle/>
          <a:p>
            <a:pPr indent="0" marL="0">
              <a:buNone/>
            </a:pPr>
            <a:r>
              <a:rPr lang="en-US" sz="5400" b="1" dirty="0">
                <a:solidFill>
                  <a:srgbClr val="0F3D5E"/>
                </a:solidFill>
                <a:latin typeface="Outfit" pitchFamily="34" charset="0"/>
                <a:ea typeface="Outfit" pitchFamily="34" charset="-122"/>
                <a:cs typeface="Outfit" pitchFamily="34" charset="-120"/>
              </a:rPr>
              <a:t>5</a:t>
            </a:r>
            <a:endParaRPr lang="en-US" sz="5400" dirty="0"/>
          </a:p>
        </p:txBody>
      </p:sp>
      <p:sp>
        <p:nvSpPr>
          <p:cNvPr id="6" name="Text 4"/>
          <p:cNvSpPr txBox="1"/>
          <p:nvPr/>
        </p:nvSpPr>
        <p:spPr>
          <a:xfrm>
            <a:off x="8092440" y="1371600"/>
            <a:ext cx="3566160" cy="822960"/>
          </a:xfrm>
          <a:prstGeom prst="rect">
            <a:avLst/>
          </a:prstGeom>
          <a:noFill/>
          <a:ln/>
        </p:spPr>
        <p:txBody>
          <a:bodyPr wrap="square" lIns="0" tIns="0" rIns="0" bIns="0" rtlCol="0" anchor="ctr"/>
          <a:lstStyle/>
          <a:p>
            <a:pPr indent="0" marL="0">
              <a:buNone/>
            </a:pPr>
            <a:r>
              <a:rPr lang="en-US" sz="1800" b="1" dirty="0">
                <a:solidFill>
                  <a:srgbClr val="14262F"/>
                </a:solidFill>
                <a:latin typeface="Source Sans 3" pitchFamily="34" charset="0"/>
                <a:ea typeface="Source Sans 3" pitchFamily="34" charset="-122"/>
                <a:cs typeface="Source Sans 3" pitchFamily="34" charset="-120"/>
              </a:rPr>
              <a:t>aspetti di competenza</a:t>
            </a:r>
            <a:endParaRPr lang="en-US" sz="1800" dirty="0"/>
          </a:p>
        </p:txBody>
      </p:sp>
      <p:sp>
        <p:nvSpPr>
          <p:cNvPr id="7" name="Text 5"/>
          <p:cNvSpPr txBox="1"/>
          <p:nvPr/>
        </p:nvSpPr>
        <p:spPr>
          <a:xfrm>
            <a:off x="6812280" y="2331720"/>
            <a:ext cx="1188720" cy="822960"/>
          </a:xfrm>
          <a:prstGeom prst="rect">
            <a:avLst/>
          </a:prstGeom>
          <a:noFill/>
          <a:ln/>
        </p:spPr>
        <p:txBody>
          <a:bodyPr wrap="square" lIns="0" tIns="0" rIns="0" bIns="0" rtlCol="0" anchor="ctr"/>
          <a:lstStyle/>
          <a:p>
            <a:pPr indent="0" marL="0">
              <a:buNone/>
            </a:pPr>
            <a:r>
              <a:rPr lang="en-US" sz="5400" b="1" dirty="0">
                <a:solidFill>
                  <a:srgbClr val="0F3D5E"/>
                </a:solidFill>
                <a:latin typeface="Outfit" pitchFamily="34" charset="0"/>
                <a:ea typeface="Outfit" pitchFamily="34" charset="-122"/>
                <a:cs typeface="Outfit" pitchFamily="34" charset="-120"/>
              </a:rPr>
              <a:t>3</a:t>
            </a:r>
            <a:endParaRPr lang="en-US" sz="5400" dirty="0"/>
          </a:p>
        </p:txBody>
      </p:sp>
      <p:sp>
        <p:nvSpPr>
          <p:cNvPr id="8" name="Text 6"/>
          <p:cNvSpPr txBox="1"/>
          <p:nvPr/>
        </p:nvSpPr>
        <p:spPr>
          <a:xfrm>
            <a:off x="8092440" y="2331720"/>
            <a:ext cx="3566160" cy="822960"/>
          </a:xfrm>
          <a:prstGeom prst="rect">
            <a:avLst/>
          </a:prstGeom>
          <a:noFill/>
          <a:ln/>
        </p:spPr>
        <p:txBody>
          <a:bodyPr wrap="square" lIns="0" tIns="0" rIns="0" bIns="0" rtlCol="0" anchor="ctr"/>
          <a:lstStyle/>
          <a:p>
            <a:pPr indent="0" marL="0">
              <a:buNone/>
            </a:pPr>
            <a:r>
              <a:rPr lang="en-US" sz="1800" b="1" dirty="0">
                <a:solidFill>
                  <a:srgbClr val="14262F"/>
                </a:solidFill>
                <a:latin typeface="Source Sans 3" pitchFamily="34" charset="0"/>
                <a:ea typeface="Source Sans 3" pitchFamily="34" charset="-122"/>
                <a:cs typeface="Source Sans 3" pitchFamily="34" charset="-120"/>
              </a:rPr>
              <a:t>livelli di progressione</a:t>
            </a:r>
            <a:endParaRPr lang="en-US" sz="1800" dirty="0"/>
          </a:p>
        </p:txBody>
      </p:sp>
      <p:sp>
        <p:nvSpPr>
          <p:cNvPr id="9" name="Text 7"/>
          <p:cNvSpPr txBox="1"/>
          <p:nvPr/>
        </p:nvSpPr>
        <p:spPr>
          <a:xfrm>
            <a:off x="6812280" y="3291840"/>
            <a:ext cx="1188720" cy="822960"/>
          </a:xfrm>
          <a:prstGeom prst="rect">
            <a:avLst/>
          </a:prstGeom>
          <a:noFill/>
          <a:ln/>
        </p:spPr>
        <p:txBody>
          <a:bodyPr wrap="square" lIns="0" tIns="0" rIns="0" bIns="0" rtlCol="0" anchor="ctr"/>
          <a:lstStyle/>
          <a:p>
            <a:pPr indent="0" marL="0">
              <a:buNone/>
            </a:pPr>
            <a:r>
              <a:rPr lang="en-US" sz="5400" b="1" dirty="0">
                <a:solidFill>
                  <a:srgbClr val="F2B134"/>
                </a:solidFill>
                <a:latin typeface="Outfit" pitchFamily="34" charset="0"/>
                <a:ea typeface="Outfit" pitchFamily="34" charset="-122"/>
                <a:cs typeface="Outfit" pitchFamily="34" charset="-120"/>
              </a:rPr>
              <a:t>15</a:t>
            </a:r>
            <a:endParaRPr lang="en-US" sz="5400" dirty="0"/>
          </a:p>
        </p:txBody>
      </p:sp>
      <p:sp>
        <p:nvSpPr>
          <p:cNvPr id="10" name="Text 8"/>
          <p:cNvSpPr txBox="1"/>
          <p:nvPr/>
        </p:nvSpPr>
        <p:spPr>
          <a:xfrm>
            <a:off x="8092440" y="3291840"/>
            <a:ext cx="3566160" cy="822960"/>
          </a:xfrm>
          <a:prstGeom prst="rect">
            <a:avLst/>
          </a:prstGeom>
          <a:noFill/>
          <a:ln/>
        </p:spPr>
        <p:txBody>
          <a:bodyPr wrap="square" lIns="0" tIns="0" rIns="0" bIns="0" rtlCol="0" anchor="ctr"/>
          <a:lstStyle/>
          <a:p>
            <a:pPr indent="0" marL="0">
              <a:buNone/>
            </a:pPr>
            <a:r>
              <a:rPr lang="en-US" sz="1800" b="1" dirty="0">
                <a:solidFill>
                  <a:srgbClr val="14262F"/>
                </a:solidFill>
                <a:latin typeface="Source Sans 3" pitchFamily="34" charset="0"/>
                <a:ea typeface="Source Sans 3" pitchFamily="34" charset="-122"/>
                <a:cs typeface="Source Sans 3" pitchFamily="34" charset="-120"/>
              </a:rPr>
              <a:t>blocchi di competenza</a:t>
            </a:r>
            <a:endParaRPr lang="en-US" sz="1800" dirty="0"/>
          </a:p>
        </p:txBody>
      </p:sp>
      <p:sp>
        <p:nvSpPr>
          <p:cNvPr id="11" name="Text 9"/>
          <p:cNvSpPr txBox="1"/>
          <p:nvPr/>
        </p:nvSpPr>
        <p:spPr>
          <a:xfrm>
            <a:off x="6812280" y="4251960"/>
            <a:ext cx="1188720" cy="822960"/>
          </a:xfrm>
          <a:prstGeom prst="rect">
            <a:avLst/>
          </a:prstGeom>
          <a:noFill/>
          <a:ln/>
        </p:spPr>
        <p:txBody>
          <a:bodyPr wrap="square" lIns="0" tIns="0" rIns="0" bIns="0" rtlCol="0" anchor="ctr"/>
          <a:lstStyle/>
          <a:p>
            <a:pPr indent="0" marL="0">
              <a:buNone/>
            </a:pPr>
            <a:r>
              <a:rPr lang="en-US" sz="5400" b="1" dirty="0">
                <a:solidFill>
                  <a:srgbClr val="0F3D5E"/>
                </a:solidFill>
                <a:latin typeface="Outfit" pitchFamily="34" charset="0"/>
                <a:ea typeface="Outfit" pitchFamily="34" charset="-122"/>
                <a:cs typeface="Outfit" pitchFamily="34" charset="-120"/>
              </a:rPr>
              <a:t>6</a:t>
            </a:r>
            <a:endParaRPr lang="en-US" sz="5400" dirty="0"/>
          </a:p>
        </p:txBody>
      </p:sp>
      <p:sp>
        <p:nvSpPr>
          <p:cNvPr id="12" name="Text 10"/>
          <p:cNvSpPr txBox="1"/>
          <p:nvPr/>
        </p:nvSpPr>
        <p:spPr>
          <a:xfrm>
            <a:off x="8092440" y="4251960"/>
            <a:ext cx="3566160" cy="822960"/>
          </a:xfrm>
          <a:prstGeom prst="rect">
            <a:avLst/>
          </a:prstGeom>
          <a:noFill/>
          <a:ln/>
        </p:spPr>
        <p:txBody>
          <a:bodyPr wrap="square" lIns="0" tIns="0" rIns="0" bIns="0" rtlCol="0" anchor="ctr"/>
          <a:lstStyle/>
          <a:p>
            <a:pPr indent="0" marL="0">
              <a:buNone/>
            </a:pPr>
            <a:r>
              <a:rPr lang="en-US" sz="1800" b="1" dirty="0">
                <a:solidFill>
                  <a:srgbClr val="14262F"/>
                </a:solidFill>
                <a:latin typeface="Source Sans 3" pitchFamily="34" charset="0"/>
                <a:ea typeface="Source Sans 3" pitchFamily="34" charset="-122"/>
                <a:cs typeface="Source Sans 3" pitchFamily="34" charset="-120"/>
              </a:rPr>
              <a:t>principi chiave</a:t>
            </a:r>
            <a:endParaRPr lang="en-US" sz="1800" dirty="0"/>
          </a:p>
        </p:txBody>
      </p:sp>
      <p:sp>
        <p:nvSpPr>
          <p:cNvPr id="13" name="Text 1"/>
          <p:cNvSpPr/>
          <p:nvPr>
            <p:ph idx="105" type="body" hasCustomPrompt="1"/>
          </p:nvPr>
        </p:nvSpPr>
        <p:spPr>
          <a:xfrm>
            <a:off x="6812280" y="5257800"/>
            <a:ext cx="4937760" cy="822960"/>
          </a:xfrm>
          <a:prstGeom prst="rect">
            <a:avLst/>
          </a:prstGeom>
          <a:noFill/>
          <a:ln/>
        </p:spPr>
        <p:txBody>
          <a:bodyPr wrap="square" lIns="0" tIns="0" rIns="0" bIns="0" rtlCol="0" anchor="t"/>
          <a:lstStyle/>
          <a:p>
            <a:pPr indent="0" marL="0">
              <a:buNone/>
            </a:pPr>
            <a:r>
              <a:rPr lang="en-US" sz="1200" i="1" dirty="0">
                <a:solidFill>
                  <a:srgbClr val="5B6C74"/>
                </a:solidFill>
                <a:latin typeface="Source Sans 3" pitchFamily="34" charset="0"/>
                <a:ea typeface="Source Sans 3" pitchFamily="34" charset="-122"/>
                <a:cs typeface="Source Sans 3" pitchFamily="34" charset="-120"/>
              </a:rPr>
              <a:t>AI CFT, presentazione del quadro</a:t>
            </a:r>
            <a:endParaRPr lang="en-US" sz="1200" dirty="0"/>
          </a:p>
        </p:txBody>
      </p:sp>
      <p:sp>
        <p:nvSpPr>
          <p:cNvPr id="25" name="Slide Number Placeholder 0"/>
          <p:cNvSpPr>
            <a:spLocks noGrp="1"/>
          </p:cNvSpPr>
          <p:nvPr>
            <p:ph type="sldNum" sz="quarter" idx="4294967295"/>
          </p:nvPr>
        </p:nvSpPr>
        <p:spPr>
          <a:xfrm>
            <a:off x="11064240" y="6419088"/>
            <a:ext cx="576072"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0F3D5E"/>
                </a:solidFill>
                <a:latin typeface="Outfit"/>
                <a:ea typeface="Outfit"/>
                <a:cs typeface="Outfit"/>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1" type="title" hasCustomPrompt="1"/>
          </p:nvPr>
        </p:nvSpPr>
        <p:spPr>
          <a:xfrm>
            <a:off x="548640" y="457200"/>
            <a:ext cx="11091672" cy="731520"/>
          </a:xfrm>
          <a:prstGeom prst="rect">
            <a:avLst/>
          </a:prstGeom>
          <a:noFill/>
          <a:ln/>
        </p:spPr>
        <p:txBody>
          <a:bodyPr wrap="square" lIns="0" tIns="0" rIns="0" bIns="0" rtlCol="0" anchor="ctr"/>
          <a:lstStyle/>
          <a:p>
            <a:pPr algn="l" indent="0" marL="0">
              <a:buNone/>
            </a:pPr>
            <a:r>
              <a:rPr lang="en-US" sz="3200" b="1" dirty="0">
                <a:solidFill>
                  <a:srgbClr val="0F3D5E"/>
                </a:solidFill>
                <a:latin typeface="Outfit" pitchFamily="34" charset="0"/>
                <a:ea typeface="Outfit" pitchFamily="34" charset="-122"/>
                <a:cs typeface="Outfit" pitchFamily="34" charset="-120"/>
              </a:rPr>
              <a:t>6 principi chiave</a:t>
            </a:r>
            <a:endParaRPr lang="en-US" sz="3200" dirty="0"/>
          </a:p>
        </p:txBody>
      </p:sp>
      <p:sp>
        <p:nvSpPr>
          <p:cNvPr id="3" name="Shape 1"/>
          <p:cNvSpPr/>
          <p:nvPr/>
        </p:nvSpPr>
        <p:spPr>
          <a:xfrm>
            <a:off x="548640" y="1325880"/>
            <a:ext cx="11091672" cy="693420"/>
          </a:xfrm>
          <a:prstGeom prst="roundRect">
            <a:avLst>
              <a:gd name="adj" fmla="val 15824"/>
            </a:avLst>
          </a:prstGeom>
          <a:solidFill>
            <a:srgbClr val="F3F6F7"/>
          </a:solidFill>
          <a:ln w="9525">
            <a:solidFill>
              <a:srgbClr val="EAF0F2"/>
            </a:solidFill>
            <a:prstDash val="solid"/>
          </a:ln>
        </p:spPr>
      </p:sp>
      <p:sp>
        <p:nvSpPr>
          <p:cNvPr id="4" name="Shape 2"/>
          <p:cNvSpPr/>
          <p:nvPr/>
        </p:nvSpPr>
        <p:spPr>
          <a:xfrm>
            <a:off x="731520" y="1480566"/>
            <a:ext cx="384048" cy="384048"/>
          </a:xfrm>
          <a:prstGeom prst="roundRect">
            <a:avLst>
              <a:gd name="adj" fmla="val 16667"/>
            </a:avLst>
          </a:prstGeom>
          <a:solidFill>
            <a:srgbClr val="0F3D5E"/>
          </a:solidFill>
          <a:ln/>
        </p:spPr>
      </p:sp>
      <p:sp>
        <p:nvSpPr>
          <p:cNvPr id="5" name="Text 3"/>
          <p:cNvSpPr txBox="1"/>
          <p:nvPr/>
        </p:nvSpPr>
        <p:spPr>
          <a:xfrm>
            <a:off x="731520" y="1480566"/>
            <a:ext cx="384048" cy="384048"/>
          </a:xfrm>
          <a:prstGeom prst="rect">
            <a:avLst/>
          </a:prstGeom>
          <a:noFill/>
          <a:ln/>
        </p:spPr>
        <p:txBody>
          <a:bodyPr wrap="square" lIns="0" tIns="0" rIns="0" bIns="0" rtlCol="0" anchor="ctr"/>
          <a:lstStyle/>
          <a:p>
            <a:pPr algn="ctr" indent="0" marL="0">
              <a:buNone/>
            </a:pPr>
            <a:r>
              <a:rPr lang="en-US" sz="1500" b="1" dirty="0">
                <a:solidFill>
                  <a:srgbClr val="FFFFFF"/>
                </a:solidFill>
                <a:latin typeface="Outfit" pitchFamily="34" charset="0"/>
                <a:ea typeface="Outfit" pitchFamily="34" charset="-122"/>
                <a:cs typeface="Outfit" pitchFamily="34" charset="-120"/>
              </a:rPr>
              <a:t>1</a:t>
            </a:r>
            <a:endParaRPr lang="en-US" sz="1500" dirty="0"/>
          </a:p>
        </p:txBody>
      </p:sp>
      <p:sp>
        <p:nvSpPr>
          <p:cNvPr id="6" name="Text 4"/>
          <p:cNvSpPr txBox="1"/>
          <p:nvPr/>
        </p:nvSpPr>
        <p:spPr>
          <a:xfrm>
            <a:off x="1280160" y="1325880"/>
            <a:ext cx="3383280" cy="693420"/>
          </a:xfrm>
          <a:prstGeom prst="rect">
            <a:avLst/>
          </a:prstGeom>
          <a:noFill/>
          <a:ln/>
        </p:spPr>
        <p:txBody>
          <a:bodyPr wrap="square" lIns="0" tIns="0" rIns="0" bIns="0" rtlCol="0" anchor="ctr"/>
          <a:lstStyle/>
          <a:p>
            <a:pPr indent="0" marL="0">
              <a:buNone/>
            </a:pPr>
            <a:r>
              <a:rPr lang="en-US" sz="1500" b="1" dirty="0">
                <a:solidFill>
                  <a:srgbClr val="0F3D5E"/>
                </a:solidFill>
                <a:latin typeface="Outfit" pitchFamily="34" charset="0"/>
                <a:ea typeface="Outfit" pitchFamily="34" charset="-122"/>
                <a:cs typeface="Outfit" pitchFamily="34" charset="-120"/>
              </a:rPr>
              <a:t>Garantire futuri digitali inclusivi</a:t>
            </a:r>
            <a:endParaRPr lang="en-US" sz="1500" dirty="0"/>
          </a:p>
        </p:txBody>
      </p:sp>
      <p:sp>
        <p:nvSpPr>
          <p:cNvPr id="7" name="Text 5"/>
          <p:cNvSpPr txBox="1"/>
          <p:nvPr/>
        </p:nvSpPr>
        <p:spPr>
          <a:xfrm>
            <a:off x="4800600" y="1325880"/>
            <a:ext cx="6675120" cy="693420"/>
          </a:xfrm>
          <a:prstGeom prst="rect">
            <a:avLst/>
          </a:prstGeom>
          <a:noFill/>
          <a:ln/>
        </p:spPr>
        <p:txBody>
          <a:bodyPr wrap="square" lIns="0" tIns="0" rIns="0" bIns="0" rtlCol="0" anchor="ctr"/>
          <a:lstStyle/>
          <a:p>
            <a:pPr indent="0" marL="0">
              <a:buNone/>
            </a:pPr>
            <a:r>
              <a:rPr lang="en-US" sz="1400" dirty="0">
                <a:solidFill>
                  <a:srgbClr val="14262F"/>
                </a:solidFill>
                <a:latin typeface="Source Sans 3" pitchFamily="34" charset="0"/>
                <a:ea typeface="Source Sans 3" pitchFamily="34" charset="-122"/>
                <a:cs typeface="Source Sans 3" pitchFamily="34" charset="-120"/>
              </a:rPr>
              <a:t>Garantire futuri digitali equi e inclusivi nell'era dell'IA richiede solide fondamenta umane e sociali.</a:t>
            </a:r>
            <a:endParaRPr lang="en-US" sz="1400" dirty="0"/>
          </a:p>
        </p:txBody>
      </p:sp>
      <p:sp>
        <p:nvSpPr>
          <p:cNvPr id="8" name="Shape 6"/>
          <p:cNvSpPr/>
          <p:nvPr/>
        </p:nvSpPr>
        <p:spPr>
          <a:xfrm>
            <a:off x="548640" y="2092452"/>
            <a:ext cx="11091672" cy="693420"/>
          </a:xfrm>
          <a:prstGeom prst="roundRect">
            <a:avLst>
              <a:gd name="adj" fmla="val 15824"/>
            </a:avLst>
          </a:prstGeom>
          <a:solidFill>
            <a:srgbClr val="FFFFFF"/>
          </a:solidFill>
          <a:ln w="9525">
            <a:solidFill>
              <a:srgbClr val="EAF0F2"/>
            </a:solidFill>
            <a:prstDash val="solid"/>
          </a:ln>
        </p:spPr>
      </p:sp>
      <p:sp>
        <p:nvSpPr>
          <p:cNvPr id="9" name="Shape 7"/>
          <p:cNvSpPr/>
          <p:nvPr/>
        </p:nvSpPr>
        <p:spPr>
          <a:xfrm>
            <a:off x="731520" y="2247138"/>
            <a:ext cx="384048" cy="384048"/>
          </a:xfrm>
          <a:prstGeom prst="roundRect">
            <a:avLst>
              <a:gd name="adj" fmla="val 16667"/>
            </a:avLst>
          </a:prstGeom>
          <a:solidFill>
            <a:srgbClr val="0F3D5E"/>
          </a:solidFill>
          <a:ln/>
        </p:spPr>
      </p:sp>
      <p:sp>
        <p:nvSpPr>
          <p:cNvPr id="10" name="Text 8"/>
          <p:cNvSpPr txBox="1"/>
          <p:nvPr/>
        </p:nvSpPr>
        <p:spPr>
          <a:xfrm>
            <a:off x="731520" y="2247138"/>
            <a:ext cx="384048" cy="384048"/>
          </a:xfrm>
          <a:prstGeom prst="rect">
            <a:avLst/>
          </a:prstGeom>
          <a:noFill/>
          <a:ln/>
        </p:spPr>
        <p:txBody>
          <a:bodyPr wrap="square" lIns="0" tIns="0" rIns="0" bIns="0" rtlCol="0" anchor="ctr"/>
          <a:lstStyle/>
          <a:p>
            <a:pPr algn="ctr" indent="0" marL="0">
              <a:buNone/>
            </a:pPr>
            <a:r>
              <a:rPr lang="en-US" sz="1500" b="1" dirty="0">
                <a:solidFill>
                  <a:srgbClr val="FFFFFF"/>
                </a:solidFill>
                <a:latin typeface="Outfit" pitchFamily="34" charset="0"/>
                <a:ea typeface="Outfit" pitchFamily="34" charset="-122"/>
                <a:cs typeface="Outfit" pitchFamily="34" charset="-120"/>
              </a:rPr>
              <a:t>2</a:t>
            </a:r>
            <a:endParaRPr lang="en-US" sz="1500" dirty="0"/>
          </a:p>
        </p:txBody>
      </p:sp>
      <p:sp>
        <p:nvSpPr>
          <p:cNvPr id="11" name="Text 9"/>
          <p:cNvSpPr txBox="1"/>
          <p:nvPr/>
        </p:nvSpPr>
        <p:spPr>
          <a:xfrm>
            <a:off x="1280160" y="2092452"/>
            <a:ext cx="3383280" cy="693420"/>
          </a:xfrm>
          <a:prstGeom prst="rect">
            <a:avLst/>
          </a:prstGeom>
          <a:noFill/>
          <a:ln/>
        </p:spPr>
        <p:txBody>
          <a:bodyPr wrap="square" lIns="0" tIns="0" rIns="0" bIns="0" rtlCol="0" anchor="ctr"/>
          <a:lstStyle/>
          <a:p>
            <a:pPr indent="0" marL="0">
              <a:buNone/>
            </a:pPr>
            <a:r>
              <a:rPr lang="en-US" sz="1500" b="1" dirty="0">
                <a:solidFill>
                  <a:srgbClr val="0F3D5E"/>
                </a:solidFill>
                <a:latin typeface="Outfit" pitchFamily="34" charset="0"/>
                <a:ea typeface="Outfit" pitchFamily="34" charset="-122"/>
                <a:cs typeface="Outfit" pitchFamily="34" charset="-120"/>
              </a:rPr>
              <a:t>Un approccio all'IA incentrato sull'essere umano</a:t>
            </a:r>
            <a:endParaRPr lang="en-US" sz="1500" dirty="0"/>
          </a:p>
        </p:txBody>
      </p:sp>
      <p:sp>
        <p:nvSpPr>
          <p:cNvPr id="12" name="Text 10"/>
          <p:cNvSpPr txBox="1"/>
          <p:nvPr/>
        </p:nvSpPr>
        <p:spPr>
          <a:xfrm>
            <a:off x="4800600" y="2092452"/>
            <a:ext cx="6675120" cy="693420"/>
          </a:xfrm>
          <a:prstGeom prst="rect">
            <a:avLst/>
          </a:prstGeom>
          <a:noFill/>
          <a:ln/>
        </p:spPr>
        <p:txBody>
          <a:bodyPr wrap="square" lIns="0" tIns="0" rIns="0" bIns="0" rtlCol="0" anchor="ctr"/>
          <a:lstStyle/>
          <a:p>
            <a:pPr indent="0" marL="0">
              <a:buNone/>
            </a:pPr>
            <a:r>
              <a:rPr lang="en-US" sz="1400" dirty="0">
                <a:solidFill>
                  <a:srgbClr val="14262F"/>
                </a:solidFill>
                <a:latin typeface="Source Sans 3" pitchFamily="34" charset="0"/>
                <a:ea typeface="Source Sans 3" pitchFamily="34" charset="-122"/>
                <a:cs typeface="Source Sans 3" pitchFamily="34" charset="-120"/>
              </a:rPr>
              <a:t>Un approccio all'IA nell'istruzione incentrato sull'essere umano è fondamentale: promuove principi etici e pratici chiave per regolare e orientare le pratiche di tutte le parti interessate lungo l'intero ciclo di vita dei sistemi di IA.</a:t>
            </a:r>
            <a:endParaRPr lang="en-US" sz="1400" dirty="0"/>
          </a:p>
        </p:txBody>
      </p:sp>
      <p:sp>
        <p:nvSpPr>
          <p:cNvPr id="13" name="Shape 11"/>
          <p:cNvSpPr/>
          <p:nvPr/>
        </p:nvSpPr>
        <p:spPr>
          <a:xfrm>
            <a:off x="548640" y="2859024"/>
            <a:ext cx="11091672" cy="693420"/>
          </a:xfrm>
          <a:prstGeom prst="roundRect">
            <a:avLst>
              <a:gd name="adj" fmla="val 15824"/>
            </a:avLst>
          </a:prstGeom>
          <a:solidFill>
            <a:srgbClr val="F3F6F7"/>
          </a:solidFill>
          <a:ln w="9525">
            <a:solidFill>
              <a:srgbClr val="EAF0F2"/>
            </a:solidFill>
            <a:prstDash val="solid"/>
          </a:ln>
        </p:spPr>
      </p:sp>
      <p:sp>
        <p:nvSpPr>
          <p:cNvPr id="14" name="Shape 12"/>
          <p:cNvSpPr/>
          <p:nvPr/>
        </p:nvSpPr>
        <p:spPr>
          <a:xfrm>
            <a:off x="731520" y="3013710"/>
            <a:ext cx="384048" cy="384048"/>
          </a:xfrm>
          <a:prstGeom prst="roundRect">
            <a:avLst>
              <a:gd name="adj" fmla="val 16667"/>
            </a:avLst>
          </a:prstGeom>
          <a:solidFill>
            <a:srgbClr val="0F3D5E"/>
          </a:solidFill>
          <a:ln/>
        </p:spPr>
      </p:sp>
      <p:sp>
        <p:nvSpPr>
          <p:cNvPr id="15" name="Text 13"/>
          <p:cNvSpPr txBox="1"/>
          <p:nvPr/>
        </p:nvSpPr>
        <p:spPr>
          <a:xfrm>
            <a:off x="731520" y="3013710"/>
            <a:ext cx="384048" cy="384048"/>
          </a:xfrm>
          <a:prstGeom prst="rect">
            <a:avLst/>
          </a:prstGeom>
          <a:noFill/>
          <a:ln/>
        </p:spPr>
        <p:txBody>
          <a:bodyPr wrap="square" lIns="0" tIns="0" rIns="0" bIns="0" rtlCol="0" anchor="ctr"/>
          <a:lstStyle/>
          <a:p>
            <a:pPr algn="ctr" indent="0" marL="0">
              <a:buNone/>
            </a:pPr>
            <a:r>
              <a:rPr lang="en-US" sz="1500" b="1" dirty="0">
                <a:solidFill>
                  <a:srgbClr val="FFFFFF"/>
                </a:solidFill>
                <a:latin typeface="Outfit" pitchFamily="34" charset="0"/>
                <a:ea typeface="Outfit" pitchFamily="34" charset="-122"/>
                <a:cs typeface="Outfit" pitchFamily="34" charset="-120"/>
              </a:rPr>
              <a:t>3</a:t>
            </a:r>
            <a:endParaRPr lang="en-US" sz="1500" dirty="0"/>
          </a:p>
        </p:txBody>
      </p:sp>
      <p:sp>
        <p:nvSpPr>
          <p:cNvPr id="16" name="Text 14"/>
          <p:cNvSpPr txBox="1"/>
          <p:nvPr/>
        </p:nvSpPr>
        <p:spPr>
          <a:xfrm>
            <a:off x="1280160" y="2859024"/>
            <a:ext cx="3383280" cy="693420"/>
          </a:xfrm>
          <a:prstGeom prst="rect">
            <a:avLst/>
          </a:prstGeom>
          <a:noFill/>
          <a:ln/>
        </p:spPr>
        <p:txBody>
          <a:bodyPr wrap="square" lIns="0" tIns="0" rIns="0" bIns="0" rtlCol="0" anchor="ctr"/>
          <a:lstStyle/>
          <a:p>
            <a:pPr indent="0" marL="0">
              <a:buNone/>
            </a:pPr>
            <a:r>
              <a:rPr lang="en-US" sz="1500" b="1" dirty="0">
                <a:solidFill>
                  <a:srgbClr val="0F3D5E"/>
                </a:solidFill>
                <a:latin typeface="Outfit" pitchFamily="34" charset="0"/>
                <a:ea typeface="Outfit" pitchFamily="34" charset="-122"/>
                <a:cs typeface="Outfit" pitchFamily="34" charset="-120"/>
              </a:rPr>
              <a:t>Tutelare i diritti dei docenti e (ri)definirne iterativamente i ruoli</a:t>
            </a:r>
            <a:endParaRPr lang="en-US" sz="1500" dirty="0"/>
          </a:p>
        </p:txBody>
      </p:sp>
      <p:sp>
        <p:nvSpPr>
          <p:cNvPr id="17" name="Text 15"/>
          <p:cNvSpPr txBox="1"/>
          <p:nvPr/>
        </p:nvSpPr>
        <p:spPr>
          <a:xfrm>
            <a:off x="4800600" y="2859024"/>
            <a:ext cx="6675120" cy="693420"/>
          </a:xfrm>
          <a:prstGeom prst="rect">
            <a:avLst/>
          </a:prstGeom>
          <a:noFill/>
          <a:ln/>
        </p:spPr>
        <p:txBody>
          <a:bodyPr wrap="square" lIns="0" tIns="0" rIns="0" bIns="0" rtlCol="0" anchor="ctr"/>
          <a:lstStyle/>
          <a:p>
            <a:pPr indent="0" marL="0">
              <a:buNone/>
            </a:pPr>
            <a:r>
              <a:rPr lang="en-US" sz="1400" dirty="0">
                <a:solidFill>
                  <a:srgbClr val="14262F"/>
                </a:solidFill>
                <a:latin typeface="Source Sans 3" pitchFamily="34" charset="0"/>
                <a:ea typeface="Source Sans 3" pitchFamily="34" charset="-122"/>
                <a:cs typeface="Source Sans 3" pitchFamily="34" charset="-120"/>
              </a:rPr>
              <a:t>Per preservare i valori sociali e la responsabilità nell'era dell'IA è essenziale riconoscere che l'interazione e la collaborazione tra docenti e discenti sono indispensabili e costituiscono il cuore dell'istruzione.</a:t>
            </a:r>
            <a:endParaRPr lang="en-US" sz="1400" dirty="0"/>
          </a:p>
        </p:txBody>
      </p:sp>
      <p:sp>
        <p:nvSpPr>
          <p:cNvPr id="18" name="Shape 16"/>
          <p:cNvSpPr/>
          <p:nvPr/>
        </p:nvSpPr>
        <p:spPr>
          <a:xfrm>
            <a:off x="548640" y="3625596"/>
            <a:ext cx="11091672" cy="693420"/>
          </a:xfrm>
          <a:prstGeom prst="roundRect">
            <a:avLst>
              <a:gd name="adj" fmla="val 15824"/>
            </a:avLst>
          </a:prstGeom>
          <a:solidFill>
            <a:srgbClr val="FFFFFF"/>
          </a:solidFill>
          <a:ln w="9525">
            <a:solidFill>
              <a:srgbClr val="EAF0F2"/>
            </a:solidFill>
            <a:prstDash val="solid"/>
          </a:ln>
        </p:spPr>
      </p:sp>
      <p:sp>
        <p:nvSpPr>
          <p:cNvPr id="19" name="Shape 17"/>
          <p:cNvSpPr/>
          <p:nvPr/>
        </p:nvSpPr>
        <p:spPr>
          <a:xfrm>
            <a:off x="731520" y="3780282"/>
            <a:ext cx="384048" cy="384048"/>
          </a:xfrm>
          <a:prstGeom prst="roundRect">
            <a:avLst>
              <a:gd name="adj" fmla="val 16667"/>
            </a:avLst>
          </a:prstGeom>
          <a:solidFill>
            <a:srgbClr val="0F3D5E"/>
          </a:solidFill>
          <a:ln/>
        </p:spPr>
      </p:sp>
      <p:sp>
        <p:nvSpPr>
          <p:cNvPr id="20" name="Text 18"/>
          <p:cNvSpPr txBox="1"/>
          <p:nvPr/>
        </p:nvSpPr>
        <p:spPr>
          <a:xfrm>
            <a:off x="731520" y="3780282"/>
            <a:ext cx="384048" cy="384048"/>
          </a:xfrm>
          <a:prstGeom prst="rect">
            <a:avLst/>
          </a:prstGeom>
          <a:noFill/>
          <a:ln/>
        </p:spPr>
        <p:txBody>
          <a:bodyPr wrap="square" lIns="0" tIns="0" rIns="0" bIns="0" rtlCol="0" anchor="ctr"/>
          <a:lstStyle/>
          <a:p>
            <a:pPr algn="ctr" indent="0" marL="0">
              <a:buNone/>
            </a:pPr>
            <a:r>
              <a:rPr lang="en-US" sz="1500" b="1" dirty="0">
                <a:solidFill>
                  <a:srgbClr val="FFFFFF"/>
                </a:solidFill>
                <a:latin typeface="Outfit" pitchFamily="34" charset="0"/>
                <a:ea typeface="Outfit" pitchFamily="34" charset="-122"/>
                <a:cs typeface="Outfit" pitchFamily="34" charset="-120"/>
              </a:rPr>
              <a:t>4</a:t>
            </a:r>
            <a:endParaRPr lang="en-US" sz="1500" dirty="0"/>
          </a:p>
        </p:txBody>
      </p:sp>
      <p:sp>
        <p:nvSpPr>
          <p:cNvPr id="21" name="Text 19"/>
          <p:cNvSpPr txBox="1"/>
          <p:nvPr/>
        </p:nvSpPr>
        <p:spPr>
          <a:xfrm>
            <a:off x="1280160" y="3625596"/>
            <a:ext cx="3383280" cy="693420"/>
          </a:xfrm>
          <a:prstGeom prst="rect">
            <a:avLst/>
          </a:prstGeom>
          <a:noFill/>
          <a:ln/>
        </p:spPr>
        <p:txBody>
          <a:bodyPr wrap="square" lIns="0" tIns="0" rIns="0" bIns="0" rtlCol="0" anchor="ctr"/>
          <a:lstStyle/>
          <a:p>
            <a:pPr indent="0" marL="0">
              <a:buNone/>
            </a:pPr>
            <a:r>
              <a:rPr lang="en-US" sz="1500" b="1" dirty="0">
                <a:solidFill>
                  <a:srgbClr val="0F3D5E"/>
                </a:solidFill>
                <a:latin typeface="Outfit" pitchFamily="34" charset="0"/>
                <a:ea typeface="Outfit" pitchFamily="34" charset="-122"/>
                <a:cs typeface="Outfit" pitchFamily="34" charset="-120"/>
              </a:rPr>
              <a:t>Promuovere un'IA affidabile e sostenibile dal punto di vista ambientale per l'istruzione</a:t>
            </a:r>
            <a:endParaRPr lang="en-US" sz="1500" dirty="0"/>
          </a:p>
        </p:txBody>
      </p:sp>
      <p:sp>
        <p:nvSpPr>
          <p:cNvPr id="22" name="Text 20"/>
          <p:cNvSpPr txBox="1"/>
          <p:nvPr/>
        </p:nvSpPr>
        <p:spPr>
          <a:xfrm>
            <a:off x="4800600" y="3625596"/>
            <a:ext cx="6675120" cy="693420"/>
          </a:xfrm>
          <a:prstGeom prst="rect">
            <a:avLst/>
          </a:prstGeom>
          <a:noFill/>
          <a:ln/>
        </p:spPr>
        <p:txBody>
          <a:bodyPr wrap="square" lIns="0" tIns="0" rIns="0" bIns="0" rtlCol="0" anchor="ctr"/>
          <a:lstStyle/>
          <a:p>
            <a:pPr indent="0" marL="0">
              <a:buNone/>
            </a:pPr>
            <a:r>
              <a:rPr lang="en-US" sz="1400" dirty="0">
                <a:solidFill>
                  <a:srgbClr val="14262F"/>
                </a:solidFill>
                <a:latin typeface="Source Sans 3" pitchFamily="34" charset="0"/>
                <a:ea typeface="Source Sans 3" pitchFamily="34" charset="-122"/>
                <a:cs typeface="Source Sans 3" pitchFamily="34" charset="-120"/>
              </a:rPr>
              <a:t>È imperativo validare la sicurezza e l'affidabilità dei sistemi di IA nell'istruzione prima di rendere i docenti responsabili del rispetto dei principi etici.</a:t>
            </a:r>
            <a:endParaRPr lang="en-US" sz="1400" dirty="0"/>
          </a:p>
        </p:txBody>
      </p:sp>
      <p:sp>
        <p:nvSpPr>
          <p:cNvPr id="23" name="Shape 21"/>
          <p:cNvSpPr/>
          <p:nvPr/>
        </p:nvSpPr>
        <p:spPr>
          <a:xfrm>
            <a:off x="548640" y="4392168"/>
            <a:ext cx="11091672" cy="693420"/>
          </a:xfrm>
          <a:prstGeom prst="roundRect">
            <a:avLst>
              <a:gd name="adj" fmla="val 15824"/>
            </a:avLst>
          </a:prstGeom>
          <a:solidFill>
            <a:srgbClr val="F3F6F7"/>
          </a:solidFill>
          <a:ln w="9525">
            <a:solidFill>
              <a:srgbClr val="EAF0F2"/>
            </a:solidFill>
            <a:prstDash val="solid"/>
          </a:ln>
        </p:spPr>
      </p:sp>
      <p:sp>
        <p:nvSpPr>
          <p:cNvPr id="24" name="Shape 22"/>
          <p:cNvSpPr/>
          <p:nvPr/>
        </p:nvSpPr>
        <p:spPr>
          <a:xfrm>
            <a:off x="731520" y="4546854"/>
            <a:ext cx="384048" cy="384048"/>
          </a:xfrm>
          <a:prstGeom prst="roundRect">
            <a:avLst>
              <a:gd name="adj" fmla="val 16667"/>
            </a:avLst>
          </a:prstGeom>
          <a:solidFill>
            <a:srgbClr val="0F3D5E"/>
          </a:solidFill>
          <a:ln/>
        </p:spPr>
      </p:sp>
      <p:sp>
        <p:nvSpPr>
          <p:cNvPr id="25" name="Text 23"/>
          <p:cNvSpPr txBox="1"/>
          <p:nvPr/>
        </p:nvSpPr>
        <p:spPr>
          <a:xfrm>
            <a:off x="731520" y="4546854"/>
            <a:ext cx="384048" cy="384048"/>
          </a:xfrm>
          <a:prstGeom prst="rect">
            <a:avLst/>
          </a:prstGeom>
          <a:noFill/>
          <a:ln/>
        </p:spPr>
        <p:txBody>
          <a:bodyPr wrap="square" lIns="0" tIns="0" rIns="0" bIns="0" rtlCol="0" anchor="ctr"/>
          <a:lstStyle/>
          <a:p>
            <a:pPr algn="ctr" indent="0" marL="0">
              <a:buNone/>
            </a:pPr>
            <a:r>
              <a:rPr lang="en-US" sz="1500" b="1" dirty="0">
                <a:solidFill>
                  <a:srgbClr val="FFFFFF"/>
                </a:solidFill>
                <a:latin typeface="Outfit" pitchFamily="34" charset="0"/>
                <a:ea typeface="Outfit" pitchFamily="34" charset="-122"/>
                <a:cs typeface="Outfit" pitchFamily="34" charset="-120"/>
              </a:rPr>
              <a:t>5</a:t>
            </a:r>
            <a:endParaRPr lang="en-US" sz="1500" dirty="0"/>
          </a:p>
        </p:txBody>
      </p:sp>
      <p:sp>
        <p:nvSpPr>
          <p:cNvPr id="26" name="Text 24"/>
          <p:cNvSpPr txBox="1"/>
          <p:nvPr/>
        </p:nvSpPr>
        <p:spPr>
          <a:xfrm>
            <a:off x="1280160" y="4392168"/>
            <a:ext cx="3383280" cy="693420"/>
          </a:xfrm>
          <a:prstGeom prst="rect">
            <a:avLst/>
          </a:prstGeom>
          <a:noFill/>
          <a:ln/>
        </p:spPr>
        <p:txBody>
          <a:bodyPr wrap="square" lIns="0" tIns="0" rIns="0" bIns="0" rtlCol="0" anchor="ctr"/>
          <a:lstStyle/>
          <a:p>
            <a:pPr indent="0" marL="0">
              <a:buNone/>
            </a:pPr>
            <a:r>
              <a:rPr lang="en-US" sz="1500" b="1" dirty="0">
                <a:solidFill>
                  <a:srgbClr val="0F3D5E"/>
                </a:solidFill>
                <a:latin typeface="Outfit" pitchFamily="34" charset="0"/>
                <a:ea typeface="Outfit" pitchFamily="34" charset="-122"/>
                <a:cs typeface="Outfit" pitchFamily="34" charset="-120"/>
              </a:rPr>
              <a:t>Garantire l'applicabilità a tutti i docenti e tenere conto dell'evoluzione digitale</a:t>
            </a:r>
            <a:endParaRPr lang="en-US" sz="1500" dirty="0"/>
          </a:p>
        </p:txBody>
      </p:sp>
      <p:sp>
        <p:nvSpPr>
          <p:cNvPr id="27" name="Text 25"/>
          <p:cNvSpPr txBox="1"/>
          <p:nvPr/>
        </p:nvSpPr>
        <p:spPr>
          <a:xfrm>
            <a:off x="4800600" y="4392168"/>
            <a:ext cx="6675120" cy="693420"/>
          </a:xfrm>
          <a:prstGeom prst="rect">
            <a:avLst/>
          </a:prstGeom>
          <a:noFill/>
          <a:ln/>
        </p:spPr>
        <p:txBody>
          <a:bodyPr wrap="square" lIns="0" tIns="0" rIns="0" bIns="0" rtlCol="0" anchor="ctr"/>
          <a:lstStyle/>
          <a:p>
            <a:pPr indent="0" marL="0">
              <a:buNone/>
            </a:pPr>
            <a:r>
              <a:rPr lang="en-US" sz="1400" dirty="0">
                <a:solidFill>
                  <a:srgbClr val="14262F"/>
                </a:solidFill>
                <a:latin typeface="Source Sans 3" pitchFamily="34" charset="0"/>
                <a:ea typeface="Source Sans 3" pitchFamily="34" charset="-122"/>
                <a:cs typeface="Source Sans 3" pitchFamily="34" charset="-120"/>
              </a:rPr>
              <a:t>L'alfabetizzazione all'IA e l'accesso all'IA possono essere considerati parte dei diritti fondamentali nell'era dell'IA, e la competenza sull'IA sta diventando uno dei prerequisiti della professione docente.</a:t>
            </a:r>
            <a:endParaRPr lang="en-US" sz="1400" dirty="0"/>
          </a:p>
        </p:txBody>
      </p:sp>
      <p:sp>
        <p:nvSpPr>
          <p:cNvPr id="28" name="Shape 26"/>
          <p:cNvSpPr/>
          <p:nvPr/>
        </p:nvSpPr>
        <p:spPr>
          <a:xfrm>
            <a:off x="548640" y="5158740"/>
            <a:ext cx="11091672" cy="693420"/>
          </a:xfrm>
          <a:prstGeom prst="roundRect">
            <a:avLst>
              <a:gd name="adj" fmla="val 15824"/>
            </a:avLst>
          </a:prstGeom>
          <a:solidFill>
            <a:srgbClr val="FFFFFF"/>
          </a:solidFill>
          <a:ln w="9525">
            <a:solidFill>
              <a:srgbClr val="EAF0F2"/>
            </a:solidFill>
            <a:prstDash val="solid"/>
          </a:ln>
        </p:spPr>
      </p:sp>
      <p:sp>
        <p:nvSpPr>
          <p:cNvPr id="29" name="Shape 27"/>
          <p:cNvSpPr/>
          <p:nvPr/>
        </p:nvSpPr>
        <p:spPr>
          <a:xfrm>
            <a:off x="731520" y="5313426"/>
            <a:ext cx="384048" cy="384048"/>
          </a:xfrm>
          <a:prstGeom prst="roundRect">
            <a:avLst>
              <a:gd name="adj" fmla="val 16667"/>
            </a:avLst>
          </a:prstGeom>
          <a:solidFill>
            <a:srgbClr val="0F3D5E"/>
          </a:solidFill>
          <a:ln/>
        </p:spPr>
      </p:sp>
      <p:sp>
        <p:nvSpPr>
          <p:cNvPr id="30" name="Text 28"/>
          <p:cNvSpPr txBox="1"/>
          <p:nvPr/>
        </p:nvSpPr>
        <p:spPr>
          <a:xfrm>
            <a:off x="731520" y="5313426"/>
            <a:ext cx="384048" cy="384048"/>
          </a:xfrm>
          <a:prstGeom prst="rect">
            <a:avLst/>
          </a:prstGeom>
          <a:noFill/>
          <a:ln/>
        </p:spPr>
        <p:txBody>
          <a:bodyPr wrap="square" lIns="0" tIns="0" rIns="0" bIns="0" rtlCol="0" anchor="ctr"/>
          <a:lstStyle/>
          <a:p>
            <a:pPr algn="ctr" indent="0" marL="0">
              <a:buNone/>
            </a:pPr>
            <a:r>
              <a:rPr lang="en-US" sz="1500" b="1" dirty="0">
                <a:solidFill>
                  <a:srgbClr val="FFFFFF"/>
                </a:solidFill>
                <a:latin typeface="Outfit" pitchFamily="34" charset="0"/>
                <a:ea typeface="Outfit" pitchFamily="34" charset="-122"/>
                <a:cs typeface="Outfit" pitchFamily="34" charset="-120"/>
              </a:rPr>
              <a:t>6</a:t>
            </a:r>
            <a:endParaRPr lang="en-US" sz="1500" dirty="0"/>
          </a:p>
        </p:txBody>
      </p:sp>
      <p:sp>
        <p:nvSpPr>
          <p:cNvPr id="31" name="Text 29"/>
          <p:cNvSpPr txBox="1"/>
          <p:nvPr/>
        </p:nvSpPr>
        <p:spPr>
          <a:xfrm>
            <a:off x="1280160" y="5158740"/>
            <a:ext cx="3383280" cy="693420"/>
          </a:xfrm>
          <a:prstGeom prst="rect">
            <a:avLst/>
          </a:prstGeom>
          <a:noFill/>
          <a:ln/>
        </p:spPr>
        <p:txBody>
          <a:bodyPr wrap="square" lIns="0" tIns="0" rIns="0" bIns="0" rtlCol="0" anchor="ctr"/>
          <a:lstStyle/>
          <a:p>
            <a:pPr indent="0" marL="0">
              <a:buNone/>
            </a:pPr>
            <a:r>
              <a:rPr lang="en-US" sz="1500" b="1" dirty="0">
                <a:solidFill>
                  <a:srgbClr val="0F3D5E"/>
                </a:solidFill>
                <a:latin typeface="Outfit" pitchFamily="34" charset="0"/>
                <a:ea typeface="Outfit" pitchFamily="34" charset="-122"/>
                <a:cs typeface="Outfit" pitchFamily="34" charset="-120"/>
              </a:rPr>
              <a:t>Apprendimento professionale permanente dei docenti</a:t>
            </a:r>
            <a:endParaRPr lang="en-US" sz="1500" dirty="0"/>
          </a:p>
        </p:txBody>
      </p:sp>
      <p:sp>
        <p:nvSpPr>
          <p:cNvPr id="32" name="Text 30"/>
          <p:cNvSpPr txBox="1"/>
          <p:nvPr/>
        </p:nvSpPr>
        <p:spPr>
          <a:xfrm>
            <a:off x="4800600" y="5158740"/>
            <a:ext cx="6675120" cy="693420"/>
          </a:xfrm>
          <a:prstGeom prst="rect">
            <a:avLst/>
          </a:prstGeom>
          <a:noFill/>
          <a:ln/>
        </p:spPr>
        <p:txBody>
          <a:bodyPr wrap="square" lIns="0" tIns="0" rIns="0" bIns="0" rtlCol="0" anchor="ctr"/>
          <a:lstStyle/>
          <a:p>
            <a:pPr indent="0" marL="0">
              <a:buNone/>
            </a:pPr>
            <a:r>
              <a:rPr lang="en-US" sz="1400" dirty="0">
                <a:solidFill>
                  <a:srgbClr val="14262F"/>
                </a:solidFill>
                <a:latin typeface="Source Sans 3" pitchFamily="34" charset="0"/>
                <a:ea typeface="Source Sans 3" pitchFamily="34" charset="-122"/>
                <a:cs typeface="Source Sans 3" pitchFamily="34" charset="-120"/>
              </a:rPr>
              <a:t>Lo sviluppo dei docenti dovrebbe essere considerato un percorso continuo e permanente di crescita professionale che abbraccia l'intera carriera e le esperienze di vita.</a:t>
            </a:r>
            <a:endParaRPr lang="en-US" sz="1400" dirty="0"/>
          </a:p>
        </p:txBody>
      </p:sp>
      <p:sp>
        <p:nvSpPr>
          <p:cNvPr id="33" name="Text 31"/>
          <p:cNvSpPr txBox="1"/>
          <p:nvPr/>
        </p:nvSpPr>
        <p:spPr>
          <a:xfrm>
            <a:off x="548640" y="5989320"/>
            <a:ext cx="11091672" cy="274320"/>
          </a:xfrm>
          <a:prstGeom prst="rect">
            <a:avLst/>
          </a:prstGeom>
          <a:noFill/>
          <a:ln/>
        </p:spPr>
        <p:txBody>
          <a:bodyPr wrap="square" lIns="0" tIns="0" rIns="0" bIns="0" rtlCol="0" anchor="ctr"/>
          <a:lstStyle/>
          <a:p>
            <a:pPr indent="0" marL="0">
              <a:buNone/>
            </a:pPr>
            <a:r>
              <a:rPr lang="en-US" sz="1100" i="1" dirty="0">
                <a:solidFill>
                  <a:srgbClr val="5B6C74"/>
                </a:solidFill>
                <a:latin typeface="Source Sans 3" pitchFamily="34" charset="0"/>
                <a:ea typeface="Source Sans 3" pitchFamily="34" charset="-122"/>
                <a:cs typeface="Source Sans 3" pitchFamily="34" charset="-120"/>
              </a:rPr>
              <a:t>AI CFT, principi chiave: prima frase di ciascun principio</a:t>
            </a:r>
            <a:endParaRPr lang="en-US" sz="1100" dirty="0"/>
          </a:p>
        </p:txBody>
      </p:sp>
      <p:sp>
        <p:nvSpPr>
          <p:cNvPr id="25" name="Slide Number Placeholder 0"/>
          <p:cNvSpPr>
            <a:spLocks noGrp="1"/>
          </p:cNvSpPr>
          <p:nvPr>
            <p:ph type="sldNum" sz="quarter" idx="4294967295"/>
          </p:nvPr>
        </p:nvSpPr>
        <p:spPr>
          <a:xfrm>
            <a:off x="11064240" y="6419088"/>
            <a:ext cx="576072"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0F3D5E"/>
                </a:solidFill>
                <a:latin typeface="Outfit"/>
                <a:ea typeface="Outfit"/>
                <a:cs typeface="Outfit"/>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1" type="title" hasCustomPrompt="1"/>
          </p:nvPr>
        </p:nvSpPr>
        <p:spPr>
          <a:xfrm>
            <a:off x="548640" y="457200"/>
            <a:ext cx="11091672" cy="731520"/>
          </a:xfrm>
          <a:prstGeom prst="rect">
            <a:avLst/>
          </a:prstGeom>
          <a:noFill/>
          <a:ln/>
        </p:spPr>
        <p:txBody>
          <a:bodyPr wrap="square" lIns="0" tIns="0" rIns="0" bIns="0" rtlCol="0" anchor="ctr"/>
          <a:lstStyle/>
          <a:p>
            <a:pPr algn="l" indent="0" marL="0">
              <a:buNone/>
            </a:pPr>
            <a:r>
              <a:rPr lang="en-US" sz="3200" b="1" dirty="0">
                <a:solidFill>
                  <a:srgbClr val="0F3D5E"/>
                </a:solidFill>
                <a:latin typeface="Outfit" pitchFamily="34" charset="0"/>
                <a:ea typeface="Outfit" pitchFamily="34" charset="-122"/>
                <a:cs typeface="Outfit" pitchFamily="34" charset="-120"/>
              </a:rPr>
              <a:t>Tre livelli di progressione</a:t>
            </a:r>
            <a:endParaRPr lang="en-US" sz="3200" dirty="0"/>
          </a:p>
        </p:txBody>
      </p:sp>
      <p:sp>
        <p:nvSpPr>
          <p:cNvPr id="3" name="Shape 1"/>
          <p:cNvSpPr/>
          <p:nvPr/>
        </p:nvSpPr>
        <p:spPr>
          <a:xfrm>
            <a:off x="548640" y="1371600"/>
            <a:ext cx="3593592" cy="4434840"/>
          </a:xfrm>
          <a:prstGeom prst="roundRect">
            <a:avLst>
              <a:gd name="adj" fmla="val 3053"/>
            </a:avLst>
          </a:prstGeom>
          <a:solidFill>
            <a:srgbClr val="F3F6F7"/>
          </a:solidFill>
          <a:ln/>
        </p:spPr>
      </p:sp>
      <p:pic>
        <p:nvPicPr>
          <p:cNvPr id="4" name="Image 0" descr="/home/claude/kit/Kit_grafico_UNESCO/img/livello_1.png">    </p:cNvPr>
          <p:cNvPicPr>
            <a:picLocks noChangeAspect="1"/>
          </p:cNvPicPr>
          <p:nvPr/>
        </p:nvPicPr>
        <p:blipFill>
          <a:blip r:embed="rId1"/>
          <a:stretch>
            <a:fillRect/>
          </a:stretch>
        </p:blipFill>
        <p:spPr>
          <a:xfrm>
            <a:off x="822960" y="1645920"/>
            <a:ext cx="754380" cy="502920"/>
          </a:xfrm>
          <a:prstGeom prst="rect">
            <a:avLst/>
          </a:prstGeom>
        </p:spPr>
      </p:pic>
      <p:sp>
        <p:nvSpPr>
          <p:cNvPr id="5" name="Text 2"/>
          <p:cNvSpPr txBox="1"/>
          <p:nvPr/>
        </p:nvSpPr>
        <p:spPr>
          <a:xfrm>
            <a:off x="822960" y="2286000"/>
            <a:ext cx="3108960" cy="502920"/>
          </a:xfrm>
          <a:prstGeom prst="rect">
            <a:avLst/>
          </a:prstGeom>
          <a:noFill/>
          <a:ln/>
        </p:spPr>
        <p:txBody>
          <a:bodyPr wrap="square" lIns="0" tIns="0" rIns="0" bIns="0" rtlCol="0" anchor="ctr"/>
          <a:lstStyle/>
          <a:p>
            <a:pPr indent="0" marL="0">
              <a:buNone/>
            </a:pPr>
            <a:r>
              <a:rPr lang="en-US" sz="2400" b="1" dirty="0">
                <a:solidFill>
                  <a:srgbClr val="0F3D5E"/>
                </a:solidFill>
                <a:latin typeface="Outfit" pitchFamily="34" charset="0"/>
                <a:ea typeface="Outfit" pitchFamily="34" charset="-122"/>
                <a:cs typeface="Outfit" pitchFamily="34" charset="-120"/>
              </a:rPr>
              <a:t>Acquisire</a:t>
            </a:r>
            <a:endParaRPr lang="en-US" sz="2400" dirty="0"/>
          </a:p>
        </p:txBody>
      </p:sp>
      <p:sp>
        <p:nvSpPr>
          <p:cNvPr id="6" name="Text 3"/>
          <p:cNvSpPr txBox="1"/>
          <p:nvPr/>
        </p:nvSpPr>
        <p:spPr>
          <a:xfrm>
            <a:off x="822960" y="2761488"/>
            <a:ext cx="3108960" cy="292608"/>
          </a:xfrm>
          <a:prstGeom prst="rect">
            <a:avLst/>
          </a:prstGeom>
          <a:noFill/>
          <a:ln/>
        </p:spPr>
        <p:txBody>
          <a:bodyPr wrap="square" lIns="0" tIns="0" rIns="0" bIns="0" rtlCol="0" anchor="ctr"/>
          <a:lstStyle/>
          <a:p>
            <a:pPr indent="0" marL="0">
              <a:buNone/>
            </a:pPr>
            <a:r>
              <a:rPr lang="en-US" sz="1400" i="1" dirty="0">
                <a:solidFill>
                  <a:srgbClr val="5B6C74"/>
                </a:solidFill>
                <a:latin typeface="Source Sans 3" pitchFamily="34" charset="0"/>
                <a:ea typeface="Source Sans 3" pitchFamily="34" charset="-122"/>
                <a:cs typeface="Source Sans 3" pitchFamily="34" charset="-120"/>
              </a:rPr>
              <a:t>Acquire</a:t>
            </a:r>
            <a:endParaRPr lang="en-US" sz="1400" dirty="0"/>
          </a:p>
        </p:txBody>
      </p:sp>
      <p:sp>
        <p:nvSpPr>
          <p:cNvPr id="7" name="Text 4"/>
          <p:cNvSpPr txBox="1"/>
          <p:nvPr/>
        </p:nvSpPr>
        <p:spPr>
          <a:xfrm>
            <a:off x="822960" y="3200400"/>
            <a:ext cx="3063240" cy="2468880"/>
          </a:xfrm>
          <a:prstGeom prst="rect">
            <a:avLst/>
          </a:prstGeom>
          <a:noFill/>
          <a:ln/>
        </p:spPr>
        <p:txBody>
          <a:bodyPr wrap="square" lIns="0" tIns="0" rIns="0" bIns="0" rtlCol="0" anchor="t"/>
          <a:lstStyle/>
          <a:p>
            <a:pPr indent="0" marL="0">
              <a:buNone/>
            </a:pPr>
            <a:r>
              <a:rPr lang="en-US" sz="1500" dirty="0">
                <a:solidFill>
                  <a:srgbClr val="14262F"/>
                </a:solidFill>
                <a:latin typeface="Source Sans 3" pitchFamily="34" charset="0"/>
                <a:ea typeface="Source Sans 3" pitchFamily="34" charset="-122"/>
                <a:cs typeface="Source Sans 3" pitchFamily="34" charset="-120"/>
              </a:rPr>
              <a:t>'Acquisire' è un livello di apprendimento basilare e il livello iniziale di uso pratico dell'IA: comprende l'insieme essenziale di competenze sull'IA richieste a tutti i docenti per valutare, selezionare e utilizzare gli strumenti di IA in modo efficace ed etico nella propria pratica.</a:t>
            </a:r>
            <a:endParaRPr lang="en-US" sz="1500" dirty="0"/>
          </a:p>
        </p:txBody>
      </p:sp>
      <p:sp>
        <p:nvSpPr>
          <p:cNvPr id="8" name="Shape 5"/>
          <p:cNvSpPr/>
          <p:nvPr/>
        </p:nvSpPr>
        <p:spPr>
          <a:xfrm>
            <a:off x="4297680" y="1371600"/>
            <a:ext cx="3593592" cy="4434840"/>
          </a:xfrm>
          <a:prstGeom prst="roundRect">
            <a:avLst>
              <a:gd name="adj" fmla="val 3053"/>
            </a:avLst>
          </a:prstGeom>
          <a:solidFill>
            <a:srgbClr val="F3F6F7"/>
          </a:solidFill>
          <a:ln/>
        </p:spPr>
      </p:sp>
      <p:pic>
        <p:nvPicPr>
          <p:cNvPr id="9" name="Image 1" descr="/home/claude/kit/Kit_grafico_UNESCO/img/livello_2.png">    </p:cNvPr>
          <p:cNvPicPr>
            <a:picLocks noChangeAspect="1"/>
          </p:cNvPicPr>
          <p:nvPr/>
        </p:nvPicPr>
        <p:blipFill>
          <a:blip r:embed="rId2"/>
          <a:stretch>
            <a:fillRect/>
          </a:stretch>
        </p:blipFill>
        <p:spPr>
          <a:xfrm>
            <a:off x="4572000" y="1645920"/>
            <a:ext cx="754380" cy="502920"/>
          </a:xfrm>
          <a:prstGeom prst="rect">
            <a:avLst/>
          </a:prstGeom>
        </p:spPr>
      </p:pic>
      <p:sp>
        <p:nvSpPr>
          <p:cNvPr id="10" name="Text 6"/>
          <p:cNvSpPr txBox="1"/>
          <p:nvPr/>
        </p:nvSpPr>
        <p:spPr>
          <a:xfrm>
            <a:off x="4572000" y="2286000"/>
            <a:ext cx="3108960" cy="502920"/>
          </a:xfrm>
          <a:prstGeom prst="rect">
            <a:avLst/>
          </a:prstGeom>
          <a:noFill/>
          <a:ln/>
        </p:spPr>
        <p:txBody>
          <a:bodyPr wrap="square" lIns="0" tIns="0" rIns="0" bIns="0" rtlCol="0" anchor="ctr"/>
          <a:lstStyle/>
          <a:p>
            <a:pPr indent="0" marL="0">
              <a:buNone/>
            </a:pPr>
            <a:r>
              <a:rPr lang="en-US" sz="2400" b="1" dirty="0">
                <a:solidFill>
                  <a:srgbClr val="0F3D5E"/>
                </a:solidFill>
                <a:latin typeface="Outfit" pitchFamily="34" charset="0"/>
                <a:ea typeface="Outfit" pitchFamily="34" charset="-122"/>
                <a:cs typeface="Outfit" pitchFamily="34" charset="-120"/>
              </a:rPr>
              <a:t>Approfondire</a:t>
            </a:r>
            <a:endParaRPr lang="en-US" sz="2400" dirty="0"/>
          </a:p>
        </p:txBody>
      </p:sp>
      <p:sp>
        <p:nvSpPr>
          <p:cNvPr id="11" name="Text 7"/>
          <p:cNvSpPr txBox="1"/>
          <p:nvPr/>
        </p:nvSpPr>
        <p:spPr>
          <a:xfrm>
            <a:off x="4572000" y="2761488"/>
            <a:ext cx="3108960" cy="292608"/>
          </a:xfrm>
          <a:prstGeom prst="rect">
            <a:avLst/>
          </a:prstGeom>
          <a:noFill/>
          <a:ln/>
        </p:spPr>
        <p:txBody>
          <a:bodyPr wrap="square" lIns="0" tIns="0" rIns="0" bIns="0" rtlCol="0" anchor="ctr"/>
          <a:lstStyle/>
          <a:p>
            <a:pPr indent="0" marL="0">
              <a:buNone/>
            </a:pPr>
            <a:r>
              <a:rPr lang="en-US" sz="1400" i="1" dirty="0">
                <a:solidFill>
                  <a:srgbClr val="5B6C74"/>
                </a:solidFill>
                <a:latin typeface="Source Sans 3" pitchFamily="34" charset="0"/>
                <a:ea typeface="Source Sans 3" pitchFamily="34" charset="-122"/>
                <a:cs typeface="Source Sans 3" pitchFamily="34" charset="-120"/>
              </a:rPr>
              <a:t>Deepen</a:t>
            </a:r>
            <a:endParaRPr lang="en-US" sz="1400" dirty="0"/>
          </a:p>
        </p:txBody>
      </p:sp>
      <p:sp>
        <p:nvSpPr>
          <p:cNvPr id="12" name="Text 8"/>
          <p:cNvSpPr txBox="1"/>
          <p:nvPr/>
        </p:nvSpPr>
        <p:spPr>
          <a:xfrm>
            <a:off x="4572000" y="3200400"/>
            <a:ext cx="3063240" cy="2468880"/>
          </a:xfrm>
          <a:prstGeom prst="rect">
            <a:avLst/>
          </a:prstGeom>
          <a:noFill/>
          <a:ln/>
        </p:spPr>
        <p:txBody>
          <a:bodyPr wrap="square" lIns="0" tIns="0" rIns="0" bIns="0" rtlCol="0" anchor="t"/>
          <a:lstStyle/>
          <a:p>
            <a:pPr indent="0" marL="0">
              <a:buNone/>
            </a:pPr>
            <a:r>
              <a:rPr lang="en-US" sz="1500" dirty="0">
                <a:solidFill>
                  <a:srgbClr val="14262F"/>
                </a:solidFill>
                <a:latin typeface="Source Sans 3" pitchFamily="34" charset="0"/>
                <a:ea typeface="Source Sans 3" pitchFamily="34" charset="-122"/>
                <a:cs typeface="Source Sans 3" pitchFamily="34" charset="-120"/>
              </a:rPr>
              <a:t>Il livello 'Approfondire' si rivolge ai docenti che hanno già qualche conoscenza dell'IA e qualche esperienza del suo uso nell'istruzione, e mira a sostenerli in un uso più approfondito degli strumenti di IA per massimizzare la capacità di migliorare le pratiche di insegnamento e apprendimento.</a:t>
            </a:r>
            <a:endParaRPr lang="en-US" sz="1500" dirty="0"/>
          </a:p>
        </p:txBody>
      </p:sp>
      <p:sp>
        <p:nvSpPr>
          <p:cNvPr id="13" name="Shape 9"/>
          <p:cNvSpPr/>
          <p:nvPr/>
        </p:nvSpPr>
        <p:spPr>
          <a:xfrm>
            <a:off x="8046720" y="1371600"/>
            <a:ext cx="3593592" cy="4434840"/>
          </a:xfrm>
          <a:prstGeom prst="roundRect">
            <a:avLst>
              <a:gd name="adj" fmla="val 3053"/>
            </a:avLst>
          </a:prstGeom>
          <a:solidFill>
            <a:srgbClr val="FCEFD2"/>
          </a:solidFill>
          <a:ln/>
        </p:spPr>
      </p:sp>
      <p:pic>
        <p:nvPicPr>
          <p:cNvPr id="14" name="Image 2" descr="/home/claude/kit/Kit_grafico_UNESCO/img/livello_3.png">    </p:cNvPr>
          <p:cNvPicPr>
            <a:picLocks noChangeAspect="1"/>
          </p:cNvPicPr>
          <p:nvPr/>
        </p:nvPicPr>
        <p:blipFill>
          <a:blip r:embed="rId3"/>
          <a:stretch>
            <a:fillRect/>
          </a:stretch>
        </p:blipFill>
        <p:spPr>
          <a:xfrm>
            <a:off x="8321040" y="1645920"/>
            <a:ext cx="754380" cy="502920"/>
          </a:xfrm>
          <a:prstGeom prst="rect">
            <a:avLst/>
          </a:prstGeom>
        </p:spPr>
      </p:pic>
      <p:sp>
        <p:nvSpPr>
          <p:cNvPr id="15" name="Text 10"/>
          <p:cNvSpPr txBox="1"/>
          <p:nvPr/>
        </p:nvSpPr>
        <p:spPr>
          <a:xfrm>
            <a:off x="8321040" y="2286000"/>
            <a:ext cx="3108960" cy="502920"/>
          </a:xfrm>
          <a:prstGeom prst="rect">
            <a:avLst/>
          </a:prstGeom>
          <a:noFill/>
          <a:ln/>
        </p:spPr>
        <p:txBody>
          <a:bodyPr wrap="square" lIns="0" tIns="0" rIns="0" bIns="0" rtlCol="0" anchor="ctr"/>
          <a:lstStyle/>
          <a:p>
            <a:pPr indent="0" marL="0">
              <a:buNone/>
            </a:pPr>
            <a:r>
              <a:rPr lang="en-US" sz="2400" b="1" dirty="0">
                <a:solidFill>
                  <a:srgbClr val="0F3D5E"/>
                </a:solidFill>
                <a:latin typeface="Outfit" pitchFamily="34" charset="0"/>
                <a:ea typeface="Outfit" pitchFamily="34" charset="-122"/>
                <a:cs typeface="Outfit" pitchFamily="34" charset="-120"/>
              </a:rPr>
              <a:t>Creare</a:t>
            </a:r>
            <a:endParaRPr lang="en-US" sz="2400" dirty="0"/>
          </a:p>
        </p:txBody>
      </p:sp>
      <p:sp>
        <p:nvSpPr>
          <p:cNvPr id="16" name="Text 11"/>
          <p:cNvSpPr txBox="1"/>
          <p:nvPr/>
        </p:nvSpPr>
        <p:spPr>
          <a:xfrm>
            <a:off x="8321040" y="2761488"/>
            <a:ext cx="3108960" cy="292608"/>
          </a:xfrm>
          <a:prstGeom prst="rect">
            <a:avLst/>
          </a:prstGeom>
          <a:noFill/>
          <a:ln/>
        </p:spPr>
        <p:txBody>
          <a:bodyPr wrap="square" lIns="0" tIns="0" rIns="0" bIns="0" rtlCol="0" anchor="ctr"/>
          <a:lstStyle/>
          <a:p>
            <a:pPr indent="0" marL="0">
              <a:buNone/>
            </a:pPr>
            <a:r>
              <a:rPr lang="en-US" sz="1400" i="1" dirty="0">
                <a:solidFill>
                  <a:srgbClr val="5B6C74"/>
                </a:solidFill>
                <a:latin typeface="Source Sans 3" pitchFamily="34" charset="0"/>
                <a:ea typeface="Source Sans 3" pitchFamily="34" charset="-122"/>
                <a:cs typeface="Source Sans 3" pitchFamily="34" charset="-120"/>
              </a:rPr>
              <a:t>Create</a:t>
            </a:r>
            <a:endParaRPr lang="en-US" sz="1400" dirty="0"/>
          </a:p>
        </p:txBody>
      </p:sp>
      <p:sp>
        <p:nvSpPr>
          <p:cNvPr id="17" name="Text 12"/>
          <p:cNvSpPr txBox="1"/>
          <p:nvPr/>
        </p:nvSpPr>
        <p:spPr>
          <a:xfrm>
            <a:off x="8321040" y="3200400"/>
            <a:ext cx="3063240" cy="2468880"/>
          </a:xfrm>
          <a:prstGeom prst="rect">
            <a:avLst/>
          </a:prstGeom>
          <a:noFill/>
          <a:ln/>
        </p:spPr>
        <p:txBody>
          <a:bodyPr wrap="square" lIns="0" tIns="0" rIns="0" bIns="0" rtlCol="0" anchor="t"/>
          <a:lstStyle/>
          <a:p>
            <a:pPr indent="0" marL="0">
              <a:buNone/>
            </a:pPr>
            <a:r>
              <a:rPr lang="en-US" sz="1500" dirty="0">
                <a:solidFill>
                  <a:srgbClr val="14262F"/>
                </a:solidFill>
                <a:latin typeface="Source Sans 3" pitchFamily="34" charset="0"/>
                <a:ea typeface="Source Sans 3" pitchFamily="34" charset="-122"/>
                <a:cs typeface="Source Sans 3" pitchFamily="34" charset="-120"/>
              </a:rPr>
              <a:t>Il livello 'Creare' è destinato ai docenti con solide conoscenze e abilità sull'IA e una ricca esperienza del suo uso nell'istruzione, e mira a formare docenti esperti in grado di esplorare applicazioni trasformative dell'IA nell'insegnamento e nell'apprendimento, valide sul piano etico e pedagogico.</a:t>
            </a:r>
            <a:endParaRPr lang="en-US" sz="1500" dirty="0"/>
          </a:p>
        </p:txBody>
      </p:sp>
      <p:sp>
        <p:nvSpPr>
          <p:cNvPr id="18" name="Text 13"/>
          <p:cNvSpPr txBox="1"/>
          <p:nvPr/>
        </p:nvSpPr>
        <p:spPr>
          <a:xfrm>
            <a:off x="548640" y="5989320"/>
            <a:ext cx="11091672" cy="274320"/>
          </a:xfrm>
          <a:prstGeom prst="rect">
            <a:avLst/>
          </a:prstGeom>
          <a:noFill/>
          <a:ln/>
        </p:spPr>
        <p:txBody>
          <a:bodyPr wrap="square" lIns="0" tIns="0" rIns="0" bIns="0" rtlCol="0" anchor="ctr"/>
          <a:lstStyle/>
          <a:p>
            <a:pPr indent="0" marL="0">
              <a:buNone/>
            </a:pPr>
            <a:r>
              <a:rPr lang="en-US" sz="1100" i="1" dirty="0">
                <a:solidFill>
                  <a:srgbClr val="5B6C74"/>
                </a:solidFill>
                <a:latin typeface="Source Sans 3" pitchFamily="34" charset="0"/>
                <a:ea typeface="Source Sans 3" pitchFamily="34" charset="-122"/>
                <a:cs typeface="Source Sans 3" pitchFamily="34" charset="-120"/>
              </a:rPr>
              <a:t>AI CFT, livelli di progressione: prima frase della descrizione</a:t>
            </a:r>
            <a:endParaRPr lang="en-US" sz="1100" dirty="0"/>
          </a:p>
        </p:txBody>
      </p:sp>
      <p:sp>
        <p:nvSpPr>
          <p:cNvPr id="25" name="Slide Number Placeholder 0"/>
          <p:cNvSpPr>
            <a:spLocks noGrp="1"/>
          </p:cNvSpPr>
          <p:nvPr>
            <p:ph type="sldNum" sz="quarter" idx="4294967295"/>
          </p:nvPr>
        </p:nvSpPr>
        <p:spPr>
          <a:xfrm>
            <a:off x="11064240" y="6419088"/>
            <a:ext cx="576072"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0F3D5E"/>
                </a:solidFill>
                <a:latin typeface="Outfit"/>
                <a:ea typeface="Outfit"/>
                <a:cs typeface="Outfit"/>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1" type="title" hasCustomPrompt="1"/>
          </p:nvPr>
        </p:nvSpPr>
        <p:spPr>
          <a:xfrm>
            <a:off x="548640" y="457200"/>
            <a:ext cx="11091672" cy="731520"/>
          </a:xfrm>
          <a:prstGeom prst="rect">
            <a:avLst/>
          </a:prstGeom>
          <a:noFill/>
          <a:ln/>
        </p:spPr>
        <p:txBody>
          <a:bodyPr wrap="square" lIns="0" tIns="0" rIns="0" bIns="0" rtlCol="0" anchor="ctr"/>
          <a:lstStyle/>
          <a:p>
            <a:pPr algn="l" indent="0" marL="0">
              <a:buNone/>
            </a:pPr>
            <a:r>
              <a:rPr lang="en-US" sz="3200" b="1" dirty="0">
                <a:solidFill>
                  <a:srgbClr val="0F3D5E"/>
                </a:solidFill>
                <a:latin typeface="Outfit" pitchFamily="34" charset="0"/>
                <a:ea typeface="Outfit" pitchFamily="34" charset="-122"/>
                <a:cs typeface="Outfit" pitchFamily="34" charset="-120"/>
              </a:rPr>
              <a:t>5 aspetti di competenza</a:t>
            </a:r>
            <a:endParaRPr lang="en-US" sz="3200" dirty="0"/>
          </a:p>
        </p:txBody>
      </p:sp>
      <p:pic>
        <p:nvPicPr>
          <p:cNvPr id="3" name="Image 0" descr="/home/claude/kit/Kit_grafico_UNESCO/img/livello_1.png">    </p:cNvPr>
          <p:cNvPicPr>
            <a:picLocks noChangeAspect="1"/>
          </p:cNvPicPr>
          <p:nvPr/>
        </p:nvPicPr>
        <p:blipFill>
          <a:blip r:embed="rId1"/>
          <a:stretch>
            <a:fillRect/>
          </a:stretch>
        </p:blipFill>
        <p:spPr>
          <a:xfrm>
            <a:off x="5074920" y="1325880"/>
            <a:ext cx="411480" cy="274320"/>
          </a:xfrm>
          <a:prstGeom prst="rect">
            <a:avLst/>
          </a:prstGeom>
        </p:spPr>
      </p:pic>
      <p:sp>
        <p:nvSpPr>
          <p:cNvPr id="4" name="Text 1"/>
          <p:cNvSpPr txBox="1"/>
          <p:nvPr/>
        </p:nvSpPr>
        <p:spPr>
          <a:xfrm>
            <a:off x="5577840" y="1298448"/>
            <a:ext cx="1645920" cy="329184"/>
          </a:xfrm>
          <a:prstGeom prst="rect">
            <a:avLst/>
          </a:prstGeom>
          <a:noFill/>
          <a:ln/>
        </p:spPr>
        <p:txBody>
          <a:bodyPr wrap="square" lIns="0" tIns="0" rIns="0" bIns="0" rtlCol="0" anchor="ctr"/>
          <a:lstStyle/>
          <a:p>
            <a:pPr indent="0" marL="0">
              <a:buNone/>
            </a:pPr>
            <a:r>
              <a:rPr lang="en-US" sz="1400" b="1" dirty="0">
                <a:solidFill>
                  <a:srgbClr val="0F3D5E"/>
                </a:solidFill>
                <a:latin typeface="Outfit" pitchFamily="34" charset="0"/>
                <a:ea typeface="Outfit" pitchFamily="34" charset="-122"/>
                <a:cs typeface="Outfit" pitchFamily="34" charset="-120"/>
              </a:rPr>
              <a:t>Acquisire</a:t>
            </a:r>
            <a:endParaRPr lang="en-US" sz="1400" dirty="0"/>
          </a:p>
        </p:txBody>
      </p:sp>
      <p:pic>
        <p:nvPicPr>
          <p:cNvPr id="5" name="Image 1" descr="/home/claude/kit/Kit_grafico_UNESCO/img/livello_2.png">    </p:cNvPr>
          <p:cNvPicPr>
            <a:picLocks noChangeAspect="1"/>
          </p:cNvPicPr>
          <p:nvPr/>
        </p:nvPicPr>
        <p:blipFill>
          <a:blip r:embed="rId2"/>
          <a:stretch>
            <a:fillRect/>
          </a:stretch>
        </p:blipFill>
        <p:spPr>
          <a:xfrm>
            <a:off x="7269480" y="1325880"/>
            <a:ext cx="411480" cy="274320"/>
          </a:xfrm>
          <a:prstGeom prst="rect">
            <a:avLst/>
          </a:prstGeom>
        </p:spPr>
      </p:pic>
      <p:sp>
        <p:nvSpPr>
          <p:cNvPr id="6" name="Text 2"/>
          <p:cNvSpPr txBox="1"/>
          <p:nvPr/>
        </p:nvSpPr>
        <p:spPr>
          <a:xfrm>
            <a:off x="7772400" y="1298448"/>
            <a:ext cx="1645920" cy="329184"/>
          </a:xfrm>
          <a:prstGeom prst="rect">
            <a:avLst/>
          </a:prstGeom>
          <a:noFill/>
          <a:ln/>
        </p:spPr>
        <p:txBody>
          <a:bodyPr wrap="square" lIns="0" tIns="0" rIns="0" bIns="0" rtlCol="0" anchor="ctr"/>
          <a:lstStyle/>
          <a:p>
            <a:pPr indent="0" marL="0">
              <a:buNone/>
            </a:pPr>
            <a:r>
              <a:rPr lang="en-US" sz="1400" b="1" dirty="0">
                <a:solidFill>
                  <a:srgbClr val="0F3D5E"/>
                </a:solidFill>
                <a:latin typeface="Outfit" pitchFamily="34" charset="0"/>
                <a:ea typeface="Outfit" pitchFamily="34" charset="-122"/>
                <a:cs typeface="Outfit" pitchFamily="34" charset="-120"/>
              </a:rPr>
              <a:t>Approfondire</a:t>
            </a:r>
            <a:endParaRPr lang="en-US" sz="1400" dirty="0"/>
          </a:p>
        </p:txBody>
      </p:sp>
      <p:pic>
        <p:nvPicPr>
          <p:cNvPr id="7" name="Image 2" descr="/home/claude/kit/Kit_grafico_UNESCO/img/livello_3.png">    </p:cNvPr>
          <p:cNvPicPr>
            <a:picLocks noChangeAspect="1"/>
          </p:cNvPicPr>
          <p:nvPr/>
        </p:nvPicPr>
        <p:blipFill>
          <a:blip r:embed="rId3"/>
          <a:stretch>
            <a:fillRect/>
          </a:stretch>
        </p:blipFill>
        <p:spPr>
          <a:xfrm>
            <a:off x="9464040" y="1325880"/>
            <a:ext cx="411480" cy="274320"/>
          </a:xfrm>
          <a:prstGeom prst="rect">
            <a:avLst/>
          </a:prstGeom>
        </p:spPr>
      </p:pic>
      <p:sp>
        <p:nvSpPr>
          <p:cNvPr id="8" name="Text 3"/>
          <p:cNvSpPr txBox="1"/>
          <p:nvPr/>
        </p:nvSpPr>
        <p:spPr>
          <a:xfrm>
            <a:off x="9966960" y="1298448"/>
            <a:ext cx="1645920" cy="329184"/>
          </a:xfrm>
          <a:prstGeom prst="rect">
            <a:avLst/>
          </a:prstGeom>
          <a:noFill/>
          <a:ln/>
        </p:spPr>
        <p:txBody>
          <a:bodyPr wrap="square" lIns="0" tIns="0" rIns="0" bIns="0" rtlCol="0" anchor="ctr"/>
          <a:lstStyle/>
          <a:p>
            <a:pPr indent="0" marL="0">
              <a:buNone/>
            </a:pPr>
            <a:r>
              <a:rPr lang="en-US" sz="1400" b="1" dirty="0">
                <a:solidFill>
                  <a:srgbClr val="0F3D5E"/>
                </a:solidFill>
                <a:latin typeface="Outfit" pitchFamily="34" charset="0"/>
                <a:ea typeface="Outfit" pitchFamily="34" charset="-122"/>
                <a:cs typeface="Outfit" pitchFamily="34" charset="-120"/>
              </a:rPr>
              <a:t>Creare</a:t>
            </a:r>
            <a:endParaRPr lang="en-US" sz="1400" dirty="0"/>
          </a:p>
        </p:txBody>
      </p:sp>
      <p:sp>
        <p:nvSpPr>
          <p:cNvPr id="9" name="Shape 4"/>
          <p:cNvSpPr/>
          <p:nvPr/>
        </p:nvSpPr>
        <p:spPr>
          <a:xfrm>
            <a:off x="548640" y="1783080"/>
            <a:ext cx="11091672" cy="755294"/>
          </a:xfrm>
          <a:prstGeom prst="roundRect">
            <a:avLst>
              <a:gd name="adj" fmla="val 14528"/>
            </a:avLst>
          </a:prstGeom>
          <a:solidFill>
            <a:srgbClr val="DDF3F3"/>
          </a:solidFill>
          <a:ln/>
        </p:spPr>
      </p:sp>
      <p:pic>
        <p:nvPicPr>
          <p:cNvPr id="10" name="Image 3" descr="/home/claude/kit/Kit_grafico_UNESCO/img/icona_mentalita_cerchio.png">    </p:cNvPr>
          <p:cNvPicPr>
            <a:picLocks noChangeAspect="1"/>
          </p:cNvPicPr>
          <p:nvPr/>
        </p:nvPicPr>
        <p:blipFill>
          <a:blip r:embed="rId4"/>
          <a:stretch>
            <a:fillRect/>
          </a:stretch>
        </p:blipFill>
        <p:spPr>
          <a:xfrm>
            <a:off x="713232" y="1877263"/>
            <a:ext cx="566928" cy="566928"/>
          </a:xfrm>
          <a:prstGeom prst="rect">
            <a:avLst/>
          </a:prstGeom>
        </p:spPr>
      </p:pic>
      <p:sp>
        <p:nvSpPr>
          <p:cNvPr id="11" name="Text 5"/>
          <p:cNvSpPr txBox="1"/>
          <p:nvPr/>
        </p:nvSpPr>
        <p:spPr>
          <a:xfrm>
            <a:off x="1417320" y="1837944"/>
            <a:ext cx="3520440" cy="453177"/>
          </a:xfrm>
          <a:prstGeom prst="rect">
            <a:avLst/>
          </a:prstGeom>
          <a:noFill/>
          <a:ln/>
        </p:spPr>
        <p:txBody>
          <a:bodyPr wrap="square" lIns="0" tIns="0" rIns="0" bIns="0" rtlCol="0" anchor="b"/>
          <a:lstStyle/>
          <a:p>
            <a:pPr indent="0" marL="0">
              <a:buNone/>
            </a:pPr>
            <a:r>
              <a:rPr lang="en-US" sz="1600" b="1" dirty="0">
                <a:solidFill>
                  <a:srgbClr val="0E7C86"/>
                </a:solidFill>
                <a:latin typeface="Outfit" pitchFamily="34" charset="0"/>
                <a:ea typeface="Outfit" pitchFamily="34" charset="-122"/>
                <a:cs typeface="Outfit" pitchFamily="34" charset="-120"/>
              </a:rPr>
              <a:t>Mentalità incentrata sull'essere umano</a:t>
            </a:r>
            <a:endParaRPr lang="en-US" sz="1600" dirty="0"/>
          </a:p>
        </p:txBody>
      </p:sp>
      <p:sp>
        <p:nvSpPr>
          <p:cNvPr id="12" name="Text 6"/>
          <p:cNvSpPr txBox="1"/>
          <p:nvPr/>
        </p:nvSpPr>
        <p:spPr>
          <a:xfrm>
            <a:off x="1417320" y="2251363"/>
            <a:ext cx="3520440" cy="256032"/>
          </a:xfrm>
          <a:prstGeom prst="rect">
            <a:avLst/>
          </a:prstGeom>
          <a:noFill/>
          <a:ln/>
        </p:spPr>
        <p:txBody>
          <a:bodyPr wrap="square" lIns="0" tIns="0" rIns="0" bIns="0" rtlCol="0" anchor="ctr"/>
          <a:lstStyle/>
          <a:p>
            <a:pPr indent="0" marL="0">
              <a:buNone/>
            </a:pPr>
            <a:r>
              <a:rPr lang="en-US" sz="1200" i="1" dirty="0">
                <a:solidFill>
                  <a:srgbClr val="5B6C74"/>
                </a:solidFill>
                <a:latin typeface="Source Sans 3" pitchFamily="34" charset="0"/>
                <a:ea typeface="Source Sans 3" pitchFamily="34" charset="-122"/>
                <a:cs typeface="Source Sans 3" pitchFamily="34" charset="-120"/>
              </a:rPr>
              <a:t>Human-centred mindset</a:t>
            </a:r>
            <a:endParaRPr lang="en-US" sz="1200" dirty="0"/>
          </a:p>
        </p:txBody>
      </p:sp>
      <p:sp>
        <p:nvSpPr>
          <p:cNvPr id="13" name="Text 7"/>
          <p:cNvSpPr txBox="1"/>
          <p:nvPr/>
        </p:nvSpPr>
        <p:spPr>
          <a:xfrm>
            <a:off x="5074920" y="1783080"/>
            <a:ext cx="2057400" cy="755294"/>
          </a:xfrm>
          <a:prstGeom prst="rect">
            <a:avLst/>
          </a:prstGeom>
          <a:noFill/>
          <a:ln/>
        </p:spPr>
        <p:txBody>
          <a:bodyPr wrap="square" lIns="0" tIns="0" rIns="0" bIns="0" rtlCol="0" anchor="ctr"/>
          <a:lstStyle/>
          <a:p>
            <a:pPr indent="0" marL="0">
              <a:buNone/>
            </a:pPr>
            <a:r>
              <a:rPr lang="en-US" sz="1400" b="1" dirty="0">
                <a:solidFill>
                  <a:srgbClr val="14262F"/>
                </a:solidFill>
                <a:latin typeface="Source Sans 3" pitchFamily="34" charset="0"/>
                <a:ea typeface="Source Sans 3" pitchFamily="34" charset="-122"/>
                <a:cs typeface="Source Sans 3" pitchFamily="34" charset="-120"/>
              </a:rPr>
              <a:t>Agentività umana</a:t>
            </a:r>
            <a:endParaRPr lang="en-US" sz="1400" dirty="0"/>
          </a:p>
        </p:txBody>
      </p:sp>
      <p:sp>
        <p:nvSpPr>
          <p:cNvPr id="14" name="Text 8"/>
          <p:cNvSpPr txBox="1"/>
          <p:nvPr/>
        </p:nvSpPr>
        <p:spPr>
          <a:xfrm>
            <a:off x="7269480" y="1783080"/>
            <a:ext cx="2057400" cy="755294"/>
          </a:xfrm>
          <a:prstGeom prst="rect">
            <a:avLst/>
          </a:prstGeom>
          <a:noFill/>
          <a:ln/>
        </p:spPr>
        <p:txBody>
          <a:bodyPr wrap="square" lIns="0" tIns="0" rIns="0" bIns="0" rtlCol="0" anchor="ctr"/>
          <a:lstStyle/>
          <a:p>
            <a:pPr indent="0" marL="0">
              <a:buNone/>
            </a:pPr>
            <a:r>
              <a:rPr lang="en-US" sz="1400" b="1" dirty="0">
                <a:solidFill>
                  <a:srgbClr val="14262F"/>
                </a:solidFill>
                <a:latin typeface="Source Sans 3" pitchFamily="34" charset="0"/>
                <a:ea typeface="Source Sans 3" pitchFamily="34" charset="-122"/>
                <a:cs typeface="Source Sans 3" pitchFamily="34" charset="-120"/>
              </a:rPr>
              <a:t>Responsabilità umana</a:t>
            </a:r>
            <a:endParaRPr lang="en-US" sz="1400" dirty="0"/>
          </a:p>
        </p:txBody>
      </p:sp>
      <p:sp>
        <p:nvSpPr>
          <p:cNvPr id="15" name="Text 9"/>
          <p:cNvSpPr txBox="1"/>
          <p:nvPr/>
        </p:nvSpPr>
        <p:spPr>
          <a:xfrm>
            <a:off x="9464040" y="1783080"/>
            <a:ext cx="2057400" cy="755294"/>
          </a:xfrm>
          <a:prstGeom prst="rect">
            <a:avLst/>
          </a:prstGeom>
          <a:noFill/>
          <a:ln/>
        </p:spPr>
        <p:txBody>
          <a:bodyPr wrap="square" lIns="0" tIns="0" rIns="0" bIns="0" rtlCol="0" anchor="ctr"/>
          <a:lstStyle/>
          <a:p>
            <a:pPr indent="0" marL="0">
              <a:buNone/>
            </a:pPr>
            <a:r>
              <a:rPr lang="en-US" sz="1400" b="1" dirty="0">
                <a:solidFill>
                  <a:srgbClr val="14262F"/>
                </a:solidFill>
                <a:latin typeface="Source Sans 3" pitchFamily="34" charset="0"/>
                <a:ea typeface="Source Sans 3" pitchFamily="34" charset="-122"/>
                <a:cs typeface="Source Sans 3" pitchFamily="34" charset="-120"/>
              </a:rPr>
              <a:t>Responsabilità sociale</a:t>
            </a:r>
            <a:endParaRPr lang="en-US" sz="1400" dirty="0"/>
          </a:p>
        </p:txBody>
      </p:sp>
      <p:sp>
        <p:nvSpPr>
          <p:cNvPr id="16" name="Shape 10"/>
          <p:cNvSpPr/>
          <p:nvPr/>
        </p:nvSpPr>
        <p:spPr>
          <a:xfrm>
            <a:off x="548640" y="2611526"/>
            <a:ext cx="11091672" cy="755294"/>
          </a:xfrm>
          <a:prstGeom prst="roundRect">
            <a:avLst>
              <a:gd name="adj" fmla="val 14528"/>
            </a:avLst>
          </a:prstGeom>
          <a:solidFill>
            <a:srgbClr val="F8E9DA"/>
          </a:solidFill>
          <a:ln/>
        </p:spPr>
      </p:sp>
      <p:pic>
        <p:nvPicPr>
          <p:cNvPr id="17" name="Image 4" descr="/home/claude/kit/Kit_grafico_UNESCO/img/icona_etica_cerchio.png">    </p:cNvPr>
          <p:cNvPicPr>
            <a:picLocks noChangeAspect="1"/>
          </p:cNvPicPr>
          <p:nvPr/>
        </p:nvPicPr>
        <p:blipFill>
          <a:blip r:embed="rId5"/>
          <a:stretch>
            <a:fillRect/>
          </a:stretch>
        </p:blipFill>
        <p:spPr>
          <a:xfrm>
            <a:off x="713232" y="2705710"/>
            <a:ext cx="566928" cy="566928"/>
          </a:xfrm>
          <a:prstGeom prst="rect">
            <a:avLst/>
          </a:prstGeom>
        </p:spPr>
      </p:pic>
      <p:sp>
        <p:nvSpPr>
          <p:cNvPr id="18" name="Text 11"/>
          <p:cNvSpPr txBox="1"/>
          <p:nvPr/>
        </p:nvSpPr>
        <p:spPr>
          <a:xfrm>
            <a:off x="1417320" y="2666390"/>
            <a:ext cx="3520440" cy="453177"/>
          </a:xfrm>
          <a:prstGeom prst="rect">
            <a:avLst/>
          </a:prstGeom>
          <a:noFill/>
          <a:ln/>
        </p:spPr>
        <p:txBody>
          <a:bodyPr wrap="square" lIns="0" tIns="0" rIns="0" bIns="0" rtlCol="0" anchor="b"/>
          <a:lstStyle/>
          <a:p>
            <a:pPr indent="0" marL="0">
              <a:buNone/>
            </a:pPr>
            <a:r>
              <a:rPr lang="en-US" sz="1600" b="1" dirty="0">
                <a:solidFill>
                  <a:srgbClr val="A65A1A"/>
                </a:solidFill>
                <a:latin typeface="Outfit" pitchFamily="34" charset="0"/>
                <a:ea typeface="Outfit" pitchFamily="34" charset="-122"/>
                <a:cs typeface="Outfit" pitchFamily="34" charset="-120"/>
              </a:rPr>
              <a:t>Etica dell'IA</a:t>
            </a:r>
            <a:endParaRPr lang="en-US" sz="1600" dirty="0"/>
          </a:p>
        </p:txBody>
      </p:sp>
      <p:sp>
        <p:nvSpPr>
          <p:cNvPr id="19" name="Text 12"/>
          <p:cNvSpPr txBox="1"/>
          <p:nvPr/>
        </p:nvSpPr>
        <p:spPr>
          <a:xfrm>
            <a:off x="1417320" y="3079809"/>
            <a:ext cx="3520440" cy="256032"/>
          </a:xfrm>
          <a:prstGeom prst="rect">
            <a:avLst/>
          </a:prstGeom>
          <a:noFill/>
          <a:ln/>
        </p:spPr>
        <p:txBody>
          <a:bodyPr wrap="square" lIns="0" tIns="0" rIns="0" bIns="0" rtlCol="0" anchor="ctr"/>
          <a:lstStyle/>
          <a:p>
            <a:pPr indent="0" marL="0">
              <a:buNone/>
            </a:pPr>
            <a:r>
              <a:rPr lang="en-US" sz="1200" i="1" dirty="0">
                <a:solidFill>
                  <a:srgbClr val="5B6C74"/>
                </a:solidFill>
                <a:latin typeface="Source Sans 3" pitchFamily="34" charset="0"/>
                <a:ea typeface="Source Sans 3" pitchFamily="34" charset="-122"/>
                <a:cs typeface="Source Sans 3" pitchFamily="34" charset="-120"/>
              </a:rPr>
              <a:t>Ethics of AI</a:t>
            </a:r>
            <a:endParaRPr lang="en-US" sz="1200" dirty="0"/>
          </a:p>
        </p:txBody>
      </p:sp>
      <p:sp>
        <p:nvSpPr>
          <p:cNvPr id="20" name="Text 13"/>
          <p:cNvSpPr txBox="1"/>
          <p:nvPr/>
        </p:nvSpPr>
        <p:spPr>
          <a:xfrm>
            <a:off x="5074920" y="2611526"/>
            <a:ext cx="2057400" cy="755294"/>
          </a:xfrm>
          <a:prstGeom prst="rect">
            <a:avLst/>
          </a:prstGeom>
          <a:noFill/>
          <a:ln/>
        </p:spPr>
        <p:txBody>
          <a:bodyPr wrap="square" lIns="0" tIns="0" rIns="0" bIns="0" rtlCol="0" anchor="ctr"/>
          <a:lstStyle/>
          <a:p>
            <a:pPr indent="0" marL="0">
              <a:buNone/>
            </a:pPr>
            <a:r>
              <a:rPr lang="en-US" sz="1400" b="1" dirty="0">
                <a:solidFill>
                  <a:srgbClr val="14262F"/>
                </a:solidFill>
                <a:latin typeface="Source Sans 3" pitchFamily="34" charset="0"/>
                <a:ea typeface="Source Sans 3" pitchFamily="34" charset="-122"/>
                <a:cs typeface="Source Sans 3" pitchFamily="34" charset="-120"/>
              </a:rPr>
              <a:t>Principi etici</a:t>
            </a:r>
            <a:endParaRPr lang="en-US" sz="1400" dirty="0"/>
          </a:p>
        </p:txBody>
      </p:sp>
      <p:sp>
        <p:nvSpPr>
          <p:cNvPr id="21" name="Text 14"/>
          <p:cNvSpPr txBox="1"/>
          <p:nvPr/>
        </p:nvSpPr>
        <p:spPr>
          <a:xfrm>
            <a:off x="7269480" y="2611526"/>
            <a:ext cx="2057400" cy="755294"/>
          </a:xfrm>
          <a:prstGeom prst="rect">
            <a:avLst/>
          </a:prstGeom>
          <a:noFill/>
          <a:ln/>
        </p:spPr>
        <p:txBody>
          <a:bodyPr wrap="square" lIns="0" tIns="0" rIns="0" bIns="0" rtlCol="0" anchor="ctr"/>
          <a:lstStyle/>
          <a:p>
            <a:pPr indent="0" marL="0">
              <a:buNone/>
            </a:pPr>
            <a:r>
              <a:rPr lang="en-US" sz="1400" b="1" dirty="0">
                <a:solidFill>
                  <a:srgbClr val="14262F"/>
                </a:solidFill>
                <a:latin typeface="Source Sans 3" pitchFamily="34" charset="0"/>
                <a:ea typeface="Source Sans 3" pitchFamily="34" charset="-122"/>
                <a:cs typeface="Source Sans 3" pitchFamily="34" charset="-120"/>
              </a:rPr>
              <a:t>Uso sicuro e responsabile</a:t>
            </a:r>
            <a:endParaRPr lang="en-US" sz="1400" dirty="0"/>
          </a:p>
        </p:txBody>
      </p:sp>
      <p:sp>
        <p:nvSpPr>
          <p:cNvPr id="22" name="Text 15"/>
          <p:cNvSpPr txBox="1"/>
          <p:nvPr/>
        </p:nvSpPr>
        <p:spPr>
          <a:xfrm>
            <a:off x="9464040" y="2611526"/>
            <a:ext cx="2057400" cy="755294"/>
          </a:xfrm>
          <a:prstGeom prst="rect">
            <a:avLst/>
          </a:prstGeom>
          <a:noFill/>
          <a:ln/>
        </p:spPr>
        <p:txBody>
          <a:bodyPr wrap="square" lIns="0" tIns="0" rIns="0" bIns="0" rtlCol="0" anchor="ctr"/>
          <a:lstStyle/>
          <a:p>
            <a:pPr indent="0" marL="0">
              <a:buNone/>
            </a:pPr>
            <a:r>
              <a:rPr lang="en-US" sz="1400" b="1" dirty="0">
                <a:solidFill>
                  <a:srgbClr val="14262F"/>
                </a:solidFill>
                <a:latin typeface="Source Sans 3" pitchFamily="34" charset="0"/>
                <a:ea typeface="Source Sans 3" pitchFamily="34" charset="-122"/>
                <a:cs typeface="Source Sans 3" pitchFamily="34" charset="-120"/>
              </a:rPr>
              <a:t>Co-creazione di regole etiche</a:t>
            </a:r>
            <a:endParaRPr lang="en-US" sz="1400" dirty="0"/>
          </a:p>
        </p:txBody>
      </p:sp>
      <p:sp>
        <p:nvSpPr>
          <p:cNvPr id="23" name="Shape 16"/>
          <p:cNvSpPr/>
          <p:nvPr/>
        </p:nvSpPr>
        <p:spPr>
          <a:xfrm>
            <a:off x="548640" y="3439973"/>
            <a:ext cx="11091672" cy="755294"/>
          </a:xfrm>
          <a:prstGeom prst="roundRect">
            <a:avLst>
              <a:gd name="adj" fmla="val 14528"/>
            </a:avLst>
          </a:prstGeom>
          <a:solidFill>
            <a:srgbClr val="E3E6F8"/>
          </a:solidFill>
          <a:ln/>
        </p:spPr>
      </p:sp>
      <p:pic>
        <p:nvPicPr>
          <p:cNvPr id="24" name="Image 5" descr="/home/claude/kit/Kit_grafico_UNESCO/img/icona_tecniche_cerchio.png">    </p:cNvPr>
          <p:cNvPicPr>
            <a:picLocks noChangeAspect="1"/>
          </p:cNvPicPr>
          <p:nvPr/>
        </p:nvPicPr>
        <p:blipFill>
          <a:blip r:embed="rId6"/>
          <a:stretch>
            <a:fillRect/>
          </a:stretch>
        </p:blipFill>
        <p:spPr>
          <a:xfrm>
            <a:off x="713232" y="3534156"/>
            <a:ext cx="566928" cy="566928"/>
          </a:xfrm>
          <a:prstGeom prst="rect">
            <a:avLst/>
          </a:prstGeom>
        </p:spPr>
      </p:pic>
      <p:sp>
        <p:nvSpPr>
          <p:cNvPr id="25" name="Text 17"/>
          <p:cNvSpPr txBox="1"/>
          <p:nvPr/>
        </p:nvSpPr>
        <p:spPr>
          <a:xfrm>
            <a:off x="1417320" y="3494837"/>
            <a:ext cx="3520440" cy="453177"/>
          </a:xfrm>
          <a:prstGeom prst="rect">
            <a:avLst/>
          </a:prstGeom>
          <a:noFill/>
          <a:ln/>
        </p:spPr>
        <p:txBody>
          <a:bodyPr wrap="square" lIns="0" tIns="0" rIns="0" bIns="0" rtlCol="0" anchor="b"/>
          <a:lstStyle/>
          <a:p>
            <a:pPr indent="0" marL="0">
              <a:buNone/>
            </a:pPr>
            <a:r>
              <a:rPr lang="en-US" sz="1600" b="1" dirty="0">
                <a:solidFill>
                  <a:srgbClr val="3D4DB7"/>
                </a:solidFill>
                <a:latin typeface="Outfit" pitchFamily="34" charset="0"/>
                <a:ea typeface="Outfit" pitchFamily="34" charset="-122"/>
                <a:cs typeface="Outfit" pitchFamily="34" charset="-120"/>
              </a:rPr>
              <a:t>Fondamenti e applicazioni dell'IA</a:t>
            </a:r>
            <a:endParaRPr lang="en-US" sz="1600" dirty="0"/>
          </a:p>
        </p:txBody>
      </p:sp>
      <p:sp>
        <p:nvSpPr>
          <p:cNvPr id="26" name="Text 18"/>
          <p:cNvSpPr txBox="1"/>
          <p:nvPr/>
        </p:nvSpPr>
        <p:spPr>
          <a:xfrm>
            <a:off x="1417320" y="3908255"/>
            <a:ext cx="3520440" cy="256032"/>
          </a:xfrm>
          <a:prstGeom prst="rect">
            <a:avLst/>
          </a:prstGeom>
          <a:noFill/>
          <a:ln/>
        </p:spPr>
        <p:txBody>
          <a:bodyPr wrap="square" lIns="0" tIns="0" rIns="0" bIns="0" rtlCol="0" anchor="ctr"/>
          <a:lstStyle/>
          <a:p>
            <a:pPr indent="0" marL="0">
              <a:buNone/>
            </a:pPr>
            <a:r>
              <a:rPr lang="en-US" sz="1200" i="1" dirty="0">
                <a:solidFill>
                  <a:srgbClr val="5B6C74"/>
                </a:solidFill>
                <a:latin typeface="Source Sans 3" pitchFamily="34" charset="0"/>
                <a:ea typeface="Source Sans 3" pitchFamily="34" charset="-122"/>
                <a:cs typeface="Source Sans 3" pitchFamily="34" charset="-120"/>
              </a:rPr>
              <a:t>AI foundations and applications</a:t>
            </a:r>
            <a:endParaRPr lang="en-US" sz="1200" dirty="0"/>
          </a:p>
        </p:txBody>
      </p:sp>
      <p:sp>
        <p:nvSpPr>
          <p:cNvPr id="27" name="Text 19"/>
          <p:cNvSpPr txBox="1"/>
          <p:nvPr/>
        </p:nvSpPr>
        <p:spPr>
          <a:xfrm>
            <a:off x="5074920" y="3439973"/>
            <a:ext cx="2057400" cy="755294"/>
          </a:xfrm>
          <a:prstGeom prst="rect">
            <a:avLst/>
          </a:prstGeom>
          <a:noFill/>
          <a:ln/>
        </p:spPr>
        <p:txBody>
          <a:bodyPr wrap="square" lIns="0" tIns="0" rIns="0" bIns="0" rtlCol="0" anchor="ctr"/>
          <a:lstStyle/>
          <a:p>
            <a:pPr indent="0" marL="0">
              <a:buNone/>
            </a:pPr>
            <a:r>
              <a:rPr lang="en-US" sz="1400" b="1" dirty="0">
                <a:solidFill>
                  <a:srgbClr val="14262F"/>
                </a:solidFill>
                <a:latin typeface="Source Sans 3" pitchFamily="34" charset="0"/>
                <a:ea typeface="Source Sans 3" pitchFamily="34" charset="-122"/>
                <a:cs typeface="Source Sans 3" pitchFamily="34" charset="-120"/>
              </a:rPr>
              <a:t>Tecniche e applicazioni di base dell'IA</a:t>
            </a:r>
            <a:endParaRPr lang="en-US" sz="1400" dirty="0"/>
          </a:p>
        </p:txBody>
      </p:sp>
      <p:sp>
        <p:nvSpPr>
          <p:cNvPr id="28" name="Text 20"/>
          <p:cNvSpPr txBox="1"/>
          <p:nvPr/>
        </p:nvSpPr>
        <p:spPr>
          <a:xfrm>
            <a:off x="7269480" y="3439973"/>
            <a:ext cx="2057400" cy="755294"/>
          </a:xfrm>
          <a:prstGeom prst="rect">
            <a:avLst/>
          </a:prstGeom>
          <a:noFill/>
          <a:ln/>
        </p:spPr>
        <p:txBody>
          <a:bodyPr wrap="square" lIns="0" tIns="0" rIns="0" bIns="0" rtlCol="0" anchor="ctr"/>
          <a:lstStyle/>
          <a:p>
            <a:pPr indent="0" marL="0">
              <a:buNone/>
            </a:pPr>
            <a:r>
              <a:rPr lang="en-US" sz="1400" b="1" dirty="0">
                <a:solidFill>
                  <a:srgbClr val="14262F"/>
                </a:solidFill>
                <a:latin typeface="Source Sans 3" pitchFamily="34" charset="0"/>
                <a:ea typeface="Source Sans 3" pitchFamily="34" charset="-122"/>
                <a:cs typeface="Source Sans 3" pitchFamily="34" charset="-120"/>
              </a:rPr>
              <a:t>Competenze applicative</a:t>
            </a:r>
            <a:endParaRPr lang="en-US" sz="1400" dirty="0"/>
          </a:p>
        </p:txBody>
      </p:sp>
      <p:sp>
        <p:nvSpPr>
          <p:cNvPr id="29" name="Text 21"/>
          <p:cNvSpPr txBox="1"/>
          <p:nvPr/>
        </p:nvSpPr>
        <p:spPr>
          <a:xfrm>
            <a:off x="9464040" y="3439973"/>
            <a:ext cx="2057400" cy="755294"/>
          </a:xfrm>
          <a:prstGeom prst="rect">
            <a:avLst/>
          </a:prstGeom>
          <a:noFill/>
          <a:ln/>
        </p:spPr>
        <p:txBody>
          <a:bodyPr wrap="square" lIns="0" tIns="0" rIns="0" bIns="0" rtlCol="0" anchor="ctr"/>
          <a:lstStyle/>
          <a:p>
            <a:pPr indent="0" marL="0">
              <a:buNone/>
            </a:pPr>
            <a:r>
              <a:rPr lang="en-US" sz="1400" b="1" dirty="0">
                <a:solidFill>
                  <a:srgbClr val="14262F"/>
                </a:solidFill>
                <a:latin typeface="Source Sans 3" pitchFamily="34" charset="0"/>
                <a:ea typeface="Source Sans 3" pitchFamily="34" charset="-122"/>
                <a:cs typeface="Source Sans 3" pitchFamily="34" charset="-120"/>
              </a:rPr>
              <a:t>Creare con l'IA</a:t>
            </a:r>
            <a:endParaRPr lang="en-US" sz="1400" dirty="0"/>
          </a:p>
        </p:txBody>
      </p:sp>
      <p:sp>
        <p:nvSpPr>
          <p:cNvPr id="30" name="Shape 22"/>
          <p:cNvSpPr/>
          <p:nvPr/>
        </p:nvSpPr>
        <p:spPr>
          <a:xfrm>
            <a:off x="548640" y="4268419"/>
            <a:ext cx="11091672" cy="755294"/>
          </a:xfrm>
          <a:prstGeom prst="roundRect">
            <a:avLst>
              <a:gd name="adj" fmla="val 14528"/>
            </a:avLst>
          </a:prstGeom>
          <a:solidFill>
            <a:srgbClr val="E0F0E1"/>
          </a:solidFill>
          <a:ln/>
        </p:spPr>
      </p:sp>
      <p:pic>
        <p:nvPicPr>
          <p:cNvPr id="31" name="Image 6" descr="/home/claude/kit/Kit_grafico_UNESCO/img/icona_pedagogia_cerchio.png">    </p:cNvPr>
          <p:cNvPicPr>
            <a:picLocks noChangeAspect="1"/>
          </p:cNvPicPr>
          <p:nvPr/>
        </p:nvPicPr>
        <p:blipFill>
          <a:blip r:embed="rId7"/>
          <a:stretch>
            <a:fillRect/>
          </a:stretch>
        </p:blipFill>
        <p:spPr>
          <a:xfrm>
            <a:off x="713232" y="4362602"/>
            <a:ext cx="566928" cy="566928"/>
          </a:xfrm>
          <a:prstGeom prst="rect">
            <a:avLst/>
          </a:prstGeom>
        </p:spPr>
      </p:pic>
      <p:sp>
        <p:nvSpPr>
          <p:cNvPr id="32" name="Text 23"/>
          <p:cNvSpPr txBox="1"/>
          <p:nvPr/>
        </p:nvSpPr>
        <p:spPr>
          <a:xfrm>
            <a:off x="1417320" y="4323283"/>
            <a:ext cx="3520440" cy="453177"/>
          </a:xfrm>
          <a:prstGeom prst="rect">
            <a:avLst/>
          </a:prstGeom>
          <a:noFill/>
          <a:ln/>
        </p:spPr>
        <p:txBody>
          <a:bodyPr wrap="square" lIns="0" tIns="0" rIns="0" bIns="0" rtlCol="0" anchor="b"/>
          <a:lstStyle/>
          <a:p>
            <a:pPr indent="0" marL="0">
              <a:buNone/>
            </a:pPr>
            <a:r>
              <a:rPr lang="en-US" sz="1600" b="1" dirty="0">
                <a:solidFill>
                  <a:srgbClr val="2F7D32"/>
                </a:solidFill>
                <a:latin typeface="Outfit" pitchFamily="34" charset="0"/>
                <a:ea typeface="Outfit" pitchFamily="34" charset="-122"/>
                <a:cs typeface="Outfit" pitchFamily="34" charset="-120"/>
              </a:rPr>
              <a:t>Pedagogia dell'IA</a:t>
            </a:r>
            <a:endParaRPr lang="en-US" sz="1600" dirty="0"/>
          </a:p>
        </p:txBody>
      </p:sp>
      <p:sp>
        <p:nvSpPr>
          <p:cNvPr id="33" name="Text 24"/>
          <p:cNvSpPr txBox="1"/>
          <p:nvPr/>
        </p:nvSpPr>
        <p:spPr>
          <a:xfrm>
            <a:off x="1417320" y="4736702"/>
            <a:ext cx="3520440" cy="256032"/>
          </a:xfrm>
          <a:prstGeom prst="rect">
            <a:avLst/>
          </a:prstGeom>
          <a:noFill/>
          <a:ln/>
        </p:spPr>
        <p:txBody>
          <a:bodyPr wrap="square" lIns="0" tIns="0" rIns="0" bIns="0" rtlCol="0" anchor="ctr"/>
          <a:lstStyle/>
          <a:p>
            <a:pPr indent="0" marL="0">
              <a:buNone/>
            </a:pPr>
            <a:r>
              <a:rPr lang="en-US" sz="1200" i="1" dirty="0">
                <a:solidFill>
                  <a:srgbClr val="5B6C74"/>
                </a:solidFill>
                <a:latin typeface="Source Sans 3" pitchFamily="34" charset="0"/>
                <a:ea typeface="Source Sans 3" pitchFamily="34" charset="-122"/>
                <a:cs typeface="Source Sans 3" pitchFamily="34" charset="-120"/>
              </a:rPr>
              <a:t>AI pedagogy</a:t>
            </a:r>
            <a:endParaRPr lang="en-US" sz="1200" dirty="0"/>
          </a:p>
        </p:txBody>
      </p:sp>
      <p:sp>
        <p:nvSpPr>
          <p:cNvPr id="34" name="Text 25"/>
          <p:cNvSpPr txBox="1"/>
          <p:nvPr/>
        </p:nvSpPr>
        <p:spPr>
          <a:xfrm>
            <a:off x="5074920" y="4268419"/>
            <a:ext cx="2057400" cy="755294"/>
          </a:xfrm>
          <a:prstGeom prst="rect">
            <a:avLst/>
          </a:prstGeom>
          <a:noFill/>
          <a:ln/>
        </p:spPr>
        <p:txBody>
          <a:bodyPr wrap="square" lIns="0" tIns="0" rIns="0" bIns="0" rtlCol="0" anchor="ctr"/>
          <a:lstStyle/>
          <a:p>
            <a:pPr indent="0" marL="0">
              <a:buNone/>
            </a:pPr>
            <a:r>
              <a:rPr lang="en-US" sz="1400" b="1" dirty="0">
                <a:solidFill>
                  <a:srgbClr val="14262F"/>
                </a:solidFill>
                <a:latin typeface="Source Sans 3" pitchFamily="34" charset="0"/>
                <a:ea typeface="Source Sans 3" pitchFamily="34" charset="-122"/>
                <a:cs typeface="Source Sans 3" pitchFamily="34" charset="-120"/>
              </a:rPr>
              <a:t>Insegnamento assistito dall'IA</a:t>
            </a:r>
            <a:endParaRPr lang="en-US" sz="1400" dirty="0"/>
          </a:p>
        </p:txBody>
      </p:sp>
      <p:sp>
        <p:nvSpPr>
          <p:cNvPr id="35" name="Text 26"/>
          <p:cNvSpPr txBox="1"/>
          <p:nvPr/>
        </p:nvSpPr>
        <p:spPr>
          <a:xfrm>
            <a:off x="7269480" y="4268419"/>
            <a:ext cx="2057400" cy="755294"/>
          </a:xfrm>
          <a:prstGeom prst="rect">
            <a:avLst/>
          </a:prstGeom>
          <a:noFill/>
          <a:ln/>
        </p:spPr>
        <p:txBody>
          <a:bodyPr wrap="square" lIns="0" tIns="0" rIns="0" bIns="0" rtlCol="0" anchor="ctr"/>
          <a:lstStyle/>
          <a:p>
            <a:pPr indent="0" marL="0">
              <a:buNone/>
            </a:pPr>
            <a:r>
              <a:rPr lang="en-US" sz="1400" b="1" dirty="0">
                <a:solidFill>
                  <a:srgbClr val="14262F"/>
                </a:solidFill>
                <a:latin typeface="Source Sans 3" pitchFamily="34" charset="0"/>
                <a:ea typeface="Source Sans 3" pitchFamily="34" charset="-122"/>
                <a:cs typeface="Source Sans 3" pitchFamily="34" charset="-120"/>
              </a:rPr>
              <a:t>Integrazione tra IA e pedagogia</a:t>
            </a:r>
            <a:endParaRPr lang="en-US" sz="1400" dirty="0"/>
          </a:p>
        </p:txBody>
      </p:sp>
      <p:sp>
        <p:nvSpPr>
          <p:cNvPr id="36" name="Text 27"/>
          <p:cNvSpPr txBox="1"/>
          <p:nvPr/>
        </p:nvSpPr>
        <p:spPr>
          <a:xfrm>
            <a:off x="9464040" y="4268419"/>
            <a:ext cx="2057400" cy="755294"/>
          </a:xfrm>
          <a:prstGeom prst="rect">
            <a:avLst/>
          </a:prstGeom>
          <a:noFill/>
          <a:ln/>
        </p:spPr>
        <p:txBody>
          <a:bodyPr wrap="square" lIns="0" tIns="0" rIns="0" bIns="0" rtlCol="0" anchor="ctr"/>
          <a:lstStyle/>
          <a:p>
            <a:pPr indent="0" marL="0">
              <a:buNone/>
            </a:pPr>
            <a:r>
              <a:rPr lang="en-US" sz="1400" b="1" dirty="0">
                <a:solidFill>
                  <a:srgbClr val="14262F"/>
                </a:solidFill>
                <a:latin typeface="Source Sans 3" pitchFamily="34" charset="0"/>
                <a:ea typeface="Source Sans 3" pitchFamily="34" charset="-122"/>
                <a:cs typeface="Source Sans 3" pitchFamily="34" charset="-120"/>
              </a:rPr>
              <a:t>Trasformazione pedagogica potenziata dall'IA</a:t>
            </a:r>
            <a:endParaRPr lang="en-US" sz="1400" dirty="0"/>
          </a:p>
        </p:txBody>
      </p:sp>
      <p:sp>
        <p:nvSpPr>
          <p:cNvPr id="37" name="Shape 28"/>
          <p:cNvSpPr/>
          <p:nvPr/>
        </p:nvSpPr>
        <p:spPr>
          <a:xfrm>
            <a:off x="548640" y="5096866"/>
            <a:ext cx="11091672" cy="755294"/>
          </a:xfrm>
          <a:prstGeom prst="roundRect">
            <a:avLst>
              <a:gd name="adj" fmla="val 14528"/>
            </a:avLst>
          </a:prstGeom>
          <a:solidFill>
            <a:srgbClr val="ECE5F8"/>
          </a:solidFill>
          <a:ln/>
        </p:spPr>
      </p:sp>
      <p:pic>
        <p:nvPicPr>
          <p:cNvPr id="38" name="Image 7" descr="/home/claude/kit/Kit_grafico_UNESCO/img/icona_sviluppo_cerchio.png">    </p:cNvPr>
          <p:cNvPicPr>
            <a:picLocks noChangeAspect="1"/>
          </p:cNvPicPr>
          <p:nvPr/>
        </p:nvPicPr>
        <p:blipFill>
          <a:blip r:embed="rId8"/>
          <a:stretch>
            <a:fillRect/>
          </a:stretch>
        </p:blipFill>
        <p:spPr>
          <a:xfrm>
            <a:off x="713232" y="5191049"/>
            <a:ext cx="566928" cy="566928"/>
          </a:xfrm>
          <a:prstGeom prst="rect">
            <a:avLst/>
          </a:prstGeom>
        </p:spPr>
      </p:pic>
      <p:sp>
        <p:nvSpPr>
          <p:cNvPr id="39" name="Text 29"/>
          <p:cNvSpPr txBox="1"/>
          <p:nvPr/>
        </p:nvSpPr>
        <p:spPr>
          <a:xfrm>
            <a:off x="1417320" y="5151730"/>
            <a:ext cx="3520440" cy="453177"/>
          </a:xfrm>
          <a:prstGeom prst="rect">
            <a:avLst/>
          </a:prstGeom>
          <a:noFill/>
          <a:ln/>
        </p:spPr>
        <p:txBody>
          <a:bodyPr wrap="square" lIns="0" tIns="0" rIns="0" bIns="0" rtlCol="0" anchor="b"/>
          <a:lstStyle/>
          <a:p>
            <a:pPr indent="0" marL="0">
              <a:buNone/>
            </a:pPr>
            <a:r>
              <a:rPr lang="en-US" sz="1600" b="1" dirty="0">
                <a:solidFill>
                  <a:srgbClr val="6B4BB8"/>
                </a:solidFill>
                <a:latin typeface="Outfit" pitchFamily="34" charset="0"/>
                <a:ea typeface="Outfit" pitchFamily="34" charset="-122"/>
                <a:cs typeface="Outfit" pitchFamily="34" charset="-120"/>
              </a:rPr>
              <a:t>IA per lo sviluppo professionale</a:t>
            </a:r>
            <a:endParaRPr lang="en-US" sz="1600" dirty="0"/>
          </a:p>
        </p:txBody>
      </p:sp>
      <p:sp>
        <p:nvSpPr>
          <p:cNvPr id="40" name="Text 30"/>
          <p:cNvSpPr txBox="1"/>
          <p:nvPr/>
        </p:nvSpPr>
        <p:spPr>
          <a:xfrm>
            <a:off x="1417320" y="5565148"/>
            <a:ext cx="3520440" cy="256032"/>
          </a:xfrm>
          <a:prstGeom prst="rect">
            <a:avLst/>
          </a:prstGeom>
          <a:noFill/>
          <a:ln/>
        </p:spPr>
        <p:txBody>
          <a:bodyPr wrap="square" lIns="0" tIns="0" rIns="0" bIns="0" rtlCol="0" anchor="ctr"/>
          <a:lstStyle/>
          <a:p>
            <a:pPr indent="0" marL="0">
              <a:buNone/>
            </a:pPr>
            <a:r>
              <a:rPr lang="en-US" sz="1200" i="1" dirty="0">
                <a:solidFill>
                  <a:srgbClr val="5B6C74"/>
                </a:solidFill>
                <a:latin typeface="Source Sans 3" pitchFamily="34" charset="0"/>
                <a:ea typeface="Source Sans 3" pitchFamily="34" charset="-122"/>
                <a:cs typeface="Source Sans 3" pitchFamily="34" charset="-120"/>
              </a:rPr>
              <a:t>AI for professional development</a:t>
            </a:r>
            <a:endParaRPr lang="en-US" sz="1200" dirty="0"/>
          </a:p>
        </p:txBody>
      </p:sp>
      <p:sp>
        <p:nvSpPr>
          <p:cNvPr id="41" name="Text 31"/>
          <p:cNvSpPr txBox="1"/>
          <p:nvPr/>
        </p:nvSpPr>
        <p:spPr>
          <a:xfrm>
            <a:off x="5074920" y="5096866"/>
            <a:ext cx="2057400" cy="755294"/>
          </a:xfrm>
          <a:prstGeom prst="rect">
            <a:avLst/>
          </a:prstGeom>
          <a:noFill/>
          <a:ln/>
        </p:spPr>
        <p:txBody>
          <a:bodyPr wrap="square" lIns="0" tIns="0" rIns="0" bIns="0" rtlCol="0" anchor="ctr"/>
          <a:lstStyle/>
          <a:p>
            <a:pPr indent="0" marL="0">
              <a:buNone/>
            </a:pPr>
            <a:r>
              <a:rPr lang="en-US" sz="1400" b="1" dirty="0">
                <a:solidFill>
                  <a:srgbClr val="14262F"/>
                </a:solidFill>
                <a:latin typeface="Source Sans 3" pitchFamily="34" charset="0"/>
                <a:ea typeface="Source Sans 3" pitchFamily="34" charset="-122"/>
                <a:cs typeface="Source Sans 3" pitchFamily="34" charset="-120"/>
              </a:rPr>
              <a:t>IA per l'apprendimento professionale permanente</a:t>
            </a:r>
            <a:endParaRPr lang="en-US" sz="1400" dirty="0"/>
          </a:p>
        </p:txBody>
      </p:sp>
      <p:sp>
        <p:nvSpPr>
          <p:cNvPr id="42" name="Text 32"/>
          <p:cNvSpPr txBox="1"/>
          <p:nvPr/>
        </p:nvSpPr>
        <p:spPr>
          <a:xfrm>
            <a:off x="7269480" y="5096866"/>
            <a:ext cx="2057400" cy="755294"/>
          </a:xfrm>
          <a:prstGeom prst="rect">
            <a:avLst/>
          </a:prstGeom>
          <a:noFill/>
          <a:ln/>
        </p:spPr>
        <p:txBody>
          <a:bodyPr wrap="square" lIns="0" tIns="0" rIns="0" bIns="0" rtlCol="0" anchor="ctr"/>
          <a:lstStyle/>
          <a:p>
            <a:pPr indent="0" marL="0">
              <a:buNone/>
            </a:pPr>
            <a:r>
              <a:rPr lang="en-US" sz="1400" b="1" dirty="0">
                <a:solidFill>
                  <a:srgbClr val="14262F"/>
                </a:solidFill>
                <a:latin typeface="Source Sans 3" pitchFamily="34" charset="0"/>
                <a:ea typeface="Source Sans 3" pitchFamily="34" charset="-122"/>
                <a:cs typeface="Source Sans 3" pitchFamily="34" charset="-120"/>
              </a:rPr>
              <a:t>IA per potenziare l'apprendimento organizzativo</a:t>
            </a:r>
            <a:endParaRPr lang="en-US" sz="1400" dirty="0"/>
          </a:p>
        </p:txBody>
      </p:sp>
      <p:sp>
        <p:nvSpPr>
          <p:cNvPr id="43" name="Text 33"/>
          <p:cNvSpPr txBox="1"/>
          <p:nvPr/>
        </p:nvSpPr>
        <p:spPr>
          <a:xfrm>
            <a:off x="9464040" y="5096866"/>
            <a:ext cx="2057400" cy="755294"/>
          </a:xfrm>
          <a:prstGeom prst="rect">
            <a:avLst/>
          </a:prstGeom>
          <a:noFill/>
          <a:ln/>
        </p:spPr>
        <p:txBody>
          <a:bodyPr wrap="square" lIns="0" tIns="0" rIns="0" bIns="0" rtlCol="0" anchor="ctr"/>
          <a:lstStyle/>
          <a:p>
            <a:pPr indent="0" marL="0">
              <a:buNone/>
            </a:pPr>
            <a:r>
              <a:rPr lang="en-US" sz="1400" b="1" dirty="0">
                <a:solidFill>
                  <a:srgbClr val="14262F"/>
                </a:solidFill>
                <a:latin typeface="Source Sans 3" pitchFamily="34" charset="0"/>
                <a:ea typeface="Source Sans 3" pitchFamily="34" charset="-122"/>
                <a:cs typeface="Source Sans 3" pitchFamily="34" charset="-120"/>
              </a:rPr>
              <a:t>IA a supporto della trasformazione professionale</a:t>
            </a:r>
            <a:endParaRPr lang="en-US" sz="1400" dirty="0"/>
          </a:p>
        </p:txBody>
      </p:sp>
      <p:sp>
        <p:nvSpPr>
          <p:cNvPr id="44" name="Text 34"/>
          <p:cNvSpPr txBox="1"/>
          <p:nvPr/>
        </p:nvSpPr>
        <p:spPr>
          <a:xfrm>
            <a:off x="548640" y="5989320"/>
            <a:ext cx="11091672" cy="274320"/>
          </a:xfrm>
          <a:prstGeom prst="rect">
            <a:avLst/>
          </a:prstGeom>
          <a:noFill/>
          <a:ln/>
        </p:spPr>
        <p:txBody>
          <a:bodyPr wrap="square" lIns="0" tIns="0" rIns="0" bIns="0" rtlCol="0" anchor="ctr"/>
          <a:lstStyle/>
          <a:p>
            <a:pPr indent="0" marL="0">
              <a:buNone/>
            </a:pPr>
            <a:r>
              <a:rPr lang="en-US" sz="1100" i="1" dirty="0">
                <a:solidFill>
                  <a:srgbClr val="5B6C74"/>
                </a:solidFill>
                <a:latin typeface="Source Sans 3" pitchFamily="34" charset="0"/>
                <a:ea typeface="Source Sans 3" pitchFamily="34" charset="-122"/>
                <a:cs typeface="Source Sans 3" pitchFamily="34" charset="-120"/>
              </a:rPr>
              <a:t>AI CFT, aspetti e blocchi di competenza per livello</a:t>
            </a:r>
            <a:endParaRPr lang="en-US" sz="1100" dirty="0"/>
          </a:p>
        </p:txBody>
      </p:sp>
      <p:sp>
        <p:nvSpPr>
          <p:cNvPr id="25" name="Slide Number Placeholder 0"/>
          <p:cNvSpPr>
            <a:spLocks noGrp="1"/>
          </p:cNvSpPr>
          <p:nvPr>
            <p:ph type="sldNum" sz="quarter" idx="4294967295"/>
          </p:nvPr>
        </p:nvSpPr>
        <p:spPr>
          <a:xfrm>
            <a:off x="11064240" y="6419088"/>
            <a:ext cx="576072"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0F3D5E"/>
                </a:solidFill>
                <a:latin typeface="Outfit"/>
                <a:ea typeface="Outfit"/>
                <a:cs typeface="Outfit"/>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1" type="title" hasCustomPrompt="1"/>
          </p:nvPr>
        </p:nvSpPr>
        <p:spPr>
          <a:xfrm>
            <a:off x="548640" y="457200"/>
            <a:ext cx="11091672" cy="731520"/>
          </a:xfrm>
          <a:prstGeom prst="rect">
            <a:avLst/>
          </a:prstGeom>
          <a:noFill/>
          <a:ln/>
        </p:spPr>
        <p:txBody>
          <a:bodyPr wrap="square" lIns="0" tIns="0" rIns="0" bIns="0" rtlCol="0" anchor="ctr"/>
          <a:lstStyle/>
          <a:p>
            <a:pPr algn="l" indent="0" marL="0">
              <a:buNone/>
            </a:pPr>
            <a:r>
              <a:rPr lang="en-US" sz="3200" b="1" dirty="0">
                <a:solidFill>
                  <a:srgbClr val="0F3D5E"/>
                </a:solidFill>
                <a:latin typeface="Outfit" pitchFamily="34" charset="0"/>
                <a:ea typeface="Outfit" pitchFamily="34" charset="-122"/>
                <a:cs typeface="Outfit" pitchFamily="34" charset="-120"/>
              </a:rPr>
              <a:t>La matrice: 5 aspetti × 3 livelli = 15 blocchi</a:t>
            </a:r>
            <a:endParaRPr lang="en-US" sz="3200" dirty="0"/>
          </a:p>
        </p:txBody>
      </p:sp>
      <p:pic>
        <p:nvPicPr>
          <p:cNvPr id="3" name="Image 0" descr="/home/claude/kit/Kit_grafico_UNESCO/img/matrice_docenti.png">    </p:cNvPr>
          <p:cNvPicPr>
            <a:picLocks noChangeAspect="1"/>
          </p:cNvPicPr>
          <p:nvPr/>
        </p:nvPicPr>
        <p:blipFill>
          <a:blip r:embed="rId1"/>
          <a:stretch>
            <a:fillRect/>
          </a:stretch>
        </p:blipFill>
        <p:spPr>
          <a:xfrm>
            <a:off x="2683907" y="1325880"/>
            <a:ext cx="6823881" cy="4572000"/>
          </a:xfrm>
          <a:prstGeom prst="rect">
            <a:avLst/>
          </a:prstGeom>
        </p:spPr>
      </p:pic>
      <p:sp>
        <p:nvSpPr>
          <p:cNvPr id="4" name="Text 1"/>
          <p:cNvSpPr txBox="1"/>
          <p:nvPr/>
        </p:nvSpPr>
        <p:spPr>
          <a:xfrm>
            <a:off x="548640" y="5989320"/>
            <a:ext cx="11091672" cy="274320"/>
          </a:xfrm>
          <a:prstGeom prst="rect">
            <a:avLst/>
          </a:prstGeom>
          <a:noFill/>
          <a:ln/>
        </p:spPr>
        <p:txBody>
          <a:bodyPr wrap="square" lIns="0" tIns="0" rIns="0" bIns="0" rtlCol="0" anchor="ctr"/>
          <a:lstStyle/>
          <a:p>
            <a:pPr indent="0" marL="0">
              <a:buNone/>
            </a:pPr>
            <a:r>
              <a:rPr lang="en-US" sz="1100" i="1" dirty="0">
                <a:solidFill>
                  <a:srgbClr val="5B6C74"/>
                </a:solidFill>
                <a:latin typeface="Source Sans 3" pitchFamily="34" charset="0"/>
                <a:ea typeface="Source Sans 3" pitchFamily="34" charset="-122"/>
                <a:cs typeface="Source Sans 3" pitchFamily="34" charset="-120"/>
              </a:rPr>
              <a:t>Rielaborazione grafica della matrice del AI CFT; codici dei blocchi come nell'originale</a:t>
            </a:r>
            <a:endParaRPr lang="en-US" sz="1100" dirty="0"/>
          </a:p>
        </p:txBody>
      </p:sp>
      <p:sp>
        <p:nvSpPr>
          <p:cNvPr id="25" name="Slide Number Placeholder 0"/>
          <p:cNvSpPr>
            <a:spLocks noGrp="1"/>
          </p:cNvSpPr>
          <p:nvPr>
            <p:ph type="sldNum" sz="quarter" idx="4294967295"/>
          </p:nvPr>
        </p:nvSpPr>
        <p:spPr>
          <a:xfrm>
            <a:off x="11064240" y="6419088"/>
            <a:ext cx="576072"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0F3D5E"/>
                </a:solidFill>
                <a:latin typeface="Outfit"/>
                <a:ea typeface="Outfit"/>
                <a:cs typeface="Outfit"/>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1"/>
          <p:cNvSpPr/>
          <p:nvPr>
            <p:ph idx="102" type="body" hasCustomPrompt="1"/>
          </p:nvPr>
        </p:nvSpPr>
        <p:spPr>
          <a:xfrm>
            <a:off x="548640" y="2194560"/>
            <a:ext cx="2743200" cy="1828800"/>
          </a:xfrm>
          <a:prstGeom prst="rect">
            <a:avLst/>
          </a:prstGeom>
          <a:noFill/>
          <a:ln/>
        </p:spPr>
        <p:txBody>
          <a:bodyPr wrap="square" lIns="0" tIns="0" rIns="0" bIns="0" rtlCol="0" anchor="ctr"/>
          <a:lstStyle/>
          <a:p>
            <a:pPr algn="l" indent="0" marL="0">
              <a:buNone/>
            </a:pPr>
            <a:r>
              <a:rPr lang="en-US" sz="11000" b="1" dirty="0">
                <a:solidFill>
                  <a:srgbClr val="F2B134"/>
                </a:solidFill>
                <a:latin typeface="Outfit" pitchFamily="34" charset="0"/>
                <a:ea typeface="Outfit" pitchFamily="34" charset="-122"/>
                <a:cs typeface="Outfit" pitchFamily="34" charset="-120"/>
              </a:rPr>
              <a:t>02</a:t>
            </a:r>
            <a:endParaRPr lang="en-US" sz="11000" dirty="0"/>
          </a:p>
        </p:txBody>
      </p:sp>
      <p:sp>
        <p:nvSpPr>
          <p:cNvPr id="3" name="Text 1"/>
          <p:cNvSpPr/>
          <p:nvPr>
            <p:ph idx="103" type="title" hasCustomPrompt="1"/>
          </p:nvPr>
        </p:nvSpPr>
        <p:spPr>
          <a:xfrm>
            <a:off x="4389120" y="2011680"/>
            <a:ext cx="7223760" cy="1371600"/>
          </a:xfrm>
          <a:prstGeom prst="rect">
            <a:avLst/>
          </a:prstGeom>
          <a:noFill/>
          <a:ln/>
        </p:spPr>
        <p:txBody>
          <a:bodyPr wrap="square" lIns="0" tIns="0" rIns="0" bIns="0" rtlCol="0" anchor="b"/>
          <a:lstStyle/>
          <a:p>
            <a:pPr algn="l" indent="0" marL="0">
              <a:buNone/>
            </a:pPr>
            <a:r>
              <a:rPr lang="en-US" sz="4000" b="1" dirty="0">
                <a:solidFill>
                  <a:srgbClr val="0F3D5E"/>
                </a:solidFill>
                <a:latin typeface="Outfit" pitchFamily="34" charset="0"/>
                <a:ea typeface="Outfit" pitchFamily="34" charset="-122"/>
                <a:cs typeface="Outfit" pitchFamily="34" charset="-120"/>
              </a:rPr>
              <a:t>Aspetti e blocchi di competenza</a:t>
            </a:r>
            <a:endParaRPr lang="en-US" sz="4000" dirty="0"/>
          </a:p>
        </p:txBody>
      </p:sp>
      <p:sp>
        <p:nvSpPr>
          <p:cNvPr id="4" name="Text 1"/>
          <p:cNvSpPr/>
          <p:nvPr>
            <p:ph idx="104" type="body" hasCustomPrompt="1"/>
          </p:nvPr>
        </p:nvSpPr>
        <p:spPr>
          <a:xfrm>
            <a:off x="4389120" y="3520440"/>
            <a:ext cx="7223760" cy="914400"/>
          </a:xfrm>
          <a:prstGeom prst="rect">
            <a:avLst/>
          </a:prstGeom>
          <a:noFill/>
          <a:ln/>
        </p:spPr>
        <p:txBody>
          <a:bodyPr wrap="square" lIns="0" tIns="0" rIns="0" bIns="0" rtlCol="0" anchor="t"/>
          <a:lstStyle/>
          <a:p>
            <a:pPr algn="l" indent="0" marL="0">
              <a:buNone/>
            </a:pPr>
            <a:r>
              <a:rPr lang="en-US" sz="2000" dirty="0">
                <a:solidFill>
                  <a:srgbClr val="5B6C74"/>
                </a:solidFill>
                <a:latin typeface="Source Sans 3" pitchFamily="34" charset="0"/>
                <a:ea typeface="Source Sans 3" pitchFamily="34" charset="-122"/>
                <a:cs typeface="Source Sans 3" pitchFamily="34" charset="-120"/>
              </a:rPr>
              <a:t>Che cosa si chiede, aspetto per aspetto, a ogni livello</a:t>
            </a:r>
            <a:endParaRPr lang="en-US" sz="2000" dirty="0"/>
          </a:p>
        </p:txBody>
      </p:sp>
      <p:sp>
        <p:nvSpPr>
          <p:cNvPr id="25" name="Slide Number Placeholder 0"/>
          <p:cNvSpPr>
            <a:spLocks noGrp="1"/>
          </p:cNvSpPr>
          <p:nvPr>
            <p:ph type="sldNum" sz="quarter" idx="4294967295"/>
          </p:nvPr>
        </p:nvSpPr>
        <p:spPr>
          <a:xfrm>
            <a:off x="11064240" y="6419088"/>
            <a:ext cx="576072"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0F3D5E"/>
                </a:solidFill>
                <a:latin typeface="Outfit"/>
                <a:ea typeface="Outfit"/>
                <a:cs typeface="Outfit"/>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1" type="title" hasCustomPrompt="1"/>
          </p:nvPr>
        </p:nvSpPr>
        <p:spPr>
          <a:xfrm>
            <a:off x="548640" y="457200"/>
            <a:ext cx="11091672" cy="731520"/>
          </a:xfrm>
          <a:prstGeom prst="rect">
            <a:avLst/>
          </a:prstGeom>
          <a:noFill/>
          <a:ln/>
        </p:spPr>
        <p:txBody>
          <a:bodyPr wrap="square" lIns="0" tIns="0" rIns="0" bIns="0" rtlCol="0" anchor="ctr"/>
          <a:lstStyle/>
          <a:p>
            <a:pPr algn="l" indent="0" marL="0">
              <a:buNone/>
            </a:pPr>
            <a:r>
              <a:rPr lang="en-US" sz="3200" b="1" dirty="0">
                <a:solidFill>
                  <a:srgbClr val="0F3D5E"/>
                </a:solidFill>
                <a:latin typeface="Outfit" pitchFamily="34" charset="0"/>
                <a:ea typeface="Outfit" pitchFamily="34" charset="-122"/>
                <a:cs typeface="Outfit" pitchFamily="34" charset="-120"/>
              </a:rPr>
              <a:t>Mentalità incentrata sull'essere umano</a:t>
            </a:r>
            <a:endParaRPr lang="en-US" sz="3200" dirty="0"/>
          </a:p>
        </p:txBody>
      </p:sp>
      <p:pic>
        <p:nvPicPr>
          <p:cNvPr id="3" name="Image 0" descr="/home/claude/kit/Kit_grafico_UNESCO/img/icona_mentalita_cerchio.png">    </p:cNvPr>
          <p:cNvPicPr>
            <a:picLocks noChangeAspect="1"/>
          </p:cNvPicPr>
          <p:nvPr/>
        </p:nvPicPr>
        <p:blipFill>
          <a:blip r:embed="rId1"/>
          <a:stretch>
            <a:fillRect/>
          </a:stretch>
        </p:blipFill>
        <p:spPr>
          <a:xfrm>
            <a:off x="11000232" y="502920"/>
            <a:ext cx="640080" cy="640080"/>
          </a:xfrm>
          <a:prstGeom prst="rect">
            <a:avLst/>
          </a:prstGeom>
        </p:spPr>
      </p:pic>
      <p:sp>
        <p:nvSpPr>
          <p:cNvPr id="4" name="Text 1"/>
          <p:cNvSpPr txBox="1"/>
          <p:nvPr/>
        </p:nvSpPr>
        <p:spPr>
          <a:xfrm>
            <a:off x="548640" y="1261872"/>
            <a:ext cx="11091672" cy="713232"/>
          </a:xfrm>
          <a:prstGeom prst="rect">
            <a:avLst/>
          </a:prstGeom>
          <a:noFill/>
          <a:ln/>
        </p:spPr>
        <p:txBody>
          <a:bodyPr wrap="square" lIns="0" tIns="0" rIns="0" bIns="0" rtlCol="0" anchor="t"/>
          <a:lstStyle/>
          <a:p>
            <a:pPr indent="0" marL="0">
              <a:buNone/>
            </a:pPr>
            <a:r>
              <a:rPr lang="en-US" sz="1300" i="1" dirty="0">
                <a:solidFill>
                  <a:srgbClr val="5B6C74"/>
                </a:solidFill>
                <a:latin typeface="Source Sans 3" pitchFamily="34" charset="0"/>
                <a:ea typeface="Source Sans 3" pitchFamily="34" charset="-122"/>
                <a:cs typeface="Source Sans 3" pitchFamily="34" charset="-120"/>
              </a:rPr>
              <a:t>La mentalità incentrata sull'essere umano definisce i valori e gli atteggiamenti critici che i docenti devono sviluppare nei confronti delle interazioni tra esseri umani e IA, sulla base dei principi sopra richiamati.</a:t>
            </a:r>
            <a:endParaRPr lang="en-US" sz="1300" dirty="0"/>
          </a:p>
        </p:txBody>
      </p:sp>
      <p:sp>
        <p:nvSpPr>
          <p:cNvPr id="5" name="Shape 2"/>
          <p:cNvSpPr/>
          <p:nvPr/>
        </p:nvSpPr>
        <p:spPr>
          <a:xfrm>
            <a:off x="548640" y="2057400"/>
            <a:ext cx="3593592" cy="3858768"/>
          </a:xfrm>
          <a:prstGeom prst="roundRect">
            <a:avLst>
              <a:gd name="adj" fmla="val 3053"/>
            </a:avLst>
          </a:prstGeom>
          <a:solidFill>
            <a:srgbClr val="DDF3F3"/>
          </a:solidFill>
          <a:ln/>
        </p:spPr>
      </p:sp>
      <p:pic>
        <p:nvPicPr>
          <p:cNvPr id="6" name="Image 1" descr="/home/claude/kit/Kit_grafico_UNESCO/img/livello_1.png">    </p:cNvPr>
          <p:cNvPicPr>
            <a:picLocks noChangeAspect="1"/>
          </p:cNvPicPr>
          <p:nvPr/>
        </p:nvPicPr>
        <p:blipFill>
          <a:blip r:embed="rId2"/>
          <a:stretch>
            <a:fillRect/>
          </a:stretch>
        </p:blipFill>
        <p:spPr>
          <a:xfrm>
            <a:off x="804672" y="2221992"/>
            <a:ext cx="466344" cy="310896"/>
          </a:xfrm>
          <a:prstGeom prst="rect">
            <a:avLst/>
          </a:prstGeom>
        </p:spPr>
      </p:pic>
      <p:sp>
        <p:nvSpPr>
          <p:cNvPr id="7" name="Text 3"/>
          <p:cNvSpPr txBox="1"/>
          <p:nvPr/>
        </p:nvSpPr>
        <p:spPr>
          <a:xfrm>
            <a:off x="1371600" y="2221992"/>
            <a:ext cx="2560320" cy="310896"/>
          </a:xfrm>
          <a:prstGeom prst="rect">
            <a:avLst/>
          </a:prstGeom>
          <a:noFill/>
          <a:ln/>
        </p:spPr>
        <p:txBody>
          <a:bodyPr wrap="square" lIns="0" tIns="0" rIns="0" bIns="0" rtlCol="0" anchor="ctr"/>
          <a:lstStyle/>
          <a:p>
            <a:pPr indent="0" marL="0">
              <a:buNone/>
            </a:pPr>
            <a:r>
              <a:rPr lang="en-US" sz="1400" b="1" dirty="0">
                <a:solidFill>
                  <a:srgbClr val="0E7C86"/>
                </a:solidFill>
                <a:latin typeface="Outfit" pitchFamily="34" charset="0"/>
                <a:ea typeface="Outfit" pitchFamily="34" charset="-122"/>
                <a:cs typeface="Outfit" pitchFamily="34" charset="-120"/>
              </a:rPr>
              <a:t>1.1 · Acquisire</a:t>
            </a:r>
            <a:endParaRPr lang="en-US" sz="1400" dirty="0"/>
          </a:p>
        </p:txBody>
      </p:sp>
      <p:sp>
        <p:nvSpPr>
          <p:cNvPr id="8" name="Text 4"/>
          <p:cNvSpPr txBox="1"/>
          <p:nvPr/>
        </p:nvSpPr>
        <p:spPr>
          <a:xfrm>
            <a:off x="804672" y="2606040"/>
            <a:ext cx="3154680" cy="749808"/>
          </a:xfrm>
          <a:prstGeom prst="rect">
            <a:avLst/>
          </a:prstGeom>
          <a:noFill/>
          <a:ln/>
        </p:spPr>
        <p:txBody>
          <a:bodyPr wrap="square" lIns="0" tIns="0" rIns="0" bIns="0" rtlCol="0" anchor="t"/>
          <a:lstStyle/>
          <a:p>
            <a:pPr indent="0" marL="0">
              <a:buNone/>
            </a:pPr>
            <a:r>
              <a:rPr lang="en-US" sz="1600" b="1" dirty="0">
                <a:solidFill>
                  <a:srgbClr val="0F3D5E"/>
                </a:solidFill>
                <a:latin typeface="Outfit" pitchFamily="34" charset="0"/>
                <a:ea typeface="Outfit" pitchFamily="34" charset="-122"/>
                <a:cs typeface="Outfit" pitchFamily="34" charset="-120"/>
              </a:rPr>
              <a:t>Agentività umana</a:t>
            </a:r>
            <a:endParaRPr lang="en-US" sz="1600" dirty="0"/>
          </a:p>
        </p:txBody>
      </p:sp>
      <p:sp>
        <p:nvSpPr>
          <p:cNvPr id="9" name="Text 5"/>
          <p:cNvSpPr txBox="1"/>
          <p:nvPr/>
        </p:nvSpPr>
        <p:spPr>
          <a:xfrm>
            <a:off x="804672" y="3383280"/>
            <a:ext cx="3154680" cy="2468880"/>
          </a:xfrm>
          <a:prstGeom prst="rect">
            <a:avLst/>
          </a:prstGeom>
          <a:noFill/>
          <a:ln/>
        </p:spPr>
        <p:txBody>
          <a:bodyPr wrap="square" lIns="0" tIns="0" rIns="0" bIns="0" rtlCol="0" anchor="t"/>
          <a:lstStyle/>
          <a:p>
            <a:pPr indent="0" marL="0">
              <a:buNone/>
            </a:pPr>
            <a:r>
              <a:rPr lang="en-US" sz="1400" dirty="0">
                <a:solidFill>
                  <a:srgbClr val="14262F"/>
                </a:solidFill>
                <a:latin typeface="Source Sans 3" pitchFamily="34" charset="0"/>
                <a:ea typeface="Source Sans 3" pitchFamily="34" charset="-122"/>
                <a:cs typeface="Source Sans 3" pitchFamily="34" charset="-120"/>
              </a:rPr>
              <a:t>I docenti hanno una comprensione critica del fatto che l'IA è guidata dall'essere umano e che le decisioni aziendali e individuali di chi crea l'IA hanno un impatto profondo sull'autonomia e sui diritti umani, e sono consapevoli dell'importanza dell'agentività umana nel valutare e utilizzare gli strumenti di IA.</a:t>
            </a:r>
            <a:endParaRPr lang="en-US" sz="1400" dirty="0"/>
          </a:p>
        </p:txBody>
      </p:sp>
      <p:sp>
        <p:nvSpPr>
          <p:cNvPr id="10" name="Shape 6"/>
          <p:cNvSpPr/>
          <p:nvPr/>
        </p:nvSpPr>
        <p:spPr>
          <a:xfrm>
            <a:off x="4297680" y="2057400"/>
            <a:ext cx="3593592" cy="3858768"/>
          </a:xfrm>
          <a:prstGeom prst="roundRect">
            <a:avLst>
              <a:gd name="adj" fmla="val 3053"/>
            </a:avLst>
          </a:prstGeom>
          <a:solidFill>
            <a:srgbClr val="DDF3F3"/>
          </a:solidFill>
          <a:ln/>
        </p:spPr>
      </p:sp>
      <p:pic>
        <p:nvPicPr>
          <p:cNvPr id="11" name="Image 2" descr="/home/claude/kit/Kit_grafico_UNESCO/img/livello_2.png">    </p:cNvPr>
          <p:cNvPicPr>
            <a:picLocks noChangeAspect="1"/>
          </p:cNvPicPr>
          <p:nvPr/>
        </p:nvPicPr>
        <p:blipFill>
          <a:blip r:embed="rId3"/>
          <a:stretch>
            <a:fillRect/>
          </a:stretch>
        </p:blipFill>
        <p:spPr>
          <a:xfrm>
            <a:off x="4553712" y="2221992"/>
            <a:ext cx="466344" cy="310896"/>
          </a:xfrm>
          <a:prstGeom prst="rect">
            <a:avLst/>
          </a:prstGeom>
        </p:spPr>
      </p:pic>
      <p:sp>
        <p:nvSpPr>
          <p:cNvPr id="12" name="Text 7"/>
          <p:cNvSpPr txBox="1"/>
          <p:nvPr/>
        </p:nvSpPr>
        <p:spPr>
          <a:xfrm>
            <a:off x="5120640" y="2221992"/>
            <a:ext cx="2560320" cy="310896"/>
          </a:xfrm>
          <a:prstGeom prst="rect">
            <a:avLst/>
          </a:prstGeom>
          <a:noFill/>
          <a:ln/>
        </p:spPr>
        <p:txBody>
          <a:bodyPr wrap="square" lIns="0" tIns="0" rIns="0" bIns="0" rtlCol="0" anchor="ctr"/>
          <a:lstStyle/>
          <a:p>
            <a:pPr indent="0" marL="0">
              <a:buNone/>
            </a:pPr>
            <a:r>
              <a:rPr lang="en-US" sz="1400" b="1" dirty="0">
                <a:solidFill>
                  <a:srgbClr val="0E7C86"/>
                </a:solidFill>
                <a:latin typeface="Outfit" pitchFamily="34" charset="0"/>
                <a:ea typeface="Outfit" pitchFamily="34" charset="-122"/>
                <a:cs typeface="Outfit" pitchFamily="34" charset="-120"/>
              </a:rPr>
              <a:t>1.2 · Approfondire</a:t>
            </a:r>
            <a:endParaRPr lang="en-US" sz="1400" dirty="0"/>
          </a:p>
        </p:txBody>
      </p:sp>
      <p:sp>
        <p:nvSpPr>
          <p:cNvPr id="13" name="Text 8"/>
          <p:cNvSpPr txBox="1"/>
          <p:nvPr/>
        </p:nvSpPr>
        <p:spPr>
          <a:xfrm>
            <a:off x="4553712" y="2606040"/>
            <a:ext cx="3154680" cy="749808"/>
          </a:xfrm>
          <a:prstGeom prst="rect">
            <a:avLst/>
          </a:prstGeom>
          <a:noFill/>
          <a:ln/>
        </p:spPr>
        <p:txBody>
          <a:bodyPr wrap="square" lIns="0" tIns="0" rIns="0" bIns="0" rtlCol="0" anchor="t"/>
          <a:lstStyle/>
          <a:p>
            <a:pPr indent="0" marL="0">
              <a:buNone/>
            </a:pPr>
            <a:r>
              <a:rPr lang="en-US" sz="1600" b="1" dirty="0">
                <a:solidFill>
                  <a:srgbClr val="0F3D5E"/>
                </a:solidFill>
                <a:latin typeface="Outfit" pitchFamily="34" charset="0"/>
                <a:ea typeface="Outfit" pitchFamily="34" charset="-122"/>
                <a:cs typeface="Outfit" pitchFamily="34" charset="-120"/>
              </a:rPr>
              <a:t>Responsabilità umana</a:t>
            </a:r>
            <a:endParaRPr lang="en-US" sz="1600" dirty="0"/>
          </a:p>
        </p:txBody>
      </p:sp>
      <p:sp>
        <p:nvSpPr>
          <p:cNvPr id="14" name="Text 9"/>
          <p:cNvSpPr txBox="1"/>
          <p:nvPr/>
        </p:nvSpPr>
        <p:spPr>
          <a:xfrm>
            <a:off x="4553712" y="3383280"/>
            <a:ext cx="3154680" cy="2468880"/>
          </a:xfrm>
          <a:prstGeom prst="rect">
            <a:avLst/>
          </a:prstGeom>
          <a:noFill/>
          <a:ln/>
        </p:spPr>
        <p:txBody>
          <a:bodyPr wrap="square" lIns="0" tIns="0" rIns="0" bIns="0" rtlCol="0" anchor="t"/>
          <a:lstStyle/>
          <a:p>
            <a:pPr indent="0" marL="0">
              <a:buNone/>
            </a:pPr>
            <a:r>
              <a:rPr lang="en-US" sz="1400" dirty="0">
                <a:solidFill>
                  <a:srgbClr val="14262F"/>
                </a:solidFill>
                <a:latin typeface="Source Sans 3" pitchFamily="34" charset="0"/>
                <a:ea typeface="Source Sans 3" pitchFamily="34" charset="-122"/>
                <a:cs typeface="Source Sans 3" pitchFamily="34" charset="-120"/>
              </a:rPr>
              <a:t>I docenti sono in grado di dimostrare sia una comprensione approfondita della responsabilità umana e della determinazione umana nell'adozione e nell'uso appropriati dell'IA, sia una capacità critica di valutare le capacità dell'IA nel facilitare i cicli decisionali uomo-IA, nonché le affermazioni esagerate sull'uso dell'IA per sostituire gli esseri umani nell'assunzione di decisioni ad alto impatto in ambito educativo.</a:t>
            </a:r>
            <a:endParaRPr lang="en-US" sz="1400" dirty="0"/>
          </a:p>
        </p:txBody>
      </p:sp>
      <p:sp>
        <p:nvSpPr>
          <p:cNvPr id="15" name="Shape 10"/>
          <p:cNvSpPr/>
          <p:nvPr/>
        </p:nvSpPr>
        <p:spPr>
          <a:xfrm>
            <a:off x="8046720" y="2057400"/>
            <a:ext cx="3593592" cy="3858768"/>
          </a:xfrm>
          <a:prstGeom prst="roundRect">
            <a:avLst>
              <a:gd name="adj" fmla="val 3053"/>
            </a:avLst>
          </a:prstGeom>
          <a:solidFill>
            <a:srgbClr val="DDF3F3"/>
          </a:solidFill>
          <a:ln/>
        </p:spPr>
      </p:sp>
      <p:pic>
        <p:nvPicPr>
          <p:cNvPr id="16" name="Image 3" descr="/home/claude/kit/Kit_grafico_UNESCO/img/livello_3.png">    </p:cNvPr>
          <p:cNvPicPr>
            <a:picLocks noChangeAspect="1"/>
          </p:cNvPicPr>
          <p:nvPr/>
        </p:nvPicPr>
        <p:blipFill>
          <a:blip r:embed="rId4"/>
          <a:stretch>
            <a:fillRect/>
          </a:stretch>
        </p:blipFill>
        <p:spPr>
          <a:xfrm>
            <a:off x="8302752" y="2221992"/>
            <a:ext cx="466344" cy="310896"/>
          </a:xfrm>
          <a:prstGeom prst="rect">
            <a:avLst/>
          </a:prstGeom>
        </p:spPr>
      </p:pic>
      <p:sp>
        <p:nvSpPr>
          <p:cNvPr id="17" name="Text 11"/>
          <p:cNvSpPr txBox="1"/>
          <p:nvPr/>
        </p:nvSpPr>
        <p:spPr>
          <a:xfrm>
            <a:off x="8869680" y="2221992"/>
            <a:ext cx="2560320" cy="310896"/>
          </a:xfrm>
          <a:prstGeom prst="rect">
            <a:avLst/>
          </a:prstGeom>
          <a:noFill/>
          <a:ln/>
        </p:spPr>
        <p:txBody>
          <a:bodyPr wrap="square" lIns="0" tIns="0" rIns="0" bIns="0" rtlCol="0" anchor="ctr"/>
          <a:lstStyle/>
          <a:p>
            <a:pPr indent="0" marL="0">
              <a:buNone/>
            </a:pPr>
            <a:r>
              <a:rPr lang="en-US" sz="1400" b="1" dirty="0">
                <a:solidFill>
                  <a:srgbClr val="0E7C86"/>
                </a:solidFill>
                <a:latin typeface="Outfit" pitchFamily="34" charset="0"/>
                <a:ea typeface="Outfit" pitchFamily="34" charset="-122"/>
                <a:cs typeface="Outfit" pitchFamily="34" charset="-120"/>
              </a:rPr>
              <a:t>1.3 · Creare</a:t>
            </a:r>
            <a:endParaRPr lang="en-US" sz="1400" dirty="0"/>
          </a:p>
        </p:txBody>
      </p:sp>
      <p:sp>
        <p:nvSpPr>
          <p:cNvPr id="18" name="Text 12"/>
          <p:cNvSpPr txBox="1"/>
          <p:nvPr/>
        </p:nvSpPr>
        <p:spPr>
          <a:xfrm>
            <a:off x="8302752" y="2606040"/>
            <a:ext cx="3154680" cy="749808"/>
          </a:xfrm>
          <a:prstGeom prst="rect">
            <a:avLst/>
          </a:prstGeom>
          <a:noFill/>
          <a:ln/>
        </p:spPr>
        <p:txBody>
          <a:bodyPr wrap="square" lIns="0" tIns="0" rIns="0" bIns="0" rtlCol="0" anchor="t"/>
          <a:lstStyle/>
          <a:p>
            <a:pPr indent="0" marL="0">
              <a:buNone/>
            </a:pPr>
            <a:r>
              <a:rPr lang="en-US" sz="1600" b="1" dirty="0">
                <a:solidFill>
                  <a:srgbClr val="0F3D5E"/>
                </a:solidFill>
                <a:latin typeface="Outfit" pitchFamily="34" charset="0"/>
                <a:ea typeface="Outfit" pitchFamily="34" charset="-122"/>
                <a:cs typeface="Outfit" pitchFamily="34" charset="-120"/>
              </a:rPr>
              <a:t>Responsabilità sociale</a:t>
            </a:r>
            <a:endParaRPr lang="en-US" sz="1600" dirty="0"/>
          </a:p>
        </p:txBody>
      </p:sp>
      <p:sp>
        <p:nvSpPr>
          <p:cNvPr id="19" name="Text 13"/>
          <p:cNvSpPr txBox="1"/>
          <p:nvPr/>
        </p:nvSpPr>
        <p:spPr>
          <a:xfrm>
            <a:off x="8302752" y="3383280"/>
            <a:ext cx="3154680" cy="2468880"/>
          </a:xfrm>
          <a:prstGeom prst="rect">
            <a:avLst/>
          </a:prstGeom>
          <a:noFill/>
          <a:ln/>
        </p:spPr>
        <p:txBody>
          <a:bodyPr wrap="square" lIns="0" tIns="0" rIns="0" bIns="0" rtlCol="0" anchor="t"/>
          <a:lstStyle/>
          <a:p>
            <a:pPr indent="0" marL="0">
              <a:buNone/>
            </a:pPr>
            <a:r>
              <a:rPr lang="en-US" sz="1400" dirty="0">
                <a:solidFill>
                  <a:srgbClr val="14262F"/>
                </a:solidFill>
                <a:latin typeface="Source Sans 3" pitchFamily="34" charset="0"/>
                <a:ea typeface="Source Sans 3" pitchFamily="34" charset="-122"/>
                <a:cs typeface="Source Sans 3" pitchFamily="34" charset="-120"/>
              </a:rPr>
              <a:t>I docenti sono in grado di partecipare attivamente e contribuire alla costruzione di società dell'IA inclusive, guidati da una comprensione critica delle implicazioni dell'IA per le norme sociali, promuovendo la progettazione e l'uso dell'IA per il miglioramento del benessere umano, dell'inclusione e della giustizia sociale.</a:t>
            </a:r>
            <a:endParaRPr lang="en-US" sz="1400" dirty="0"/>
          </a:p>
        </p:txBody>
      </p:sp>
      <p:sp>
        <p:nvSpPr>
          <p:cNvPr id="20" name="Text 14"/>
          <p:cNvSpPr txBox="1"/>
          <p:nvPr/>
        </p:nvSpPr>
        <p:spPr>
          <a:xfrm>
            <a:off x="548640" y="5989320"/>
            <a:ext cx="11091672" cy="274320"/>
          </a:xfrm>
          <a:prstGeom prst="rect">
            <a:avLst/>
          </a:prstGeom>
          <a:noFill/>
          <a:ln/>
        </p:spPr>
        <p:txBody>
          <a:bodyPr wrap="square" lIns="0" tIns="0" rIns="0" bIns="0" rtlCol="0" anchor="ctr"/>
          <a:lstStyle/>
          <a:p>
            <a:pPr indent="0" marL="0">
              <a:buNone/>
            </a:pPr>
            <a:r>
              <a:rPr lang="en-US" sz="1100" i="1" dirty="0">
                <a:solidFill>
                  <a:srgbClr val="5B6C74"/>
                </a:solidFill>
                <a:latin typeface="Source Sans 3" pitchFamily="34" charset="0"/>
                <a:ea typeface="Source Sans 3" pitchFamily="34" charset="-122"/>
                <a:cs typeface="Source Sans 3" pitchFamily="34" charset="-120"/>
              </a:rPr>
              <a:t>AI CFT, aspetto «Mentalità incentrata sull'essere umano»: prima frase dell'aspetto e della descrizione di ciascun blocco</a:t>
            </a:r>
            <a:endParaRPr lang="en-US" sz="1100" dirty="0"/>
          </a:p>
        </p:txBody>
      </p:sp>
      <p:sp>
        <p:nvSpPr>
          <p:cNvPr id="25" name="Slide Number Placeholder 0"/>
          <p:cNvSpPr>
            <a:spLocks noGrp="1"/>
          </p:cNvSpPr>
          <p:nvPr>
            <p:ph type="sldNum" sz="quarter" idx="4294967295"/>
          </p:nvPr>
        </p:nvSpPr>
        <p:spPr>
          <a:xfrm>
            <a:off x="11064240" y="6419088"/>
            <a:ext cx="576072"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0F3D5E"/>
                </a:solidFill>
                <a:latin typeface="Outfit"/>
                <a:ea typeface="Outfit"/>
                <a:cs typeface="Outfit"/>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1" type="title" hasCustomPrompt="1"/>
          </p:nvPr>
        </p:nvSpPr>
        <p:spPr>
          <a:xfrm>
            <a:off x="548640" y="457200"/>
            <a:ext cx="11091672" cy="731520"/>
          </a:xfrm>
          <a:prstGeom prst="rect">
            <a:avLst/>
          </a:prstGeom>
          <a:noFill/>
          <a:ln/>
        </p:spPr>
        <p:txBody>
          <a:bodyPr wrap="square" lIns="0" tIns="0" rIns="0" bIns="0" rtlCol="0" anchor="ctr"/>
          <a:lstStyle/>
          <a:p>
            <a:pPr algn="l" indent="0" marL="0">
              <a:buNone/>
            </a:pPr>
            <a:r>
              <a:rPr lang="en-US" sz="3200" b="1" dirty="0">
                <a:solidFill>
                  <a:srgbClr val="0F3D5E"/>
                </a:solidFill>
                <a:latin typeface="Outfit" pitchFamily="34" charset="0"/>
                <a:ea typeface="Outfit" pitchFamily="34" charset="-122"/>
                <a:cs typeface="Outfit" pitchFamily="34" charset="-120"/>
              </a:rPr>
              <a:t>Etica dell'IA</a:t>
            </a:r>
            <a:endParaRPr lang="en-US" sz="3200" dirty="0"/>
          </a:p>
        </p:txBody>
      </p:sp>
      <p:pic>
        <p:nvPicPr>
          <p:cNvPr id="3" name="Image 0" descr="/home/claude/kit/Kit_grafico_UNESCO/img/icona_etica_cerchio.png">    </p:cNvPr>
          <p:cNvPicPr>
            <a:picLocks noChangeAspect="1"/>
          </p:cNvPicPr>
          <p:nvPr/>
        </p:nvPicPr>
        <p:blipFill>
          <a:blip r:embed="rId1"/>
          <a:stretch>
            <a:fillRect/>
          </a:stretch>
        </p:blipFill>
        <p:spPr>
          <a:xfrm>
            <a:off x="11000232" y="502920"/>
            <a:ext cx="640080" cy="640080"/>
          </a:xfrm>
          <a:prstGeom prst="rect">
            <a:avLst/>
          </a:prstGeom>
        </p:spPr>
      </p:pic>
      <p:sp>
        <p:nvSpPr>
          <p:cNvPr id="4" name="Text 1"/>
          <p:cNvSpPr txBox="1"/>
          <p:nvPr/>
        </p:nvSpPr>
        <p:spPr>
          <a:xfrm>
            <a:off x="548640" y="1261872"/>
            <a:ext cx="11091672" cy="713232"/>
          </a:xfrm>
          <a:prstGeom prst="rect">
            <a:avLst/>
          </a:prstGeom>
          <a:noFill/>
          <a:ln/>
        </p:spPr>
        <p:txBody>
          <a:bodyPr wrap="square" lIns="0" tIns="0" rIns="0" bIns="0" rtlCol="0" anchor="t"/>
          <a:lstStyle/>
          <a:p>
            <a:pPr indent="0" marL="0">
              <a:buNone/>
            </a:pPr>
            <a:r>
              <a:rPr lang="en-US" sz="1300" i="1" dirty="0">
                <a:solidFill>
                  <a:srgbClr val="5B6C74"/>
                </a:solidFill>
                <a:latin typeface="Source Sans 3" pitchFamily="34" charset="0"/>
                <a:ea typeface="Source Sans 3" pitchFamily="34" charset="-122"/>
                <a:cs typeface="Source Sans 3" pitchFamily="34" charset="-120"/>
              </a:rPr>
              <a:t>L'Etica dell'IA delinea i valori etici essenziali, i principi, le regolamentazioni, le norme istituzionali e le regole etiche pratiche che i docenti devono comprendere e applicare, tratti dal corpus di conoscenze in rapida espansione sull'etica dell'IA e sulle sue implicazioni per l'istruzione.</a:t>
            </a:r>
            <a:endParaRPr lang="en-US" sz="1300" dirty="0"/>
          </a:p>
        </p:txBody>
      </p:sp>
      <p:sp>
        <p:nvSpPr>
          <p:cNvPr id="5" name="Shape 2"/>
          <p:cNvSpPr/>
          <p:nvPr/>
        </p:nvSpPr>
        <p:spPr>
          <a:xfrm>
            <a:off x="548640" y="2057400"/>
            <a:ext cx="3593592" cy="3858768"/>
          </a:xfrm>
          <a:prstGeom prst="roundRect">
            <a:avLst>
              <a:gd name="adj" fmla="val 3053"/>
            </a:avLst>
          </a:prstGeom>
          <a:solidFill>
            <a:srgbClr val="F8E9DA"/>
          </a:solidFill>
          <a:ln/>
        </p:spPr>
      </p:sp>
      <p:pic>
        <p:nvPicPr>
          <p:cNvPr id="6" name="Image 1" descr="/home/claude/kit/Kit_grafico_UNESCO/img/livello_1.png">    </p:cNvPr>
          <p:cNvPicPr>
            <a:picLocks noChangeAspect="1"/>
          </p:cNvPicPr>
          <p:nvPr/>
        </p:nvPicPr>
        <p:blipFill>
          <a:blip r:embed="rId2"/>
          <a:stretch>
            <a:fillRect/>
          </a:stretch>
        </p:blipFill>
        <p:spPr>
          <a:xfrm>
            <a:off x="804672" y="2221992"/>
            <a:ext cx="466344" cy="310896"/>
          </a:xfrm>
          <a:prstGeom prst="rect">
            <a:avLst/>
          </a:prstGeom>
        </p:spPr>
      </p:pic>
      <p:sp>
        <p:nvSpPr>
          <p:cNvPr id="7" name="Text 3"/>
          <p:cNvSpPr txBox="1"/>
          <p:nvPr/>
        </p:nvSpPr>
        <p:spPr>
          <a:xfrm>
            <a:off x="1371600" y="2221992"/>
            <a:ext cx="2560320" cy="310896"/>
          </a:xfrm>
          <a:prstGeom prst="rect">
            <a:avLst/>
          </a:prstGeom>
          <a:noFill/>
          <a:ln/>
        </p:spPr>
        <p:txBody>
          <a:bodyPr wrap="square" lIns="0" tIns="0" rIns="0" bIns="0" rtlCol="0" anchor="ctr"/>
          <a:lstStyle/>
          <a:p>
            <a:pPr indent="0" marL="0">
              <a:buNone/>
            </a:pPr>
            <a:r>
              <a:rPr lang="en-US" sz="1400" b="1" dirty="0">
                <a:solidFill>
                  <a:srgbClr val="A65A1A"/>
                </a:solidFill>
                <a:latin typeface="Outfit" pitchFamily="34" charset="0"/>
                <a:ea typeface="Outfit" pitchFamily="34" charset="-122"/>
                <a:cs typeface="Outfit" pitchFamily="34" charset="-120"/>
              </a:rPr>
              <a:t>2.1 · Acquisire</a:t>
            </a:r>
            <a:endParaRPr lang="en-US" sz="1400" dirty="0"/>
          </a:p>
        </p:txBody>
      </p:sp>
      <p:sp>
        <p:nvSpPr>
          <p:cNvPr id="8" name="Text 4"/>
          <p:cNvSpPr txBox="1"/>
          <p:nvPr/>
        </p:nvSpPr>
        <p:spPr>
          <a:xfrm>
            <a:off x="804672" y="2606040"/>
            <a:ext cx="3154680" cy="749808"/>
          </a:xfrm>
          <a:prstGeom prst="rect">
            <a:avLst/>
          </a:prstGeom>
          <a:noFill/>
          <a:ln/>
        </p:spPr>
        <p:txBody>
          <a:bodyPr wrap="square" lIns="0" tIns="0" rIns="0" bIns="0" rtlCol="0" anchor="t"/>
          <a:lstStyle/>
          <a:p>
            <a:pPr indent="0" marL="0">
              <a:buNone/>
            </a:pPr>
            <a:r>
              <a:rPr lang="en-US" sz="1600" b="1" dirty="0">
                <a:solidFill>
                  <a:srgbClr val="0F3D5E"/>
                </a:solidFill>
                <a:latin typeface="Outfit" pitchFamily="34" charset="0"/>
                <a:ea typeface="Outfit" pitchFamily="34" charset="-122"/>
                <a:cs typeface="Outfit" pitchFamily="34" charset="-120"/>
              </a:rPr>
              <a:t>Principi etici</a:t>
            </a:r>
            <a:endParaRPr lang="en-US" sz="1600" dirty="0"/>
          </a:p>
        </p:txBody>
      </p:sp>
      <p:sp>
        <p:nvSpPr>
          <p:cNvPr id="9" name="Text 5"/>
          <p:cNvSpPr txBox="1"/>
          <p:nvPr/>
        </p:nvSpPr>
        <p:spPr>
          <a:xfrm>
            <a:off x="804672" y="3383280"/>
            <a:ext cx="3154680" cy="2468880"/>
          </a:xfrm>
          <a:prstGeom prst="rect">
            <a:avLst/>
          </a:prstGeom>
          <a:noFill/>
          <a:ln/>
        </p:spPr>
        <p:txBody>
          <a:bodyPr wrap="square" lIns="0" tIns="0" rIns="0" bIns="0" rtlCol="0" anchor="t"/>
          <a:lstStyle/>
          <a:p>
            <a:pPr indent="0" marL="0">
              <a:buNone/>
            </a:pPr>
            <a:r>
              <a:rPr lang="en-US" sz="1400" dirty="0">
                <a:solidFill>
                  <a:srgbClr val="14262F"/>
                </a:solidFill>
                <a:latin typeface="Source Sans 3" pitchFamily="34" charset="0"/>
                <a:ea typeface="Source Sans 3" pitchFamily="34" charset="-122"/>
                <a:cs typeface="Source Sans 3" pitchFamily="34" charset="-120"/>
              </a:rPr>
              <a:t>I docenti hanno una comprensione di base delle questioni etiche legate all'IA e dei principi necessari per interazioni etiche tra esseri umani e IA, tra cui la tutela dei diritti umani e dell'agentività umana, la promozione della diversità linguistica e culturale, l'inclusione e la sostenibilità ambientale.</a:t>
            </a:r>
            <a:endParaRPr lang="en-US" sz="1400" dirty="0"/>
          </a:p>
        </p:txBody>
      </p:sp>
      <p:sp>
        <p:nvSpPr>
          <p:cNvPr id="10" name="Shape 6"/>
          <p:cNvSpPr/>
          <p:nvPr/>
        </p:nvSpPr>
        <p:spPr>
          <a:xfrm>
            <a:off x="4297680" y="2057400"/>
            <a:ext cx="3593592" cy="3858768"/>
          </a:xfrm>
          <a:prstGeom prst="roundRect">
            <a:avLst>
              <a:gd name="adj" fmla="val 3053"/>
            </a:avLst>
          </a:prstGeom>
          <a:solidFill>
            <a:srgbClr val="F8E9DA"/>
          </a:solidFill>
          <a:ln/>
        </p:spPr>
      </p:sp>
      <p:pic>
        <p:nvPicPr>
          <p:cNvPr id="11" name="Image 2" descr="/home/claude/kit/Kit_grafico_UNESCO/img/livello_2.png">    </p:cNvPr>
          <p:cNvPicPr>
            <a:picLocks noChangeAspect="1"/>
          </p:cNvPicPr>
          <p:nvPr/>
        </p:nvPicPr>
        <p:blipFill>
          <a:blip r:embed="rId3"/>
          <a:stretch>
            <a:fillRect/>
          </a:stretch>
        </p:blipFill>
        <p:spPr>
          <a:xfrm>
            <a:off x="4553712" y="2221992"/>
            <a:ext cx="466344" cy="310896"/>
          </a:xfrm>
          <a:prstGeom prst="rect">
            <a:avLst/>
          </a:prstGeom>
        </p:spPr>
      </p:pic>
      <p:sp>
        <p:nvSpPr>
          <p:cNvPr id="12" name="Text 7"/>
          <p:cNvSpPr txBox="1"/>
          <p:nvPr/>
        </p:nvSpPr>
        <p:spPr>
          <a:xfrm>
            <a:off x="5120640" y="2221992"/>
            <a:ext cx="2560320" cy="310896"/>
          </a:xfrm>
          <a:prstGeom prst="rect">
            <a:avLst/>
          </a:prstGeom>
          <a:noFill/>
          <a:ln/>
        </p:spPr>
        <p:txBody>
          <a:bodyPr wrap="square" lIns="0" tIns="0" rIns="0" bIns="0" rtlCol="0" anchor="ctr"/>
          <a:lstStyle/>
          <a:p>
            <a:pPr indent="0" marL="0">
              <a:buNone/>
            </a:pPr>
            <a:r>
              <a:rPr lang="en-US" sz="1400" b="1" dirty="0">
                <a:solidFill>
                  <a:srgbClr val="A65A1A"/>
                </a:solidFill>
                <a:latin typeface="Outfit" pitchFamily="34" charset="0"/>
                <a:ea typeface="Outfit" pitchFamily="34" charset="-122"/>
                <a:cs typeface="Outfit" pitchFamily="34" charset="-120"/>
              </a:rPr>
              <a:t>2.2 · Approfondire</a:t>
            </a:r>
            <a:endParaRPr lang="en-US" sz="1400" dirty="0"/>
          </a:p>
        </p:txBody>
      </p:sp>
      <p:sp>
        <p:nvSpPr>
          <p:cNvPr id="13" name="Text 8"/>
          <p:cNvSpPr txBox="1"/>
          <p:nvPr/>
        </p:nvSpPr>
        <p:spPr>
          <a:xfrm>
            <a:off x="4553712" y="2606040"/>
            <a:ext cx="3154680" cy="749808"/>
          </a:xfrm>
          <a:prstGeom prst="rect">
            <a:avLst/>
          </a:prstGeom>
          <a:noFill/>
          <a:ln/>
        </p:spPr>
        <p:txBody>
          <a:bodyPr wrap="square" lIns="0" tIns="0" rIns="0" bIns="0" rtlCol="0" anchor="t"/>
          <a:lstStyle/>
          <a:p>
            <a:pPr indent="0" marL="0">
              <a:buNone/>
            </a:pPr>
            <a:r>
              <a:rPr lang="en-US" sz="1600" b="1" dirty="0">
                <a:solidFill>
                  <a:srgbClr val="0F3D5E"/>
                </a:solidFill>
                <a:latin typeface="Outfit" pitchFamily="34" charset="0"/>
                <a:ea typeface="Outfit" pitchFamily="34" charset="-122"/>
                <a:cs typeface="Outfit" pitchFamily="34" charset="-120"/>
              </a:rPr>
              <a:t>Uso sicuro e responsabile</a:t>
            </a:r>
            <a:endParaRPr lang="en-US" sz="1600" dirty="0"/>
          </a:p>
        </p:txBody>
      </p:sp>
      <p:sp>
        <p:nvSpPr>
          <p:cNvPr id="14" name="Text 9"/>
          <p:cNvSpPr txBox="1"/>
          <p:nvPr/>
        </p:nvSpPr>
        <p:spPr>
          <a:xfrm>
            <a:off x="4553712" y="3383280"/>
            <a:ext cx="3154680" cy="2468880"/>
          </a:xfrm>
          <a:prstGeom prst="rect">
            <a:avLst/>
          </a:prstGeom>
          <a:noFill/>
          <a:ln/>
        </p:spPr>
        <p:txBody>
          <a:bodyPr wrap="square" lIns="0" tIns="0" rIns="0" bIns="0" rtlCol="0" anchor="t"/>
          <a:lstStyle/>
          <a:p>
            <a:pPr indent="0" marL="0">
              <a:buNone/>
            </a:pPr>
            <a:r>
              <a:rPr lang="en-US" sz="1400" dirty="0">
                <a:solidFill>
                  <a:srgbClr val="14262F"/>
                </a:solidFill>
                <a:latin typeface="Source Sans 3" pitchFamily="34" charset="0"/>
                <a:ea typeface="Source Sans 3" pitchFamily="34" charset="-122"/>
                <a:cs typeface="Source Sans 3" pitchFamily="34" charset="-120"/>
              </a:rPr>
              <a:t>Ci si aspetta che i docenti siano in grado di interiorizzare le regole etiche essenziali per un uso sicuro e responsabile dell'IA, tra cui il rispetto della riservatezza dei dati, dei diritti di proprietà intellettuale e degli altri quadri giuridici, e di integrare abitualmente questi principi etici nella valutazione e nell'utilizzo degli strumenti di IA, dei dati e dei contenuti generati dall'IA in ambito educativo.</a:t>
            </a:r>
            <a:endParaRPr lang="en-US" sz="1400" dirty="0"/>
          </a:p>
        </p:txBody>
      </p:sp>
      <p:sp>
        <p:nvSpPr>
          <p:cNvPr id="15" name="Shape 10"/>
          <p:cNvSpPr/>
          <p:nvPr/>
        </p:nvSpPr>
        <p:spPr>
          <a:xfrm>
            <a:off x="8046720" y="2057400"/>
            <a:ext cx="3593592" cy="3858768"/>
          </a:xfrm>
          <a:prstGeom prst="roundRect">
            <a:avLst>
              <a:gd name="adj" fmla="val 3053"/>
            </a:avLst>
          </a:prstGeom>
          <a:solidFill>
            <a:srgbClr val="F8E9DA"/>
          </a:solidFill>
          <a:ln/>
        </p:spPr>
      </p:sp>
      <p:pic>
        <p:nvPicPr>
          <p:cNvPr id="16" name="Image 3" descr="/home/claude/kit/Kit_grafico_UNESCO/img/livello_3.png">    </p:cNvPr>
          <p:cNvPicPr>
            <a:picLocks noChangeAspect="1"/>
          </p:cNvPicPr>
          <p:nvPr/>
        </p:nvPicPr>
        <p:blipFill>
          <a:blip r:embed="rId4"/>
          <a:stretch>
            <a:fillRect/>
          </a:stretch>
        </p:blipFill>
        <p:spPr>
          <a:xfrm>
            <a:off x="8302752" y="2221992"/>
            <a:ext cx="466344" cy="310896"/>
          </a:xfrm>
          <a:prstGeom prst="rect">
            <a:avLst/>
          </a:prstGeom>
        </p:spPr>
      </p:pic>
      <p:sp>
        <p:nvSpPr>
          <p:cNvPr id="17" name="Text 11"/>
          <p:cNvSpPr txBox="1"/>
          <p:nvPr/>
        </p:nvSpPr>
        <p:spPr>
          <a:xfrm>
            <a:off x="8869680" y="2221992"/>
            <a:ext cx="2560320" cy="310896"/>
          </a:xfrm>
          <a:prstGeom prst="rect">
            <a:avLst/>
          </a:prstGeom>
          <a:noFill/>
          <a:ln/>
        </p:spPr>
        <p:txBody>
          <a:bodyPr wrap="square" lIns="0" tIns="0" rIns="0" bIns="0" rtlCol="0" anchor="ctr"/>
          <a:lstStyle/>
          <a:p>
            <a:pPr indent="0" marL="0">
              <a:buNone/>
            </a:pPr>
            <a:r>
              <a:rPr lang="en-US" sz="1400" b="1" dirty="0">
                <a:solidFill>
                  <a:srgbClr val="A65A1A"/>
                </a:solidFill>
                <a:latin typeface="Outfit" pitchFamily="34" charset="0"/>
                <a:ea typeface="Outfit" pitchFamily="34" charset="-122"/>
                <a:cs typeface="Outfit" pitchFamily="34" charset="-120"/>
              </a:rPr>
              <a:t>2.3 · Creare</a:t>
            </a:r>
            <a:endParaRPr lang="en-US" sz="1400" dirty="0"/>
          </a:p>
        </p:txBody>
      </p:sp>
      <p:sp>
        <p:nvSpPr>
          <p:cNvPr id="18" name="Text 12"/>
          <p:cNvSpPr txBox="1"/>
          <p:nvPr/>
        </p:nvSpPr>
        <p:spPr>
          <a:xfrm>
            <a:off x="8302752" y="2606040"/>
            <a:ext cx="3154680" cy="749808"/>
          </a:xfrm>
          <a:prstGeom prst="rect">
            <a:avLst/>
          </a:prstGeom>
          <a:noFill/>
          <a:ln/>
        </p:spPr>
        <p:txBody>
          <a:bodyPr wrap="square" lIns="0" tIns="0" rIns="0" bIns="0" rtlCol="0" anchor="t"/>
          <a:lstStyle/>
          <a:p>
            <a:pPr indent="0" marL="0">
              <a:buNone/>
            </a:pPr>
            <a:r>
              <a:rPr lang="en-US" sz="1600" b="1" dirty="0">
                <a:solidFill>
                  <a:srgbClr val="0F3D5E"/>
                </a:solidFill>
                <a:latin typeface="Outfit" pitchFamily="34" charset="0"/>
                <a:ea typeface="Outfit" pitchFamily="34" charset="-122"/>
                <a:cs typeface="Outfit" pitchFamily="34" charset="-120"/>
              </a:rPr>
              <a:t>Co-creazione di regole etiche</a:t>
            </a:r>
            <a:endParaRPr lang="en-US" sz="1600" dirty="0"/>
          </a:p>
        </p:txBody>
      </p:sp>
      <p:sp>
        <p:nvSpPr>
          <p:cNvPr id="19" name="Text 13"/>
          <p:cNvSpPr txBox="1"/>
          <p:nvPr/>
        </p:nvSpPr>
        <p:spPr>
          <a:xfrm>
            <a:off x="8302752" y="3383280"/>
            <a:ext cx="3154680" cy="2468880"/>
          </a:xfrm>
          <a:prstGeom prst="rect">
            <a:avLst/>
          </a:prstGeom>
          <a:noFill/>
          <a:ln/>
        </p:spPr>
        <p:txBody>
          <a:bodyPr wrap="square" lIns="0" tIns="0" rIns="0" bIns="0" rtlCol="0" anchor="t"/>
          <a:lstStyle/>
          <a:p>
            <a:pPr indent="0" marL="0">
              <a:buNone/>
            </a:pPr>
            <a:r>
              <a:rPr lang="en-US" sz="1400" dirty="0">
                <a:solidFill>
                  <a:srgbClr val="14262F"/>
                </a:solidFill>
                <a:latin typeface="Source Sans 3" pitchFamily="34" charset="0"/>
                <a:ea typeface="Source Sans 3" pitchFamily="34" charset="-122"/>
                <a:cs typeface="Source Sans 3" pitchFamily="34" charset="-120"/>
              </a:rPr>
              <a:t>I docenti sono in grado di farsi promotori dell'etica dell'IA attraverso un'azione critica di sensibilizzazione, guidando discussioni e azioni che affrontano le questioni etiche, socioculturali e ambientali nella progettazione e nell'uso dell'IA, e contribuendo alla co-creazione di regole etiche per le pratiche di IA nell'istruzione.</a:t>
            </a:r>
            <a:endParaRPr lang="en-US" sz="1400" dirty="0"/>
          </a:p>
        </p:txBody>
      </p:sp>
      <p:sp>
        <p:nvSpPr>
          <p:cNvPr id="20" name="Text 14"/>
          <p:cNvSpPr txBox="1"/>
          <p:nvPr/>
        </p:nvSpPr>
        <p:spPr>
          <a:xfrm>
            <a:off x="548640" y="5989320"/>
            <a:ext cx="11091672" cy="274320"/>
          </a:xfrm>
          <a:prstGeom prst="rect">
            <a:avLst/>
          </a:prstGeom>
          <a:noFill/>
          <a:ln/>
        </p:spPr>
        <p:txBody>
          <a:bodyPr wrap="square" lIns="0" tIns="0" rIns="0" bIns="0" rtlCol="0" anchor="ctr"/>
          <a:lstStyle/>
          <a:p>
            <a:pPr indent="0" marL="0">
              <a:buNone/>
            </a:pPr>
            <a:r>
              <a:rPr lang="en-US" sz="1100" i="1" dirty="0">
                <a:solidFill>
                  <a:srgbClr val="5B6C74"/>
                </a:solidFill>
                <a:latin typeface="Source Sans 3" pitchFamily="34" charset="0"/>
                <a:ea typeface="Source Sans 3" pitchFamily="34" charset="-122"/>
                <a:cs typeface="Source Sans 3" pitchFamily="34" charset="-120"/>
              </a:rPr>
              <a:t>AI CFT, aspetto «Etica dell'IA»: prima frase dell'aspetto e della descrizione di ciascun blocco</a:t>
            </a:r>
            <a:endParaRPr lang="en-US" sz="1100" dirty="0"/>
          </a:p>
        </p:txBody>
      </p:sp>
      <p:sp>
        <p:nvSpPr>
          <p:cNvPr id="25" name="Slide Number Placeholder 0"/>
          <p:cNvSpPr>
            <a:spLocks noGrp="1"/>
          </p:cNvSpPr>
          <p:nvPr>
            <p:ph type="sldNum" sz="quarter" idx="4294967295"/>
          </p:nvPr>
        </p:nvSpPr>
        <p:spPr>
          <a:xfrm>
            <a:off x="11064240" y="6419088"/>
            <a:ext cx="576072"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0F3D5E"/>
                </a:solidFill>
                <a:latin typeface="Outfit"/>
                <a:ea typeface="Outfit"/>
                <a:cs typeface="Outfit"/>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1" type="title" hasCustomPrompt="1"/>
          </p:nvPr>
        </p:nvSpPr>
        <p:spPr>
          <a:xfrm>
            <a:off x="548640" y="457200"/>
            <a:ext cx="11091672" cy="731520"/>
          </a:xfrm>
          <a:prstGeom prst="rect">
            <a:avLst/>
          </a:prstGeom>
          <a:noFill/>
          <a:ln/>
        </p:spPr>
        <p:txBody>
          <a:bodyPr wrap="square" lIns="0" tIns="0" rIns="0" bIns="0" rtlCol="0" anchor="ctr"/>
          <a:lstStyle/>
          <a:p>
            <a:pPr algn="l" indent="0" marL="0">
              <a:buNone/>
            </a:pPr>
            <a:r>
              <a:rPr lang="en-US" sz="3200" b="1" dirty="0">
                <a:solidFill>
                  <a:srgbClr val="0F3D5E"/>
                </a:solidFill>
                <a:latin typeface="Outfit" pitchFamily="34" charset="0"/>
                <a:ea typeface="Outfit" pitchFamily="34" charset="-122"/>
                <a:cs typeface="Outfit" pitchFamily="34" charset="-120"/>
              </a:rPr>
              <a:t>Fondamenti e applicazioni dell'IA</a:t>
            </a:r>
            <a:endParaRPr lang="en-US" sz="3200" dirty="0"/>
          </a:p>
        </p:txBody>
      </p:sp>
      <p:pic>
        <p:nvPicPr>
          <p:cNvPr id="3" name="Image 0" descr="/home/claude/kit/Kit_grafico_UNESCO/img/icona_tecniche_cerchio.png">    </p:cNvPr>
          <p:cNvPicPr>
            <a:picLocks noChangeAspect="1"/>
          </p:cNvPicPr>
          <p:nvPr/>
        </p:nvPicPr>
        <p:blipFill>
          <a:blip r:embed="rId1"/>
          <a:stretch>
            <a:fillRect/>
          </a:stretch>
        </p:blipFill>
        <p:spPr>
          <a:xfrm>
            <a:off x="11000232" y="502920"/>
            <a:ext cx="640080" cy="640080"/>
          </a:xfrm>
          <a:prstGeom prst="rect">
            <a:avLst/>
          </a:prstGeom>
        </p:spPr>
      </p:pic>
      <p:sp>
        <p:nvSpPr>
          <p:cNvPr id="4" name="Text 1"/>
          <p:cNvSpPr txBox="1"/>
          <p:nvPr/>
        </p:nvSpPr>
        <p:spPr>
          <a:xfrm>
            <a:off x="548640" y="1261872"/>
            <a:ext cx="11091672" cy="713232"/>
          </a:xfrm>
          <a:prstGeom prst="rect">
            <a:avLst/>
          </a:prstGeom>
          <a:noFill/>
          <a:ln/>
        </p:spPr>
        <p:txBody>
          <a:bodyPr wrap="square" lIns="0" tIns="0" rIns="0" bIns="0" rtlCol="0" anchor="t"/>
          <a:lstStyle/>
          <a:p>
            <a:pPr indent="0" marL="0">
              <a:buNone/>
            </a:pPr>
            <a:r>
              <a:rPr lang="en-US" sz="1300" i="1" dirty="0">
                <a:solidFill>
                  <a:srgbClr val="5B6C74"/>
                </a:solidFill>
                <a:latin typeface="Source Sans 3" pitchFamily="34" charset="0"/>
                <a:ea typeface="Source Sans 3" pitchFamily="34" charset="-122"/>
                <a:cs typeface="Source Sans 3" pitchFamily="34" charset="-120"/>
              </a:rPr>
              <a:t>Fondamenti e applicazioni dell'IA specifica le conoscenze concettuali e le abilità operative trasferibili che i docenti devono comprendere e applicare per selezionare, applicare e personalizzare in modo creativo gli strumenti di IA, al fine di costruire ambienti di insegnamento e apprendimento assistiti dall'IA e centrati sullo studente.</a:t>
            </a:r>
            <a:endParaRPr lang="en-US" sz="1300" dirty="0"/>
          </a:p>
        </p:txBody>
      </p:sp>
      <p:sp>
        <p:nvSpPr>
          <p:cNvPr id="5" name="Shape 2"/>
          <p:cNvSpPr/>
          <p:nvPr/>
        </p:nvSpPr>
        <p:spPr>
          <a:xfrm>
            <a:off x="548640" y="2057400"/>
            <a:ext cx="3593592" cy="3858768"/>
          </a:xfrm>
          <a:prstGeom prst="roundRect">
            <a:avLst>
              <a:gd name="adj" fmla="val 3053"/>
            </a:avLst>
          </a:prstGeom>
          <a:solidFill>
            <a:srgbClr val="E3E6F8"/>
          </a:solidFill>
          <a:ln/>
        </p:spPr>
      </p:sp>
      <p:pic>
        <p:nvPicPr>
          <p:cNvPr id="6" name="Image 1" descr="/home/claude/kit/Kit_grafico_UNESCO/img/livello_1.png">    </p:cNvPr>
          <p:cNvPicPr>
            <a:picLocks noChangeAspect="1"/>
          </p:cNvPicPr>
          <p:nvPr/>
        </p:nvPicPr>
        <p:blipFill>
          <a:blip r:embed="rId2"/>
          <a:stretch>
            <a:fillRect/>
          </a:stretch>
        </p:blipFill>
        <p:spPr>
          <a:xfrm>
            <a:off x="804672" y="2221992"/>
            <a:ext cx="466344" cy="310896"/>
          </a:xfrm>
          <a:prstGeom prst="rect">
            <a:avLst/>
          </a:prstGeom>
        </p:spPr>
      </p:pic>
      <p:sp>
        <p:nvSpPr>
          <p:cNvPr id="7" name="Text 3"/>
          <p:cNvSpPr txBox="1"/>
          <p:nvPr/>
        </p:nvSpPr>
        <p:spPr>
          <a:xfrm>
            <a:off x="1371600" y="2221992"/>
            <a:ext cx="2560320" cy="310896"/>
          </a:xfrm>
          <a:prstGeom prst="rect">
            <a:avLst/>
          </a:prstGeom>
          <a:noFill/>
          <a:ln/>
        </p:spPr>
        <p:txBody>
          <a:bodyPr wrap="square" lIns="0" tIns="0" rIns="0" bIns="0" rtlCol="0" anchor="ctr"/>
          <a:lstStyle/>
          <a:p>
            <a:pPr indent="0" marL="0">
              <a:buNone/>
            </a:pPr>
            <a:r>
              <a:rPr lang="en-US" sz="1400" b="1" dirty="0">
                <a:solidFill>
                  <a:srgbClr val="3D4DB7"/>
                </a:solidFill>
                <a:latin typeface="Outfit" pitchFamily="34" charset="0"/>
                <a:ea typeface="Outfit" pitchFamily="34" charset="-122"/>
                <a:cs typeface="Outfit" pitchFamily="34" charset="-120"/>
              </a:rPr>
              <a:t>3.1 · Acquisire</a:t>
            </a:r>
            <a:endParaRPr lang="en-US" sz="1400" dirty="0"/>
          </a:p>
        </p:txBody>
      </p:sp>
      <p:sp>
        <p:nvSpPr>
          <p:cNvPr id="8" name="Text 4"/>
          <p:cNvSpPr txBox="1"/>
          <p:nvPr/>
        </p:nvSpPr>
        <p:spPr>
          <a:xfrm>
            <a:off x="804672" y="2606040"/>
            <a:ext cx="3154680" cy="749808"/>
          </a:xfrm>
          <a:prstGeom prst="rect">
            <a:avLst/>
          </a:prstGeom>
          <a:noFill/>
          <a:ln/>
        </p:spPr>
        <p:txBody>
          <a:bodyPr wrap="square" lIns="0" tIns="0" rIns="0" bIns="0" rtlCol="0" anchor="t"/>
          <a:lstStyle/>
          <a:p>
            <a:pPr indent="0" marL="0">
              <a:buNone/>
            </a:pPr>
            <a:r>
              <a:rPr lang="en-US" sz="1600" b="1" dirty="0">
                <a:solidFill>
                  <a:srgbClr val="0F3D5E"/>
                </a:solidFill>
                <a:latin typeface="Outfit" pitchFamily="34" charset="0"/>
                <a:ea typeface="Outfit" pitchFamily="34" charset="-122"/>
                <a:cs typeface="Outfit" pitchFamily="34" charset="-120"/>
              </a:rPr>
              <a:t>Tecniche e applicazioni di base dell'IA</a:t>
            </a:r>
            <a:endParaRPr lang="en-US" sz="1600" dirty="0"/>
          </a:p>
        </p:txBody>
      </p:sp>
      <p:sp>
        <p:nvSpPr>
          <p:cNvPr id="9" name="Text 5"/>
          <p:cNvSpPr txBox="1"/>
          <p:nvPr/>
        </p:nvSpPr>
        <p:spPr>
          <a:xfrm>
            <a:off x="804672" y="3383280"/>
            <a:ext cx="3154680" cy="2468880"/>
          </a:xfrm>
          <a:prstGeom prst="rect">
            <a:avLst/>
          </a:prstGeom>
          <a:noFill/>
          <a:ln/>
        </p:spPr>
        <p:txBody>
          <a:bodyPr wrap="square" lIns="0" tIns="0" rIns="0" bIns="0" rtlCol="0" anchor="t"/>
          <a:lstStyle/>
          <a:p>
            <a:pPr indent="0" marL="0">
              <a:buNone/>
            </a:pPr>
            <a:r>
              <a:rPr lang="en-US" sz="1400" dirty="0">
                <a:solidFill>
                  <a:srgbClr val="14262F"/>
                </a:solidFill>
                <a:latin typeface="Source Sans 3" pitchFamily="34" charset="0"/>
                <a:ea typeface="Source Sans 3" pitchFamily="34" charset="-122"/>
                <a:cs typeface="Source Sans 3" pitchFamily="34" charset="-120"/>
              </a:rPr>
              <a:t>Ci si aspetta che i docenti acquisiscano conoscenze concettuali di base sull'IA, tra cui: la definizione di IA, nozioni di base su come vengono addestrati i modelli di IA e le relative conoscenze su dati e algoritmi; le principali categorie di tecnologie di IA ed esempi per ciascuna; la capacità di esaminare l'adeguatezza di specifici strumenti di IA per l'istruzione e di utilizzare strumenti di IA validati.</a:t>
            </a:r>
            <a:endParaRPr lang="en-US" sz="1400" dirty="0"/>
          </a:p>
        </p:txBody>
      </p:sp>
      <p:sp>
        <p:nvSpPr>
          <p:cNvPr id="10" name="Shape 6"/>
          <p:cNvSpPr/>
          <p:nvPr/>
        </p:nvSpPr>
        <p:spPr>
          <a:xfrm>
            <a:off x="4297680" y="2057400"/>
            <a:ext cx="3593592" cy="3858768"/>
          </a:xfrm>
          <a:prstGeom prst="roundRect">
            <a:avLst>
              <a:gd name="adj" fmla="val 3053"/>
            </a:avLst>
          </a:prstGeom>
          <a:solidFill>
            <a:srgbClr val="E3E6F8"/>
          </a:solidFill>
          <a:ln/>
        </p:spPr>
      </p:sp>
      <p:pic>
        <p:nvPicPr>
          <p:cNvPr id="11" name="Image 2" descr="/home/claude/kit/Kit_grafico_UNESCO/img/livello_2.png">    </p:cNvPr>
          <p:cNvPicPr>
            <a:picLocks noChangeAspect="1"/>
          </p:cNvPicPr>
          <p:nvPr/>
        </p:nvPicPr>
        <p:blipFill>
          <a:blip r:embed="rId3"/>
          <a:stretch>
            <a:fillRect/>
          </a:stretch>
        </p:blipFill>
        <p:spPr>
          <a:xfrm>
            <a:off x="4553712" y="2221992"/>
            <a:ext cx="466344" cy="310896"/>
          </a:xfrm>
          <a:prstGeom prst="rect">
            <a:avLst/>
          </a:prstGeom>
        </p:spPr>
      </p:pic>
      <p:sp>
        <p:nvSpPr>
          <p:cNvPr id="12" name="Text 7"/>
          <p:cNvSpPr txBox="1"/>
          <p:nvPr/>
        </p:nvSpPr>
        <p:spPr>
          <a:xfrm>
            <a:off x="5120640" y="2221992"/>
            <a:ext cx="2560320" cy="310896"/>
          </a:xfrm>
          <a:prstGeom prst="rect">
            <a:avLst/>
          </a:prstGeom>
          <a:noFill/>
          <a:ln/>
        </p:spPr>
        <p:txBody>
          <a:bodyPr wrap="square" lIns="0" tIns="0" rIns="0" bIns="0" rtlCol="0" anchor="ctr"/>
          <a:lstStyle/>
          <a:p>
            <a:pPr indent="0" marL="0">
              <a:buNone/>
            </a:pPr>
            <a:r>
              <a:rPr lang="en-US" sz="1400" b="1" dirty="0">
                <a:solidFill>
                  <a:srgbClr val="3D4DB7"/>
                </a:solidFill>
                <a:latin typeface="Outfit" pitchFamily="34" charset="0"/>
                <a:ea typeface="Outfit" pitchFamily="34" charset="-122"/>
                <a:cs typeface="Outfit" pitchFamily="34" charset="-120"/>
              </a:rPr>
              <a:t>3.2 · Approfondire</a:t>
            </a:r>
            <a:endParaRPr lang="en-US" sz="1400" dirty="0"/>
          </a:p>
        </p:txBody>
      </p:sp>
      <p:sp>
        <p:nvSpPr>
          <p:cNvPr id="13" name="Text 8"/>
          <p:cNvSpPr txBox="1"/>
          <p:nvPr/>
        </p:nvSpPr>
        <p:spPr>
          <a:xfrm>
            <a:off x="4553712" y="2606040"/>
            <a:ext cx="3154680" cy="749808"/>
          </a:xfrm>
          <a:prstGeom prst="rect">
            <a:avLst/>
          </a:prstGeom>
          <a:noFill/>
          <a:ln/>
        </p:spPr>
        <p:txBody>
          <a:bodyPr wrap="square" lIns="0" tIns="0" rIns="0" bIns="0" rtlCol="0" anchor="t"/>
          <a:lstStyle/>
          <a:p>
            <a:pPr indent="0" marL="0">
              <a:buNone/>
            </a:pPr>
            <a:r>
              <a:rPr lang="en-US" sz="1600" b="1" dirty="0">
                <a:solidFill>
                  <a:srgbClr val="0F3D5E"/>
                </a:solidFill>
                <a:latin typeface="Outfit" pitchFamily="34" charset="0"/>
                <a:ea typeface="Outfit" pitchFamily="34" charset="-122"/>
                <a:cs typeface="Outfit" pitchFamily="34" charset="-120"/>
              </a:rPr>
              <a:t>Competenze applicative</a:t>
            </a:r>
            <a:endParaRPr lang="en-US" sz="1600" dirty="0"/>
          </a:p>
        </p:txBody>
      </p:sp>
      <p:sp>
        <p:nvSpPr>
          <p:cNvPr id="14" name="Text 9"/>
          <p:cNvSpPr txBox="1"/>
          <p:nvPr/>
        </p:nvSpPr>
        <p:spPr>
          <a:xfrm>
            <a:off x="4553712" y="3383280"/>
            <a:ext cx="3154680" cy="2468880"/>
          </a:xfrm>
          <a:prstGeom prst="rect">
            <a:avLst/>
          </a:prstGeom>
          <a:noFill/>
          <a:ln/>
        </p:spPr>
        <p:txBody>
          <a:bodyPr wrap="square" lIns="0" tIns="0" rIns="0" bIns="0" rtlCol="0" anchor="t"/>
          <a:lstStyle/>
          <a:p>
            <a:pPr indent="0" marL="0">
              <a:buNone/>
            </a:pPr>
            <a:r>
              <a:rPr lang="en-US" sz="1400" dirty="0">
                <a:solidFill>
                  <a:srgbClr val="14262F"/>
                </a:solidFill>
                <a:latin typeface="Source Sans 3" pitchFamily="34" charset="0"/>
                <a:ea typeface="Source Sans 3" pitchFamily="34" charset="-122"/>
                <a:cs typeface="Source Sans 3" pitchFamily="34" charset="-120"/>
              </a:rPr>
              <a:t>Ci si aspetta che i docenti siano in grado di utilizzare con padronanza gli strumenti di IA adottati nei contesti educativi, di approfondire la conoscenza delle diverse categorie di tecnologie di IA e le proprie competenze pratiche relative a dati e algoritmi, in modo adeguato alle proprie responsabilità didattiche e alle proprie competenze di base, applicando nella pratica i principi etici pertinenti.</a:t>
            </a:r>
            <a:endParaRPr lang="en-US" sz="1400" dirty="0"/>
          </a:p>
        </p:txBody>
      </p:sp>
      <p:sp>
        <p:nvSpPr>
          <p:cNvPr id="15" name="Shape 10"/>
          <p:cNvSpPr/>
          <p:nvPr/>
        </p:nvSpPr>
        <p:spPr>
          <a:xfrm>
            <a:off x="8046720" y="2057400"/>
            <a:ext cx="3593592" cy="3858768"/>
          </a:xfrm>
          <a:prstGeom prst="roundRect">
            <a:avLst>
              <a:gd name="adj" fmla="val 3053"/>
            </a:avLst>
          </a:prstGeom>
          <a:solidFill>
            <a:srgbClr val="E3E6F8"/>
          </a:solidFill>
          <a:ln/>
        </p:spPr>
      </p:sp>
      <p:pic>
        <p:nvPicPr>
          <p:cNvPr id="16" name="Image 3" descr="/home/claude/kit/Kit_grafico_UNESCO/img/livello_3.png">    </p:cNvPr>
          <p:cNvPicPr>
            <a:picLocks noChangeAspect="1"/>
          </p:cNvPicPr>
          <p:nvPr/>
        </p:nvPicPr>
        <p:blipFill>
          <a:blip r:embed="rId4"/>
          <a:stretch>
            <a:fillRect/>
          </a:stretch>
        </p:blipFill>
        <p:spPr>
          <a:xfrm>
            <a:off x="8302752" y="2221992"/>
            <a:ext cx="466344" cy="310896"/>
          </a:xfrm>
          <a:prstGeom prst="rect">
            <a:avLst/>
          </a:prstGeom>
        </p:spPr>
      </p:pic>
      <p:sp>
        <p:nvSpPr>
          <p:cNvPr id="17" name="Text 11"/>
          <p:cNvSpPr txBox="1"/>
          <p:nvPr/>
        </p:nvSpPr>
        <p:spPr>
          <a:xfrm>
            <a:off x="8869680" y="2221992"/>
            <a:ext cx="2560320" cy="310896"/>
          </a:xfrm>
          <a:prstGeom prst="rect">
            <a:avLst/>
          </a:prstGeom>
          <a:noFill/>
          <a:ln/>
        </p:spPr>
        <p:txBody>
          <a:bodyPr wrap="square" lIns="0" tIns="0" rIns="0" bIns="0" rtlCol="0" anchor="ctr"/>
          <a:lstStyle/>
          <a:p>
            <a:pPr indent="0" marL="0">
              <a:buNone/>
            </a:pPr>
            <a:r>
              <a:rPr lang="en-US" sz="1400" b="1" dirty="0">
                <a:solidFill>
                  <a:srgbClr val="3D4DB7"/>
                </a:solidFill>
                <a:latin typeface="Outfit" pitchFamily="34" charset="0"/>
                <a:ea typeface="Outfit" pitchFamily="34" charset="-122"/>
                <a:cs typeface="Outfit" pitchFamily="34" charset="-120"/>
              </a:rPr>
              <a:t>3.3 · Creare</a:t>
            </a:r>
            <a:endParaRPr lang="en-US" sz="1400" dirty="0"/>
          </a:p>
        </p:txBody>
      </p:sp>
      <p:sp>
        <p:nvSpPr>
          <p:cNvPr id="18" name="Text 12"/>
          <p:cNvSpPr txBox="1"/>
          <p:nvPr/>
        </p:nvSpPr>
        <p:spPr>
          <a:xfrm>
            <a:off x="8302752" y="2606040"/>
            <a:ext cx="3154680" cy="749808"/>
          </a:xfrm>
          <a:prstGeom prst="rect">
            <a:avLst/>
          </a:prstGeom>
          <a:noFill/>
          <a:ln/>
        </p:spPr>
        <p:txBody>
          <a:bodyPr wrap="square" lIns="0" tIns="0" rIns="0" bIns="0" rtlCol="0" anchor="t"/>
          <a:lstStyle/>
          <a:p>
            <a:pPr indent="0" marL="0">
              <a:buNone/>
            </a:pPr>
            <a:r>
              <a:rPr lang="en-US" sz="1600" b="1" dirty="0">
                <a:solidFill>
                  <a:srgbClr val="0F3D5E"/>
                </a:solidFill>
                <a:latin typeface="Outfit" pitchFamily="34" charset="0"/>
                <a:ea typeface="Outfit" pitchFamily="34" charset="-122"/>
                <a:cs typeface="Outfit" pitchFamily="34" charset="-120"/>
              </a:rPr>
              <a:t>Creare con l'IA</a:t>
            </a:r>
            <a:endParaRPr lang="en-US" sz="1600" dirty="0"/>
          </a:p>
        </p:txBody>
      </p:sp>
      <p:sp>
        <p:nvSpPr>
          <p:cNvPr id="19" name="Text 13"/>
          <p:cNvSpPr txBox="1"/>
          <p:nvPr/>
        </p:nvSpPr>
        <p:spPr>
          <a:xfrm>
            <a:off x="8302752" y="3383280"/>
            <a:ext cx="3154680" cy="2468880"/>
          </a:xfrm>
          <a:prstGeom prst="rect">
            <a:avLst/>
          </a:prstGeom>
          <a:noFill/>
          <a:ln/>
        </p:spPr>
        <p:txBody>
          <a:bodyPr wrap="square" lIns="0" tIns="0" rIns="0" bIns="0" rtlCol="0" anchor="t"/>
          <a:lstStyle/>
          <a:p>
            <a:pPr indent="0" marL="0">
              <a:buNone/>
            </a:pPr>
            <a:r>
              <a:rPr lang="en-US" sz="1400" dirty="0">
                <a:solidFill>
                  <a:srgbClr val="14262F"/>
                </a:solidFill>
                <a:latin typeface="Source Sans 3" pitchFamily="34" charset="0"/>
                <a:ea typeface="Source Sans 3" pitchFamily="34" charset="-122"/>
                <a:cs typeface="Source Sans 3" pitchFamily="34" charset="-120"/>
              </a:rPr>
              <a:t>I docenti sono in grado di personalizzare o modificare gli strumenti di IA con padronanza, applicando conoscenze concettuali e competenze operative avanzate per creare ambienti di apprendimento inclusivi assistiti dall'IA e affrontare sfide più ampie nei contesti educativi.</a:t>
            </a:r>
            <a:endParaRPr lang="en-US" sz="1400" dirty="0"/>
          </a:p>
        </p:txBody>
      </p:sp>
      <p:sp>
        <p:nvSpPr>
          <p:cNvPr id="20" name="Text 14"/>
          <p:cNvSpPr txBox="1"/>
          <p:nvPr/>
        </p:nvSpPr>
        <p:spPr>
          <a:xfrm>
            <a:off x="548640" y="5989320"/>
            <a:ext cx="11091672" cy="274320"/>
          </a:xfrm>
          <a:prstGeom prst="rect">
            <a:avLst/>
          </a:prstGeom>
          <a:noFill/>
          <a:ln/>
        </p:spPr>
        <p:txBody>
          <a:bodyPr wrap="square" lIns="0" tIns="0" rIns="0" bIns="0" rtlCol="0" anchor="ctr"/>
          <a:lstStyle/>
          <a:p>
            <a:pPr indent="0" marL="0">
              <a:buNone/>
            </a:pPr>
            <a:r>
              <a:rPr lang="en-US" sz="1100" i="1" dirty="0">
                <a:solidFill>
                  <a:srgbClr val="5B6C74"/>
                </a:solidFill>
                <a:latin typeface="Source Sans 3" pitchFamily="34" charset="0"/>
                <a:ea typeface="Source Sans 3" pitchFamily="34" charset="-122"/>
                <a:cs typeface="Source Sans 3" pitchFamily="34" charset="-120"/>
              </a:rPr>
              <a:t>AI CFT, aspetto «Fondamenti e applicazioni dell'IA»: prima frase dell'aspetto e della descrizione di ciascun blocco</a:t>
            </a:r>
            <a:endParaRPr lang="en-US" sz="1100" dirty="0"/>
          </a:p>
        </p:txBody>
      </p:sp>
      <p:sp>
        <p:nvSpPr>
          <p:cNvPr id="25" name="Slide Number Placeholder 0"/>
          <p:cNvSpPr>
            <a:spLocks noGrp="1"/>
          </p:cNvSpPr>
          <p:nvPr>
            <p:ph type="sldNum" sz="quarter" idx="4294967295"/>
          </p:nvPr>
        </p:nvSpPr>
        <p:spPr>
          <a:xfrm>
            <a:off x="11064240" y="6419088"/>
            <a:ext cx="576072"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0F3D5E"/>
                </a:solidFill>
                <a:latin typeface="Outfit"/>
                <a:ea typeface="Outfit"/>
                <a:cs typeface="Outfit"/>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1" type="title" hasCustomPrompt="1"/>
          </p:nvPr>
        </p:nvSpPr>
        <p:spPr>
          <a:xfrm>
            <a:off x="548640" y="457200"/>
            <a:ext cx="11091672" cy="731520"/>
          </a:xfrm>
          <a:prstGeom prst="rect">
            <a:avLst/>
          </a:prstGeom>
          <a:noFill/>
          <a:ln/>
        </p:spPr>
        <p:txBody>
          <a:bodyPr wrap="square" lIns="0" tIns="0" rIns="0" bIns="0" rtlCol="0" anchor="ctr"/>
          <a:lstStyle/>
          <a:p>
            <a:pPr algn="l" indent="0" marL="0">
              <a:buNone/>
            </a:pPr>
            <a:r>
              <a:rPr lang="en-US" sz="3200" b="1" dirty="0">
                <a:solidFill>
                  <a:srgbClr val="0F3D5E"/>
                </a:solidFill>
                <a:latin typeface="Outfit" pitchFamily="34" charset="0"/>
                <a:ea typeface="Outfit" pitchFamily="34" charset="-122"/>
                <a:cs typeface="Outfit" pitchFamily="34" charset="-120"/>
              </a:rPr>
              <a:t>Pedagogia dell'IA</a:t>
            </a:r>
            <a:endParaRPr lang="en-US" sz="3200" dirty="0"/>
          </a:p>
        </p:txBody>
      </p:sp>
      <p:pic>
        <p:nvPicPr>
          <p:cNvPr id="3" name="Image 0" descr="/home/claude/kit/Kit_grafico_UNESCO/img/icona_pedagogia_cerchio.png">    </p:cNvPr>
          <p:cNvPicPr>
            <a:picLocks noChangeAspect="1"/>
          </p:cNvPicPr>
          <p:nvPr/>
        </p:nvPicPr>
        <p:blipFill>
          <a:blip r:embed="rId1"/>
          <a:stretch>
            <a:fillRect/>
          </a:stretch>
        </p:blipFill>
        <p:spPr>
          <a:xfrm>
            <a:off x="11000232" y="502920"/>
            <a:ext cx="640080" cy="640080"/>
          </a:xfrm>
          <a:prstGeom prst="rect">
            <a:avLst/>
          </a:prstGeom>
        </p:spPr>
      </p:pic>
      <p:sp>
        <p:nvSpPr>
          <p:cNvPr id="4" name="Text 1"/>
          <p:cNvSpPr txBox="1"/>
          <p:nvPr/>
        </p:nvSpPr>
        <p:spPr>
          <a:xfrm>
            <a:off x="548640" y="1261872"/>
            <a:ext cx="11091672" cy="713232"/>
          </a:xfrm>
          <a:prstGeom prst="rect">
            <a:avLst/>
          </a:prstGeom>
          <a:noFill/>
          <a:ln/>
        </p:spPr>
        <p:txBody>
          <a:bodyPr wrap="square" lIns="0" tIns="0" rIns="0" bIns="0" rtlCol="0" anchor="t"/>
          <a:lstStyle/>
          <a:p>
            <a:pPr indent="0" marL="0">
              <a:buNone/>
            </a:pPr>
            <a:r>
              <a:rPr lang="en-US" sz="1300" i="1" dirty="0">
                <a:solidFill>
                  <a:srgbClr val="5B6C74"/>
                </a:solidFill>
                <a:latin typeface="Source Sans 3" pitchFamily="34" charset="0"/>
                <a:ea typeface="Source Sans 3" pitchFamily="34" charset="-122"/>
                <a:cs typeface="Source Sans 3" pitchFamily="34" charset="-120"/>
              </a:rPr>
              <a:t>La Pedagogia dell'IA propone un insieme di competenze necessarie per un'integrazione tra IA e pedagogia mirata ed efficace, che comprende la capacità di validare e selezionare strumenti di IA appropriati e di integrarli con i metodi pedagogici a supporto della preparazione delle lezioni, dell'insegnamento, dell'apprendimento, della socializzazione, della cura sociale e della valutazione degli apprendimenti.</a:t>
            </a:r>
            <a:endParaRPr lang="en-US" sz="1300" dirty="0"/>
          </a:p>
        </p:txBody>
      </p:sp>
      <p:sp>
        <p:nvSpPr>
          <p:cNvPr id="5" name="Shape 2"/>
          <p:cNvSpPr/>
          <p:nvPr/>
        </p:nvSpPr>
        <p:spPr>
          <a:xfrm>
            <a:off x="548640" y="2057400"/>
            <a:ext cx="3593592" cy="3858768"/>
          </a:xfrm>
          <a:prstGeom prst="roundRect">
            <a:avLst>
              <a:gd name="adj" fmla="val 3053"/>
            </a:avLst>
          </a:prstGeom>
          <a:solidFill>
            <a:srgbClr val="E0F0E1"/>
          </a:solidFill>
          <a:ln/>
        </p:spPr>
      </p:sp>
      <p:pic>
        <p:nvPicPr>
          <p:cNvPr id="6" name="Image 1" descr="/home/claude/kit/Kit_grafico_UNESCO/img/livello_1.png">    </p:cNvPr>
          <p:cNvPicPr>
            <a:picLocks noChangeAspect="1"/>
          </p:cNvPicPr>
          <p:nvPr/>
        </p:nvPicPr>
        <p:blipFill>
          <a:blip r:embed="rId2"/>
          <a:stretch>
            <a:fillRect/>
          </a:stretch>
        </p:blipFill>
        <p:spPr>
          <a:xfrm>
            <a:off x="804672" y="2221992"/>
            <a:ext cx="466344" cy="310896"/>
          </a:xfrm>
          <a:prstGeom prst="rect">
            <a:avLst/>
          </a:prstGeom>
        </p:spPr>
      </p:pic>
      <p:sp>
        <p:nvSpPr>
          <p:cNvPr id="7" name="Text 3"/>
          <p:cNvSpPr txBox="1"/>
          <p:nvPr/>
        </p:nvSpPr>
        <p:spPr>
          <a:xfrm>
            <a:off x="1371600" y="2221992"/>
            <a:ext cx="2560320" cy="310896"/>
          </a:xfrm>
          <a:prstGeom prst="rect">
            <a:avLst/>
          </a:prstGeom>
          <a:noFill/>
          <a:ln/>
        </p:spPr>
        <p:txBody>
          <a:bodyPr wrap="square" lIns="0" tIns="0" rIns="0" bIns="0" rtlCol="0" anchor="ctr"/>
          <a:lstStyle/>
          <a:p>
            <a:pPr indent="0" marL="0">
              <a:buNone/>
            </a:pPr>
            <a:r>
              <a:rPr lang="en-US" sz="1400" b="1" dirty="0">
                <a:solidFill>
                  <a:srgbClr val="2F7D32"/>
                </a:solidFill>
                <a:latin typeface="Outfit" pitchFamily="34" charset="0"/>
                <a:ea typeface="Outfit" pitchFamily="34" charset="-122"/>
                <a:cs typeface="Outfit" pitchFamily="34" charset="-120"/>
              </a:rPr>
              <a:t>4.1 · Acquisire</a:t>
            </a:r>
            <a:endParaRPr lang="en-US" sz="1400" dirty="0"/>
          </a:p>
        </p:txBody>
      </p:sp>
      <p:sp>
        <p:nvSpPr>
          <p:cNvPr id="8" name="Text 4"/>
          <p:cNvSpPr txBox="1"/>
          <p:nvPr/>
        </p:nvSpPr>
        <p:spPr>
          <a:xfrm>
            <a:off x="804672" y="2606040"/>
            <a:ext cx="3154680" cy="749808"/>
          </a:xfrm>
          <a:prstGeom prst="rect">
            <a:avLst/>
          </a:prstGeom>
          <a:noFill/>
          <a:ln/>
        </p:spPr>
        <p:txBody>
          <a:bodyPr wrap="square" lIns="0" tIns="0" rIns="0" bIns="0" rtlCol="0" anchor="t"/>
          <a:lstStyle/>
          <a:p>
            <a:pPr indent="0" marL="0">
              <a:buNone/>
            </a:pPr>
            <a:r>
              <a:rPr lang="en-US" sz="1600" b="1" dirty="0">
                <a:solidFill>
                  <a:srgbClr val="0F3D5E"/>
                </a:solidFill>
                <a:latin typeface="Outfit" pitchFamily="34" charset="0"/>
                <a:ea typeface="Outfit" pitchFamily="34" charset="-122"/>
                <a:cs typeface="Outfit" pitchFamily="34" charset="-120"/>
              </a:rPr>
              <a:t>Insegnamento assistito dall'IA</a:t>
            </a:r>
            <a:endParaRPr lang="en-US" sz="1600" dirty="0"/>
          </a:p>
        </p:txBody>
      </p:sp>
      <p:sp>
        <p:nvSpPr>
          <p:cNvPr id="9" name="Text 5"/>
          <p:cNvSpPr txBox="1"/>
          <p:nvPr/>
        </p:nvSpPr>
        <p:spPr>
          <a:xfrm>
            <a:off x="804672" y="3383280"/>
            <a:ext cx="3154680" cy="2468880"/>
          </a:xfrm>
          <a:prstGeom prst="rect">
            <a:avLst/>
          </a:prstGeom>
          <a:noFill/>
          <a:ln/>
        </p:spPr>
        <p:txBody>
          <a:bodyPr wrap="square" lIns="0" tIns="0" rIns="0" bIns="0" rtlCol="0" anchor="t"/>
          <a:lstStyle/>
          <a:p>
            <a:pPr indent="0" marL="0">
              <a:buNone/>
            </a:pPr>
            <a:r>
              <a:rPr lang="en-US" sz="1400" dirty="0">
                <a:solidFill>
                  <a:srgbClr val="14262F"/>
                </a:solidFill>
                <a:latin typeface="Source Sans 3" pitchFamily="34" charset="0"/>
                <a:ea typeface="Source Sans 3" pitchFamily="34" charset="-122"/>
                <a:cs typeface="Source Sans 3" pitchFamily="34" charset="-120"/>
              </a:rPr>
              <a:t>Ci si aspetta che i docenti siano in grado di individuare e sfruttare i benefici pedagogici degli strumenti di IA per facilitare la progettazione delle lezioni, l'insegnamento e la valutazione specifici per disciplina, mitigandone al contempo i rischi.</a:t>
            </a:r>
            <a:endParaRPr lang="en-US" sz="1400" dirty="0"/>
          </a:p>
        </p:txBody>
      </p:sp>
      <p:sp>
        <p:nvSpPr>
          <p:cNvPr id="10" name="Shape 6"/>
          <p:cNvSpPr/>
          <p:nvPr/>
        </p:nvSpPr>
        <p:spPr>
          <a:xfrm>
            <a:off x="4297680" y="2057400"/>
            <a:ext cx="3593592" cy="3858768"/>
          </a:xfrm>
          <a:prstGeom prst="roundRect">
            <a:avLst>
              <a:gd name="adj" fmla="val 3053"/>
            </a:avLst>
          </a:prstGeom>
          <a:solidFill>
            <a:srgbClr val="E0F0E1"/>
          </a:solidFill>
          <a:ln/>
        </p:spPr>
      </p:sp>
      <p:pic>
        <p:nvPicPr>
          <p:cNvPr id="11" name="Image 2" descr="/home/claude/kit/Kit_grafico_UNESCO/img/livello_2.png">    </p:cNvPr>
          <p:cNvPicPr>
            <a:picLocks noChangeAspect="1"/>
          </p:cNvPicPr>
          <p:nvPr/>
        </p:nvPicPr>
        <p:blipFill>
          <a:blip r:embed="rId3"/>
          <a:stretch>
            <a:fillRect/>
          </a:stretch>
        </p:blipFill>
        <p:spPr>
          <a:xfrm>
            <a:off x="4553712" y="2221992"/>
            <a:ext cx="466344" cy="310896"/>
          </a:xfrm>
          <a:prstGeom prst="rect">
            <a:avLst/>
          </a:prstGeom>
        </p:spPr>
      </p:pic>
      <p:sp>
        <p:nvSpPr>
          <p:cNvPr id="12" name="Text 7"/>
          <p:cNvSpPr txBox="1"/>
          <p:nvPr/>
        </p:nvSpPr>
        <p:spPr>
          <a:xfrm>
            <a:off x="5120640" y="2221992"/>
            <a:ext cx="2560320" cy="310896"/>
          </a:xfrm>
          <a:prstGeom prst="rect">
            <a:avLst/>
          </a:prstGeom>
          <a:noFill/>
          <a:ln/>
        </p:spPr>
        <p:txBody>
          <a:bodyPr wrap="square" lIns="0" tIns="0" rIns="0" bIns="0" rtlCol="0" anchor="ctr"/>
          <a:lstStyle/>
          <a:p>
            <a:pPr indent="0" marL="0">
              <a:buNone/>
            </a:pPr>
            <a:r>
              <a:rPr lang="en-US" sz="1400" b="1" dirty="0">
                <a:solidFill>
                  <a:srgbClr val="2F7D32"/>
                </a:solidFill>
                <a:latin typeface="Outfit" pitchFamily="34" charset="0"/>
                <a:ea typeface="Outfit" pitchFamily="34" charset="-122"/>
                <a:cs typeface="Outfit" pitchFamily="34" charset="-120"/>
              </a:rPr>
              <a:t>4.2 · Approfondire</a:t>
            </a:r>
            <a:endParaRPr lang="en-US" sz="1400" dirty="0"/>
          </a:p>
        </p:txBody>
      </p:sp>
      <p:sp>
        <p:nvSpPr>
          <p:cNvPr id="13" name="Text 8"/>
          <p:cNvSpPr txBox="1"/>
          <p:nvPr/>
        </p:nvSpPr>
        <p:spPr>
          <a:xfrm>
            <a:off x="4553712" y="2606040"/>
            <a:ext cx="3154680" cy="749808"/>
          </a:xfrm>
          <a:prstGeom prst="rect">
            <a:avLst/>
          </a:prstGeom>
          <a:noFill/>
          <a:ln/>
        </p:spPr>
        <p:txBody>
          <a:bodyPr wrap="square" lIns="0" tIns="0" rIns="0" bIns="0" rtlCol="0" anchor="t"/>
          <a:lstStyle/>
          <a:p>
            <a:pPr indent="0" marL="0">
              <a:buNone/>
            </a:pPr>
            <a:r>
              <a:rPr lang="en-US" sz="1600" b="1" dirty="0">
                <a:solidFill>
                  <a:srgbClr val="0F3D5E"/>
                </a:solidFill>
                <a:latin typeface="Outfit" pitchFamily="34" charset="0"/>
                <a:ea typeface="Outfit" pitchFamily="34" charset="-122"/>
                <a:cs typeface="Outfit" pitchFamily="34" charset="-120"/>
              </a:rPr>
              <a:t>Integrazione tra IA e pedagogia</a:t>
            </a:r>
            <a:endParaRPr lang="en-US" sz="1600" dirty="0"/>
          </a:p>
        </p:txBody>
      </p:sp>
      <p:sp>
        <p:nvSpPr>
          <p:cNvPr id="14" name="Text 9"/>
          <p:cNvSpPr txBox="1"/>
          <p:nvPr/>
        </p:nvSpPr>
        <p:spPr>
          <a:xfrm>
            <a:off x="4553712" y="3383280"/>
            <a:ext cx="3154680" cy="2468880"/>
          </a:xfrm>
          <a:prstGeom prst="rect">
            <a:avLst/>
          </a:prstGeom>
          <a:noFill/>
          <a:ln/>
        </p:spPr>
        <p:txBody>
          <a:bodyPr wrap="square" lIns="0" tIns="0" rIns="0" bIns="0" rtlCol="0" anchor="t"/>
          <a:lstStyle/>
          <a:p>
            <a:pPr indent="0" marL="0">
              <a:buNone/>
            </a:pPr>
            <a:r>
              <a:rPr lang="en-US" sz="1400" dirty="0">
                <a:solidFill>
                  <a:srgbClr val="14262F"/>
                </a:solidFill>
                <a:latin typeface="Source Sans 3" pitchFamily="34" charset="0"/>
                <a:ea typeface="Source Sans 3" pitchFamily="34" charset="-122"/>
                <a:cs typeface="Source Sans 3" pitchFamily="34" charset="-120"/>
              </a:rPr>
              <a:t>I docenti sono in grado di integrare con competenza l'IA nella progettazione e nella facilitazione di pratiche di apprendimento centrate sullo studente, al fine di favorire il coinvolgimento, sostenere l'apprendimento differenziato e migliorare le interazioni tra docente e studenti, con l'obiettivo di promuovere negli studenti l'empatia, nonché il pensiero critico e le capacità di risoluzione dei problemi.</a:t>
            </a:r>
            <a:endParaRPr lang="en-US" sz="1400" dirty="0"/>
          </a:p>
        </p:txBody>
      </p:sp>
      <p:sp>
        <p:nvSpPr>
          <p:cNvPr id="15" name="Shape 10"/>
          <p:cNvSpPr/>
          <p:nvPr/>
        </p:nvSpPr>
        <p:spPr>
          <a:xfrm>
            <a:off x="8046720" y="2057400"/>
            <a:ext cx="3593592" cy="3858768"/>
          </a:xfrm>
          <a:prstGeom prst="roundRect">
            <a:avLst>
              <a:gd name="adj" fmla="val 3053"/>
            </a:avLst>
          </a:prstGeom>
          <a:solidFill>
            <a:srgbClr val="E0F0E1"/>
          </a:solidFill>
          <a:ln/>
        </p:spPr>
      </p:sp>
      <p:pic>
        <p:nvPicPr>
          <p:cNvPr id="16" name="Image 3" descr="/home/claude/kit/Kit_grafico_UNESCO/img/livello_3.png">    </p:cNvPr>
          <p:cNvPicPr>
            <a:picLocks noChangeAspect="1"/>
          </p:cNvPicPr>
          <p:nvPr/>
        </p:nvPicPr>
        <p:blipFill>
          <a:blip r:embed="rId4"/>
          <a:stretch>
            <a:fillRect/>
          </a:stretch>
        </p:blipFill>
        <p:spPr>
          <a:xfrm>
            <a:off x="8302752" y="2221992"/>
            <a:ext cx="466344" cy="310896"/>
          </a:xfrm>
          <a:prstGeom prst="rect">
            <a:avLst/>
          </a:prstGeom>
        </p:spPr>
      </p:pic>
      <p:sp>
        <p:nvSpPr>
          <p:cNvPr id="17" name="Text 11"/>
          <p:cNvSpPr txBox="1"/>
          <p:nvPr/>
        </p:nvSpPr>
        <p:spPr>
          <a:xfrm>
            <a:off x="8869680" y="2221992"/>
            <a:ext cx="2560320" cy="310896"/>
          </a:xfrm>
          <a:prstGeom prst="rect">
            <a:avLst/>
          </a:prstGeom>
          <a:noFill/>
          <a:ln/>
        </p:spPr>
        <p:txBody>
          <a:bodyPr wrap="square" lIns="0" tIns="0" rIns="0" bIns="0" rtlCol="0" anchor="ctr"/>
          <a:lstStyle/>
          <a:p>
            <a:pPr indent="0" marL="0">
              <a:buNone/>
            </a:pPr>
            <a:r>
              <a:rPr lang="en-US" sz="1400" b="1" dirty="0">
                <a:solidFill>
                  <a:srgbClr val="2F7D32"/>
                </a:solidFill>
                <a:latin typeface="Outfit" pitchFamily="34" charset="0"/>
                <a:ea typeface="Outfit" pitchFamily="34" charset="-122"/>
                <a:cs typeface="Outfit" pitchFamily="34" charset="-120"/>
              </a:rPr>
              <a:t>4.3 · Creare</a:t>
            </a:r>
            <a:endParaRPr lang="en-US" sz="1400" dirty="0"/>
          </a:p>
        </p:txBody>
      </p:sp>
      <p:sp>
        <p:nvSpPr>
          <p:cNvPr id="18" name="Text 12"/>
          <p:cNvSpPr txBox="1"/>
          <p:nvPr/>
        </p:nvSpPr>
        <p:spPr>
          <a:xfrm>
            <a:off x="8302752" y="2606040"/>
            <a:ext cx="3154680" cy="749808"/>
          </a:xfrm>
          <a:prstGeom prst="rect">
            <a:avLst/>
          </a:prstGeom>
          <a:noFill/>
          <a:ln/>
        </p:spPr>
        <p:txBody>
          <a:bodyPr wrap="square" lIns="0" tIns="0" rIns="0" bIns="0" rtlCol="0" anchor="t"/>
          <a:lstStyle/>
          <a:p>
            <a:pPr indent="0" marL="0">
              <a:buNone/>
            </a:pPr>
            <a:r>
              <a:rPr lang="en-US" sz="1600" b="1" dirty="0">
                <a:solidFill>
                  <a:srgbClr val="0F3D5E"/>
                </a:solidFill>
                <a:latin typeface="Outfit" pitchFamily="34" charset="0"/>
                <a:ea typeface="Outfit" pitchFamily="34" charset="-122"/>
                <a:cs typeface="Outfit" pitchFamily="34" charset="-120"/>
              </a:rPr>
              <a:t>Trasformazione pedagogica potenziata dall'IA</a:t>
            </a:r>
            <a:endParaRPr lang="en-US" sz="1600" dirty="0"/>
          </a:p>
        </p:txBody>
      </p:sp>
      <p:sp>
        <p:nvSpPr>
          <p:cNvPr id="19" name="Text 13"/>
          <p:cNvSpPr txBox="1"/>
          <p:nvPr/>
        </p:nvSpPr>
        <p:spPr>
          <a:xfrm>
            <a:off x="8302752" y="3383280"/>
            <a:ext cx="3154680" cy="2468880"/>
          </a:xfrm>
          <a:prstGeom prst="rect">
            <a:avLst/>
          </a:prstGeom>
          <a:noFill/>
          <a:ln/>
        </p:spPr>
        <p:txBody>
          <a:bodyPr wrap="square" lIns="0" tIns="0" rIns="0" bIns="0" rtlCol="0" anchor="t"/>
          <a:lstStyle/>
          <a:p>
            <a:pPr indent="0" marL="0">
              <a:buNone/>
            </a:pPr>
            <a:r>
              <a:rPr lang="en-US" sz="1400" dirty="0">
                <a:solidFill>
                  <a:srgbClr val="14262F"/>
                </a:solidFill>
                <a:latin typeface="Source Sans 3" pitchFamily="34" charset="0"/>
                <a:ea typeface="Source Sans 3" pitchFamily="34" charset="-122"/>
                <a:cs typeface="Source Sans 3" pitchFamily="34" charset="-120"/>
              </a:rPr>
              <a:t>I docenti sono in grado di: valutare criticamente l'impatto dell'IA sull'insegnamento, sull'apprendimento e sulla valutazione; pianificare e facilitare scenari di apprendimento immersi nell'IA per sostenere l'apprendimento disciplinare o interdisciplinare degli studenti, il pensiero critico e la risoluzione di problemi; e sfruttare dati e feedback per esplorare costantemente l'innovazione pedagogica centrata sullo studente.</a:t>
            </a:r>
            <a:endParaRPr lang="en-US" sz="1400" dirty="0"/>
          </a:p>
        </p:txBody>
      </p:sp>
      <p:sp>
        <p:nvSpPr>
          <p:cNvPr id="20" name="Text 14"/>
          <p:cNvSpPr txBox="1"/>
          <p:nvPr/>
        </p:nvSpPr>
        <p:spPr>
          <a:xfrm>
            <a:off x="548640" y="5989320"/>
            <a:ext cx="11091672" cy="274320"/>
          </a:xfrm>
          <a:prstGeom prst="rect">
            <a:avLst/>
          </a:prstGeom>
          <a:noFill/>
          <a:ln/>
        </p:spPr>
        <p:txBody>
          <a:bodyPr wrap="square" lIns="0" tIns="0" rIns="0" bIns="0" rtlCol="0" anchor="ctr"/>
          <a:lstStyle/>
          <a:p>
            <a:pPr indent="0" marL="0">
              <a:buNone/>
            </a:pPr>
            <a:r>
              <a:rPr lang="en-US" sz="1100" i="1" dirty="0">
                <a:solidFill>
                  <a:srgbClr val="5B6C74"/>
                </a:solidFill>
                <a:latin typeface="Source Sans 3" pitchFamily="34" charset="0"/>
                <a:ea typeface="Source Sans 3" pitchFamily="34" charset="-122"/>
                <a:cs typeface="Source Sans 3" pitchFamily="34" charset="-120"/>
              </a:rPr>
              <a:t>AI CFT, aspetto «Pedagogia dell'IA»: prima frase dell'aspetto e della descrizione di ciascun blocco</a:t>
            </a:r>
            <a:endParaRPr lang="en-US" sz="1100" dirty="0"/>
          </a:p>
        </p:txBody>
      </p:sp>
      <p:sp>
        <p:nvSpPr>
          <p:cNvPr id="25" name="Slide Number Placeholder 0"/>
          <p:cNvSpPr>
            <a:spLocks noGrp="1"/>
          </p:cNvSpPr>
          <p:nvPr>
            <p:ph type="sldNum" sz="quarter" idx="4294967295"/>
          </p:nvPr>
        </p:nvSpPr>
        <p:spPr>
          <a:xfrm>
            <a:off x="11064240" y="6419088"/>
            <a:ext cx="576072"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0F3D5E"/>
                </a:solidFill>
                <a:latin typeface="Outfit"/>
                <a:ea typeface="Outfit"/>
                <a:cs typeface="Outfit"/>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1" type="title" hasCustomPrompt="1"/>
          </p:nvPr>
        </p:nvSpPr>
        <p:spPr>
          <a:xfrm>
            <a:off x="548640" y="457200"/>
            <a:ext cx="11091672" cy="731520"/>
          </a:xfrm>
          <a:prstGeom prst="rect">
            <a:avLst/>
          </a:prstGeom>
          <a:noFill/>
          <a:ln/>
        </p:spPr>
        <p:txBody>
          <a:bodyPr wrap="square" lIns="0" tIns="0" rIns="0" bIns="0" rtlCol="0" anchor="ctr"/>
          <a:lstStyle/>
          <a:p>
            <a:pPr algn="l" indent="0" marL="0">
              <a:buNone/>
            </a:pPr>
            <a:r>
              <a:rPr lang="en-US" sz="3200" b="1" dirty="0">
                <a:solidFill>
                  <a:srgbClr val="0F3D5E"/>
                </a:solidFill>
                <a:latin typeface="Outfit" pitchFamily="34" charset="0"/>
                <a:ea typeface="Outfit" pitchFamily="34" charset="-122"/>
                <a:cs typeface="Outfit" pitchFamily="34" charset="-120"/>
              </a:rPr>
              <a:t>IA per lo sviluppo professionale</a:t>
            </a:r>
            <a:endParaRPr lang="en-US" sz="3200" dirty="0"/>
          </a:p>
        </p:txBody>
      </p:sp>
      <p:pic>
        <p:nvPicPr>
          <p:cNvPr id="3" name="Image 0" descr="/home/claude/kit/Kit_grafico_UNESCO/img/icona_sviluppo_cerchio.png">    </p:cNvPr>
          <p:cNvPicPr>
            <a:picLocks noChangeAspect="1"/>
          </p:cNvPicPr>
          <p:nvPr/>
        </p:nvPicPr>
        <p:blipFill>
          <a:blip r:embed="rId1"/>
          <a:stretch>
            <a:fillRect/>
          </a:stretch>
        </p:blipFill>
        <p:spPr>
          <a:xfrm>
            <a:off x="11000232" y="502920"/>
            <a:ext cx="640080" cy="640080"/>
          </a:xfrm>
          <a:prstGeom prst="rect">
            <a:avLst/>
          </a:prstGeom>
        </p:spPr>
      </p:pic>
      <p:sp>
        <p:nvSpPr>
          <p:cNvPr id="4" name="Text 1"/>
          <p:cNvSpPr txBox="1"/>
          <p:nvPr/>
        </p:nvSpPr>
        <p:spPr>
          <a:xfrm>
            <a:off x="548640" y="1261872"/>
            <a:ext cx="11091672" cy="713232"/>
          </a:xfrm>
          <a:prstGeom prst="rect">
            <a:avLst/>
          </a:prstGeom>
          <a:noFill/>
          <a:ln/>
        </p:spPr>
        <p:txBody>
          <a:bodyPr wrap="square" lIns="0" tIns="0" rIns="0" bIns="0" rtlCol="0" anchor="t"/>
          <a:lstStyle/>
          <a:p>
            <a:pPr indent="0" marL="0">
              <a:buNone/>
            </a:pPr>
            <a:r>
              <a:rPr lang="en-US" sz="1300" i="1" dirty="0">
                <a:solidFill>
                  <a:srgbClr val="5B6C74"/>
                </a:solidFill>
                <a:latin typeface="Source Sans 3" pitchFamily="34" charset="0"/>
                <a:ea typeface="Source Sans 3" pitchFamily="34" charset="-122"/>
                <a:cs typeface="Source Sans 3" pitchFamily="34" charset="-120"/>
              </a:rPr>
              <a:t>L'IA per lo sviluppo professionale delinea le competenze emergenti che i docenti devono costruire per usare l'IA a sostegno del proprio apprendimento professionale permanente e dello sviluppo professionale collaborativo, in vista della trasformazione della propria pratica didattica.</a:t>
            </a:r>
            <a:endParaRPr lang="en-US" sz="1300" dirty="0"/>
          </a:p>
        </p:txBody>
      </p:sp>
      <p:sp>
        <p:nvSpPr>
          <p:cNvPr id="5" name="Shape 2"/>
          <p:cNvSpPr/>
          <p:nvPr/>
        </p:nvSpPr>
        <p:spPr>
          <a:xfrm>
            <a:off x="548640" y="2057400"/>
            <a:ext cx="3593592" cy="3858768"/>
          </a:xfrm>
          <a:prstGeom prst="roundRect">
            <a:avLst>
              <a:gd name="adj" fmla="val 3053"/>
            </a:avLst>
          </a:prstGeom>
          <a:solidFill>
            <a:srgbClr val="ECE5F8"/>
          </a:solidFill>
          <a:ln/>
        </p:spPr>
      </p:sp>
      <p:pic>
        <p:nvPicPr>
          <p:cNvPr id="6" name="Image 1" descr="/home/claude/kit/Kit_grafico_UNESCO/img/livello_1.png">    </p:cNvPr>
          <p:cNvPicPr>
            <a:picLocks noChangeAspect="1"/>
          </p:cNvPicPr>
          <p:nvPr/>
        </p:nvPicPr>
        <p:blipFill>
          <a:blip r:embed="rId2"/>
          <a:stretch>
            <a:fillRect/>
          </a:stretch>
        </p:blipFill>
        <p:spPr>
          <a:xfrm>
            <a:off x="804672" y="2221992"/>
            <a:ext cx="466344" cy="310896"/>
          </a:xfrm>
          <a:prstGeom prst="rect">
            <a:avLst/>
          </a:prstGeom>
        </p:spPr>
      </p:pic>
      <p:sp>
        <p:nvSpPr>
          <p:cNvPr id="7" name="Text 3"/>
          <p:cNvSpPr txBox="1"/>
          <p:nvPr/>
        </p:nvSpPr>
        <p:spPr>
          <a:xfrm>
            <a:off x="1371600" y="2221992"/>
            <a:ext cx="2560320" cy="310896"/>
          </a:xfrm>
          <a:prstGeom prst="rect">
            <a:avLst/>
          </a:prstGeom>
          <a:noFill/>
          <a:ln/>
        </p:spPr>
        <p:txBody>
          <a:bodyPr wrap="square" lIns="0" tIns="0" rIns="0" bIns="0" rtlCol="0" anchor="ctr"/>
          <a:lstStyle/>
          <a:p>
            <a:pPr indent="0" marL="0">
              <a:buNone/>
            </a:pPr>
            <a:r>
              <a:rPr lang="en-US" sz="1400" b="1" dirty="0">
                <a:solidFill>
                  <a:srgbClr val="6B4BB8"/>
                </a:solidFill>
                <a:latin typeface="Outfit" pitchFamily="34" charset="0"/>
                <a:ea typeface="Outfit" pitchFamily="34" charset="-122"/>
                <a:cs typeface="Outfit" pitchFamily="34" charset="-120"/>
              </a:rPr>
              <a:t>5.1 · Acquisire</a:t>
            </a:r>
            <a:endParaRPr lang="en-US" sz="1400" dirty="0"/>
          </a:p>
        </p:txBody>
      </p:sp>
      <p:sp>
        <p:nvSpPr>
          <p:cNvPr id="8" name="Text 4"/>
          <p:cNvSpPr txBox="1"/>
          <p:nvPr/>
        </p:nvSpPr>
        <p:spPr>
          <a:xfrm>
            <a:off x="804672" y="2606040"/>
            <a:ext cx="3154680" cy="749808"/>
          </a:xfrm>
          <a:prstGeom prst="rect">
            <a:avLst/>
          </a:prstGeom>
          <a:noFill/>
          <a:ln/>
        </p:spPr>
        <p:txBody>
          <a:bodyPr wrap="square" lIns="0" tIns="0" rIns="0" bIns="0" rtlCol="0" anchor="t"/>
          <a:lstStyle/>
          <a:p>
            <a:pPr indent="0" marL="0">
              <a:buNone/>
            </a:pPr>
            <a:r>
              <a:rPr lang="en-US" sz="1600" b="1" dirty="0">
                <a:solidFill>
                  <a:srgbClr val="0F3D5E"/>
                </a:solidFill>
                <a:latin typeface="Outfit" pitchFamily="34" charset="0"/>
                <a:ea typeface="Outfit" pitchFamily="34" charset="-122"/>
                <a:cs typeface="Outfit" pitchFamily="34" charset="-120"/>
              </a:rPr>
              <a:t>IA per l'apprendimento professionale permanente</a:t>
            </a:r>
            <a:endParaRPr lang="en-US" sz="1600" dirty="0"/>
          </a:p>
        </p:txBody>
      </p:sp>
      <p:sp>
        <p:nvSpPr>
          <p:cNvPr id="9" name="Text 5"/>
          <p:cNvSpPr txBox="1"/>
          <p:nvPr/>
        </p:nvSpPr>
        <p:spPr>
          <a:xfrm>
            <a:off x="804672" y="3383280"/>
            <a:ext cx="3154680" cy="2468880"/>
          </a:xfrm>
          <a:prstGeom prst="rect">
            <a:avLst/>
          </a:prstGeom>
          <a:noFill/>
          <a:ln/>
        </p:spPr>
        <p:txBody>
          <a:bodyPr wrap="square" lIns="0" tIns="0" rIns="0" bIns="0" rtlCol="0" anchor="t"/>
          <a:lstStyle/>
          <a:p>
            <a:pPr indent="0" marL="0">
              <a:buNone/>
            </a:pPr>
            <a:r>
              <a:rPr lang="en-US" sz="1400" dirty="0">
                <a:solidFill>
                  <a:srgbClr val="14262F"/>
                </a:solidFill>
                <a:latin typeface="Source Sans 3" pitchFamily="34" charset="0"/>
                <a:ea typeface="Source Sans 3" pitchFamily="34" charset="-122"/>
                <a:cs typeface="Source Sans 3" pitchFamily="34" charset="-120"/>
              </a:rPr>
              <a:t>Ci si aspetta che i docenti siano in grado di esplorare l'uso degli strumenti di IA per potenziare il proprio sviluppo professionale e le proprie pratiche riflessive, valutare i propri bisogni di apprendimento e personalizzare i propri percorsi di apprendimento in un panorama educativo in rapida evoluzione.</a:t>
            </a:r>
            <a:endParaRPr lang="en-US" sz="1400" dirty="0"/>
          </a:p>
        </p:txBody>
      </p:sp>
      <p:sp>
        <p:nvSpPr>
          <p:cNvPr id="10" name="Shape 6"/>
          <p:cNvSpPr/>
          <p:nvPr/>
        </p:nvSpPr>
        <p:spPr>
          <a:xfrm>
            <a:off x="4297680" y="2057400"/>
            <a:ext cx="3593592" cy="3858768"/>
          </a:xfrm>
          <a:prstGeom prst="roundRect">
            <a:avLst>
              <a:gd name="adj" fmla="val 3053"/>
            </a:avLst>
          </a:prstGeom>
          <a:solidFill>
            <a:srgbClr val="ECE5F8"/>
          </a:solidFill>
          <a:ln/>
        </p:spPr>
      </p:sp>
      <p:pic>
        <p:nvPicPr>
          <p:cNvPr id="11" name="Image 2" descr="/home/claude/kit/Kit_grafico_UNESCO/img/livello_2.png">    </p:cNvPr>
          <p:cNvPicPr>
            <a:picLocks noChangeAspect="1"/>
          </p:cNvPicPr>
          <p:nvPr/>
        </p:nvPicPr>
        <p:blipFill>
          <a:blip r:embed="rId3"/>
          <a:stretch>
            <a:fillRect/>
          </a:stretch>
        </p:blipFill>
        <p:spPr>
          <a:xfrm>
            <a:off x="4553712" y="2221992"/>
            <a:ext cx="466344" cy="310896"/>
          </a:xfrm>
          <a:prstGeom prst="rect">
            <a:avLst/>
          </a:prstGeom>
        </p:spPr>
      </p:pic>
      <p:sp>
        <p:nvSpPr>
          <p:cNvPr id="12" name="Text 7"/>
          <p:cNvSpPr txBox="1"/>
          <p:nvPr/>
        </p:nvSpPr>
        <p:spPr>
          <a:xfrm>
            <a:off x="5120640" y="2221992"/>
            <a:ext cx="2560320" cy="310896"/>
          </a:xfrm>
          <a:prstGeom prst="rect">
            <a:avLst/>
          </a:prstGeom>
          <a:noFill/>
          <a:ln/>
        </p:spPr>
        <p:txBody>
          <a:bodyPr wrap="square" lIns="0" tIns="0" rIns="0" bIns="0" rtlCol="0" anchor="ctr"/>
          <a:lstStyle/>
          <a:p>
            <a:pPr indent="0" marL="0">
              <a:buNone/>
            </a:pPr>
            <a:r>
              <a:rPr lang="en-US" sz="1400" b="1" dirty="0">
                <a:solidFill>
                  <a:srgbClr val="6B4BB8"/>
                </a:solidFill>
                <a:latin typeface="Outfit" pitchFamily="34" charset="0"/>
                <a:ea typeface="Outfit" pitchFamily="34" charset="-122"/>
                <a:cs typeface="Outfit" pitchFamily="34" charset="-120"/>
              </a:rPr>
              <a:t>5.2 · Approfondire</a:t>
            </a:r>
            <a:endParaRPr lang="en-US" sz="1400" dirty="0"/>
          </a:p>
        </p:txBody>
      </p:sp>
      <p:sp>
        <p:nvSpPr>
          <p:cNvPr id="13" name="Text 8"/>
          <p:cNvSpPr txBox="1"/>
          <p:nvPr/>
        </p:nvSpPr>
        <p:spPr>
          <a:xfrm>
            <a:off x="4553712" y="2606040"/>
            <a:ext cx="3154680" cy="749808"/>
          </a:xfrm>
          <a:prstGeom prst="rect">
            <a:avLst/>
          </a:prstGeom>
          <a:noFill/>
          <a:ln/>
        </p:spPr>
        <p:txBody>
          <a:bodyPr wrap="square" lIns="0" tIns="0" rIns="0" bIns="0" rtlCol="0" anchor="t"/>
          <a:lstStyle/>
          <a:p>
            <a:pPr indent="0" marL="0">
              <a:buNone/>
            </a:pPr>
            <a:r>
              <a:rPr lang="en-US" sz="1600" b="1" dirty="0">
                <a:solidFill>
                  <a:srgbClr val="0F3D5E"/>
                </a:solidFill>
                <a:latin typeface="Outfit" pitchFamily="34" charset="0"/>
                <a:ea typeface="Outfit" pitchFamily="34" charset="-122"/>
                <a:cs typeface="Outfit" pitchFamily="34" charset="-120"/>
              </a:rPr>
              <a:t>IA per potenziare l'apprendimento organizzativo</a:t>
            </a:r>
            <a:endParaRPr lang="en-US" sz="1600" dirty="0"/>
          </a:p>
        </p:txBody>
      </p:sp>
      <p:sp>
        <p:nvSpPr>
          <p:cNvPr id="14" name="Text 9"/>
          <p:cNvSpPr txBox="1"/>
          <p:nvPr/>
        </p:nvSpPr>
        <p:spPr>
          <a:xfrm>
            <a:off x="4553712" y="3383280"/>
            <a:ext cx="3154680" cy="2468880"/>
          </a:xfrm>
          <a:prstGeom prst="rect">
            <a:avLst/>
          </a:prstGeom>
          <a:noFill/>
          <a:ln/>
        </p:spPr>
        <p:txBody>
          <a:bodyPr wrap="square" lIns="0" tIns="0" rIns="0" bIns="0" rtlCol="0" anchor="t"/>
          <a:lstStyle/>
          <a:p>
            <a:pPr indent="0" marL="0">
              <a:buNone/>
            </a:pPr>
            <a:r>
              <a:rPr lang="en-US" sz="1400" dirty="0">
                <a:solidFill>
                  <a:srgbClr val="14262F"/>
                </a:solidFill>
                <a:latin typeface="Source Sans 3" pitchFamily="34" charset="0"/>
                <a:ea typeface="Source Sans 3" pitchFamily="34" charset="-122"/>
                <a:cs typeface="Source Sans 3" pitchFamily="34" charset="-120"/>
              </a:rPr>
              <a:t>I docenti sono in grado di utilizzare con sicurezza gli strumenti di IA per partecipare in modo personalizzato a comunità professionali di apprendimento collaborativo, sfruttandoli per condividere risorse, impegnarsi nell'apprendimento tra pari e contribuire a un adattamento dinamico.</a:t>
            </a:r>
            <a:endParaRPr lang="en-US" sz="1400" dirty="0"/>
          </a:p>
        </p:txBody>
      </p:sp>
      <p:sp>
        <p:nvSpPr>
          <p:cNvPr id="15" name="Shape 10"/>
          <p:cNvSpPr/>
          <p:nvPr/>
        </p:nvSpPr>
        <p:spPr>
          <a:xfrm>
            <a:off x="8046720" y="2057400"/>
            <a:ext cx="3593592" cy="3858768"/>
          </a:xfrm>
          <a:prstGeom prst="roundRect">
            <a:avLst>
              <a:gd name="adj" fmla="val 3053"/>
            </a:avLst>
          </a:prstGeom>
          <a:solidFill>
            <a:srgbClr val="ECE5F8"/>
          </a:solidFill>
          <a:ln/>
        </p:spPr>
      </p:sp>
      <p:pic>
        <p:nvPicPr>
          <p:cNvPr id="16" name="Image 3" descr="/home/claude/kit/Kit_grafico_UNESCO/img/livello_3.png">    </p:cNvPr>
          <p:cNvPicPr>
            <a:picLocks noChangeAspect="1"/>
          </p:cNvPicPr>
          <p:nvPr/>
        </p:nvPicPr>
        <p:blipFill>
          <a:blip r:embed="rId4"/>
          <a:stretch>
            <a:fillRect/>
          </a:stretch>
        </p:blipFill>
        <p:spPr>
          <a:xfrm>
            <a:off x="8302752" y="2221992"/>
            <a:ext cx="466344" cy="310896"/>
          </a:xfrm>
          <a:prstGeom prst="rect">
            <a:avLst/>
          </a:prstGeom>
        </p:spPr>
      </p:pic>
      <p:sp>
        <p:nvSpPr>
          <p:cNvPr id="17" name="Text 11"/>
          <p:cNvSpPr txBox="1"/>
          <p:nvPr/>
        </p:nvSpPr>
        <p:spPr>
          <a:xfrm>
            <a:off x="8869680" y="2221992"/>
            <a:ext cx="2560320" cy="310896"/>
          </a:xfrm>
          <a:prstGeom prst="rect">
            <a:avLst/>
          </a:prstGeom>
          <a:noFill/>
          <a:ln/>
        </p:spPr>
        <p:txBody>
          <a:bodyPr wrap="square" lIns="0" tIns="0" rIns="0" bIns="0" rtlCol="0" anchor="ctr"/>
          <a:lstStyle/>
          <a:p>
            <a:pPr indent="0" marL="0">
              <a:buNone/>
            </a:pPr>
            <a:r>
              <a:rPr lang="en-US" sz="1400" b="1" dirty="0">
                <a:solidFill>
                  <a:srgbClr val="6B4BB8"/>
                </a:solidFill>
                <a:latin typeface="Outfit" pitchFamily="34" charset="0"/>
                <a:ea typeface="Outfit" pitchFamily="34" charset="-122"/>
                <a:cs typeface="Outfit" pitchFamily="34" charset="-120"/>
              </a:rPr>
              <a:t>5.3 · Creare</a:t>
            </a:r>
            <a:endParaRPr lang="en-US" sz="1400" dirty="0"/>
          </a:p>
        </p:txBody>
      </p:sp>
      <p:sp>
        <p:nvSpPr>
          <p:cNvPr id="18" name="Text 12"/>
          <p:cNvSpPr txBox="1"/>
          <p:nvPr/>
        </p:nvSpPr>
        <p:spPr>
          <a:xfrm>
            <a:off x="8302752" y="2606040"/>
            <a:ext cx="3154680" cy="749808"/>
          </a:xfrm>
          <a:prstGeom prst="rect">
            <a:avLst/>
          </a:prstGeom>
          <a:noFill/>
          <a:ln/>
        </p:spPr>
        <p:txBody>
          <a:bodyPr wrap="square" lIns="0" tIns="0" rIns="0" bIns="0" rtlCol="0" anchor="t"/>
          <a:lstStyle/>
          <a:p>
            <a:pPr indent="0" marL="0">
              <a:buNone/>
            </a:pPr>
            <a:r>
              <a:rPr lang="en-US" sz="1600" b="1" dirty="0">
                <a:solidFill>
                  <a:srgbClr val="0F3D5E"/>
                </a:solidFill>
                <a:latin typeface="Outfit" pitchFamily="34" charset="0"/>
                <a:ea typeface="Outfit" pitchFamily="34" charset="-122"/>
                <a:cs typeface="Outfit" pitchFamily="34" charset="-120"/>
              </a:rPr>
              <a:t>IA a supporto della trasformazione professionale</a:t>
            </a:r>
            <a:endParaRPr lang="en-US" sz="1600" dirty="0"/>
          </a:p>
        </p:txBody>
      </p:sp>
      <p:sp>
        <p:nvSpPr>
          <p:cNvPr id="19" name="Text 13"/>
          <p:cNvSpPr txBox="1"/>
          <p:nvPr/>
        </p:nvSpPr>
        <p:spPr>
          <a:xfrm>
            <a:off x="8302752" y="3383280"/>
            <a:ext cx="3154680" cy="2468880"/>
          </a:xfrm>
          <a:prstGeom prst="rect">
            <a:avLst/>
          </a:prstGeom>
          <a:noFill/>
          <a:ln/>
        </p:spPr>
        <p:txBody>
          <a:bodyPr wrap="square" lIns="0" tIns="0" rIns="0" bIns="0" rtlCol="0" anchor="t"/>
          <a:lstStyle/>
          <a:p>
            <a:pPr indent="0" marL="0">
              <a:buNone/>
            </a:pPr>
            <a:r>
              <a:rPr lang="en-US" sz="1400" dirty="0">
                <a:solidFill>
                  <a:srgbClr val="14262F"/>
                </a:solidFill>
                <a:latin typeface="Source Sans 3" pitchFamily="34" charset="0"/>
                <a:ea typeface="Source Sans 3" pitchFamily="34" charset="-122"/>
                <a:cs typeface="Source Sans 3" pitchFamily="34" charset="-120"/>
              </a:rPr>
              <a:t>I docenti sono in grado di personalizzare e modificare gli strumenti di IA per potenziare il proprio sviluppo professionale e di verificare e validare costantemente strategie per un uso efficace dell'IA che risponda ai bisogni di sviluppo professionale propri e delle loro comunità.</a:t>
            </a:r>
            <a:endParaRPr lang="en-US" sz="1400" dirty="0"/>
          </a:p>
        </p:txBody>
      </p:sp>
      <p:sp>
        <p:nvSpPr>
          <p:cNvPr id="20" name="Text 14"/>
          <p:cNvSpPr txBox="1"/>
          <p:nvPr/>
        </p:nvSpPr>
        <p:spPr>
          <a:xfrm>
            <a:off x="548640" y="5989320"/>
            <a:ext cx="11091672" cy="274320"/>
          </a:xfrm>
          <a:prstGeom prst="rect">
            <a:avLst/>
          </a:prstGeom>
          <a:noFill/>
          <a:ln/>
        </p:spPr>
        <p:txBody>
          <a:bodyPr wrap="square" lIns="0" tIns="0" rIns="0" bIns="0" rtlCol="0" anchor="ctr"/>
          <a:lstStyle/>
          <a:p>
            <a:pPr indent="0" marL="0">
              <a:buNone/>
            </a:pPr>
            <a:r>
              <a:rPr lang="en-US" sz="1100" i="1" dirty="0">
                <a:solidFill>
                  <a:srgbClr val="5B6C74"/>
                </a:solidFill>
                <a:latin typeface="Source Sans 3" pitchFamily="34" charset="0"/>
                <a:ea typeface="Source Sans 3" pitchFamily="34" charset="-122"/>
                <a:cs typeface="Source Sans 3" pitchFamily="34" charset="-120"/>
              </a:rPr>
              <a:t>AI CFT, aspetto «IA per lo sviluppo professionale»: prima frase dell'aspetto e della descrizione di ciascun blocco</a:t>
            </a:r>
            <a:endParaRPr lang="en-US" sz="1100" dirty="0"/>
          </a:p>
        </p:txBody>
      </p:sp>
      <p:sp>
        <p:nvSpPr>
          <p:cNvPr id="25" name="Slide Number Placeholder 0"/>
          <p:cNvSpPr>
            <a:spLocks noGrp="1"/>
          </p:cNvSpPr>
          <p:nvPr>
            <p:ph type="sldNum" sz="quarter" idx="4294967295"/>
          </p:nvPr>
        </p:nvSpPr>
        <p:spPr>
          <a:xfrm>
            <a:off x="11064240" y="6419088"/>
            <a:ext cx="576072"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0F3D5E"/>
                </a:solidFill>
                <a:latin typeface="Outfit"/>
                <a:ea typeface="Outfit"/>
                <a:cs typeface="Outfit"/>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1"/>
          <p:cNvSpPr/>
          <p:nvPr>
            <p:ph idx="102" type="body" hasCustomPrompt="1"/>
          </p:nvPr>
        </p:nvSpPr>
        <p:spPr>
          <a:xfrm>
            <a:off x="548640" y="2194560"/>
            <a:ext cx="2743200" cy="1828800"/>
          </a:xfrm>
          <a:prstGeom prst="rect">
            <a:avLst/>
          </a:prstGeom>
          <a:noFill/>
          <a:ln/>
        </p:spPr>
        <p:txBody>
          <a:bodyPr wrap="square" lIns="0" tIns="0" rIns="0" bIns="0" rtlCol="0" anchor="ctr"/>
          <a:lstStyle/>
          <a:p>
            <a:pPr algn="l" indent="0" marL="0">
              <a:buNone/>
            </a:pPr>
            <a:r>
              <a:rPr lang="en-US" sz="11000" b="1" dirty="0">
                <a:solidFill>
                  <a:srgbClr val="F2B134"/>
                </a:solidFill>
                <a:latin typeface="Outfit" pitchFamily="34" charset="0"/>
                <a:ea typeface="Outfit" pitchFamily="34" charset="-122"/>
                <a:cs typeface="Outfit" pitchFamily="34" charset="-120"/>
              </a:rPr>
              <a:t>03</a:t>
            </a:r>
            <a:endParaRPr lang="en-US" sz="11000" dirty="0"/>
          </a:p>
        </p:txBody>
      </p:sp>
      <p:sp>
        <p:nvSpPr>
          <p:cNvPr id="3" name="Text 1"/>
          <p:cNvSpPr/>
          <p:nvPr>
            <p:ph idx="103" type="title" hasCustomPrompt="1"/>
          </p:nvPr>
        </p:nvSpPr>
        <p:spPr>
          <a:xfrm>
            <a:off x="4389120" y="2011680"/>
            <a:ext cx="7223760" cy="1371600"/>
          </a:xfrm>
          <a:prstGeom prst="rect">
            <a:avLst/>
          </a:prstGeom>
          <a:noFill/>
          <a:ln/>
        </p:spPr>
        <p:txBody>
          <a:bodyPr wrap="square" lIns="0" tIns="0" rIns="0" bIns="0" rtlCol="0" anchor="b"/>
          <a:lstStyle/>
          <a:p>
            <a:pPr algn="l" indent="0" marL="0">
              <a:buNone/>
            </a:pPr>
            <a:r>
              <a:rPr lang="en-US" sz="4000" b="1" dirty="0">
                <a:solidFill>
                  <a:srgbClr val="0F3D5E"/>
                </a:solidFill>
                <a:latin typeface="Outfit" pitchFamily="34" charset="0"/>
                <a:ea typeface="Outfit" pitchFamily="34" charset="-122"/>
                <a:cs typeface="Outfit" pitchFamily="34" charset="-120"/>
              </a:rPr>
              <a:t>Dentro un blocco di competenza</a:t>
            </a:r>
            <a:endParaRPr lang="en-US" sz="4000" dirty="0"/>
          </a:p>
        </p:txBody>
      </p:sp>
      <p:sp>
        <p:nvSpPr>
          <p:cNvPr id="4" name="Text 1"/>
          <p:cNvSpPr/>
          <p:nvPr>
            <p:ph idx="104" type="body" hasCustomPrompt="1"/>
          </p:nvPr>
        </p:nvSpPr>
        <p:spPr>
          <a:xfrm>
            <a:off x="4389120" y="3520440"/>
            <a:ext cx="7223760" cy="914400"/>
          </a:xfrm>
          <a:prstGeom prst="rect">
            <a:avLst/>
          </a:prstGeom>
          <a:noFill/>
          <a:ln/>
        </p:spPr>
        <p:txBody>
          <a:bodyPr wrap="square" lIns="0" tIns="0" rIns="0" bIns="0" rtlCol="0" anchor="t"/>
          <a:lstStyle/>
          <a:p>
            <a:pPr algn="l" indent="0" marL="0">
              <a:buNone/>
            </a:pPr>
            <a:r>
              <a:rPr lang="en-US" sz="2000" dirty="0">
                <a:solidFill>
                  <a:srgbClr val="5B6C74"/>
                </a:solidFill>
                <a:latin typeface="Source Sans 3" pitchFamily="34" charset="0"/>
                <a:ea typeface="Source Sans 3" pitchFamily="34" charset="-122"/>
                <a:cs typeface="Source Sans 3" pitchFamily="34" charset="-120"/>
              </a:rPr>
              <a:t>L'esempio del blocco 1.1: descrizione, obiettivi curricolari, risultati di apprendimento, attività</a:t>
            </a:r>
            <a:endParaRPr lang="en-US" sz="2000" dirty="0"/>
          </a:p>
        </p:txBody>
      </p:sp>
      <p:sp>
        <p:nvSpPr>
          <p:cNvPr id="25" name="Slide Number Placeholder 0"/>
          <p:cNvSpPr>
            <a:spLocks noGrp="1"/>
          </p:cNvSpPr>
          <p:nvPr>
            <p:ph type="sldNum" sz="quarter" idx="4294967295"/>
          </p:nvPr>
        </p:nvSpPr>
        <p:spPr>
          <a:xfrm>
            <a:off x="11064240" y="6419088"/>
            <a:ext cx="576072"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0F3D5E"/>
                </a:solidFill>
                <a:latin typeface="Outfit"/>
                <a:ea typeface="Outfit"/>
                <a:cs typeface="Outfit"/>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ph idx="101" type="title" hasCustomPrompt="1"/>
          </p:nvPr>
        </p:nvSpPr>
        <p:spPr>
          <a:xfrm>
            <a:off x="548640" y="457200"/>
            <a:ext cx="11091672" cy="731520"/>
          </a:xfrm>
          <a:prstGeom prst="rect">
            <a:avLst/>
          </a:prstGeom>
          <a:noFill/>
          <a:ln/>
        </p:spPr>
        <p:txBody>
          <a:bodyPr wrap="square" lIns="0" tIns="0" rIns="0" bIns="0" rtlCol="0" anchor="ctr"/>
          <a:lstStyle/>
          <a:p>
            <a:pPr algn="l" indent="0" marL="0">
              <a:buNone/>
            </a:pPr>
            <a:r>
              <a:rPr lang="en-US" sz="3200" b="1" dirty="0">
                <a:solidFill>
                  <a:srgbClr val="0F3D5E"/>
                </a:solidFill>
                <a:latin typeface="Outfit" pitchFamily="34" charset="0"/>
                <a:ea typeface="Outfit" pitchFamily="34" charset="-122"/>
                <a:cs typeface="Outfit" pitchFamily="34" charset="-120"/>
              </a:rPr>
              <a:t>1.1 · Agentività umana: obiettivi curricolari</a:t>
            </a:r>
            <a:endParaRPr lang="en-US" sz="3200" dirty="0"/>
          </a:p>
        </p:txBody>
      </p:sp>
      <p:sp>
        <p:nvSpPr>
          <p:cNvPr id="3" name="Text 1"/>
          <p:cNvSpPr txBox="1"/>
          <p:nvPr/>
        </p:nvSpPr>
        <p:spPr>
          <a:xfrm>
            <a:off x="548640" y="1261872"/>
            <a:ext cx="11091672" cy="731520"/>
          </a:xfrm>
          <a:prstGeom prst="rect">
            <a:avLst/>
          </a:prstGeom>
          <a:noFill/>
          <a:ln/>
        </p:spPr>
        <p:txBody>
          <a:bodyPr wrap="square" lIns="0" tIns="0" rIns="0" bIns="0" rtlCol="0" anchor="t"/>
          <a:lstStyle/>
          <a:p>
            <a:pPr indent="0" marL="0">
              <a:buNone/>
            </a:pPr>
            <a:r>
              <a:rPr lang="en-US" sz="1400" i="1" dirty="0">
                <a:solidFill>
                  <a:srgbClr val="5B6C74"/>
                </a:solidFill>
                <a:latin typeface="Source Sans 3" pitchFamily="34" charset="0"/>
                <a:ea typeface="Source Sans 3" pitchFamily="34" charset="-122"/>
                <a:cs typeface="Source Sans 3" pitchFamily="34" charset="-120"/>
              </a:rPr>
              <a:t>I docenti hanno una comprensione critica del fatto che l'IA è guidata dall'essere umano e che le decisioni aziendali e individuali di chi crea l'IA hanno un impatto profondo sull'autonomia e sui diritti umani, e sono consapevoli dell'importanza dell'agentività umana nel valutare e utilizzare gli strumenti di IA.</a:t>
            </a:r>
            <a:endParaRPr lang="en-US" sz="1400" dirty="0"/>
          </a:p>
        </p:txBody>
      </p:sp>
      <p:sp>
        <p:nvSpPr>
          <p:cNvPr id="4" name="Shape 2"/>
          <p:cNvSpPr/>
          <p:nvPr/>
        </p:nvSpPr>
        <p:spPr>
          <a:xfrm>
            <a:off x="548640" y="2057400"/>
            <a:ext cx="5449824" cy="2238451"/>
          </a:xfrm>
          <a:prstGeom prst="roundRect">
            <a:avLst>
              <a:gd name="adj" fmla="val 4902"/>
            </a:avLst>
          </a:prstGeom>
          <a:solidFill>
            <a:srgbClr val="DDF3F3"/>
          </a:solidFill>
          <a:ln/>
        </p:spPr>
      </p:sp>
      <p:sp>
        <p:nvSpPr>
          <p:cNvPr id="5" name="Text 3"/>
          <p:cNvSpPr txBox="1"/>
          <p:nvPr/>
        </p:nvSpPr>
        <p:spPr>
          <a:xfrm>
            <a:off x="777240" y="2221992"/>
            <a:ext cx="5029200" cy="292608"/>
          </a:xfrm>
          <a:prstGeom prst="rect">
            <a:avLst/>
          </a:prstGeom>
          <a:noFill/>
          <a:ln/>
        </p:spPr>
        <p:txBody>
          <a:bodyPr wrap="square" lIns="0" tIns="0" rIns="0" bIns="0" rtlCol="0" anchor="ctr"/>
          <a:lstStyle/>
          <a:p>
            <a:pPr indent="0" marL="0">
              <a:buNone/>
            </a:pPr>
            <a:r>
              <a:rPr lang="en-US" sz="1400" b="1" dirty="0">
                <a:solidFill>
                  <a:srgbClr val="0E7C86"/>
                </a:solidFill>
                <a:latin typeface="Outfit" pitchFamily="34" charset="0"/>
                <a:ea typeface="Outfit" pitchFamily="34" charset="-122"/>
                <a:cs typeface="Outfit" pitchFamily="34" charset="-120"/>
              </a:rPr>
              <a:t>CG1.1.1</a:t>
            </a:r>
            <a:endParaRPr lang="en-US" sz="1400" dirty="0"/>
          </a:p>
        </p:txBody>
      </p:sp>
      <p:sp>
        <p:nvSpPr>
          <p:cNvPr id="6" name="Text 4"/>
          <p:cNvSpPr txBox="1"/>
          <p:nvPr/>
        </p:nvSpPr>
        <p:spPr>
          <a:xfrm>
            <a:off x="777240" y="2551176"/>
            <a:ext cx="5029200" cy="1653235"/>
          </a:xfrm>
          <a:prstGeom prst="rect">
            <a:avLst/>
          </a:prstGeom>
          <a:noFill/>
          <a:ln/>
        </p:spPr>
        <p:txBody>
          <a:bodyPr wrap="square" lIns="0" tIns="0" rIns="0" bIns="0" rtlCol="0" anchor="t"/>
          <a:lstStyle/>
          <a:p>
            <a:pPr indent="0" marL="0">
              <a:buNone/>
            </a:pPr>
            <a:r>
              <a:rPr lang="en-US" sz="1400" dirty="0">
                <a:solidFill>
                  <a:srgbClr val="14262F"/>
                </a:solidFill>
                <a:latin typeface="Source Sans 3" pitchFamily="34" charset="0"/>
                <a:ea typeface="Source Sans 3" pitchFamily="34" charset="-122"/>
                <a:cs typeface="Source Sans 3" pitchFamily="34" charset="-120"/>
              </a:rPr>
              <a:t>Promuovere il pensiero critico sull'IA organizzando i docenti in modo che discutano e assumano diverse prospettive sul dilemma tra i benefici offerti dall'IA e i rischi di ridurre l'autonomia e l'agentività umana; utilizzare specifici strumenti di IA come esempi per aiutare i docenti a esaminare criticamente i benefici, i limiti e i rischi dell'IA nei contesti educativi locali e in relazione alle proprie responsabilità.</a:t>
            </a:r>
            <a:endParaRPr lang="en-US" sz="1400" dirty="0"/>
          </a:p>
        </p:txBody>
      </p:sp>
      <p:sp>
        <p:nvSpPr>
          <p:cNvPr id="7" name="Shape 5"/>
          <p:cNvSpPr/>
          <p:nvPr/>
        </p:nvSpPr>
        <p:spPr>
          <a:xfrm>
            <a:off x="6190488" y="2057400"/>
            <a:ext cx="5449824" cy="2238451"/>
          </a:xfrm>
          <a:prstGeom prst="roundRect">
            <a:avLst>
              <a:gd name="adj" fmla="val 4902"/>
            </a:avLst>
          </a:prstGeom>
          <a:solidFill>
            <a:srgbClr val="F3F6F7"/>
          </a:solidFill>
          <a:ln/>
        </p:spPr>
      </p:sp>
      <p:sp>
        <p:nvSpPr>
          <p:cNvPr id="8" name="Text 6"/>
          <p:cNvSpPr txBox="1"/>
          <p:nvPr/>
        </p:nvSpPr>
        <p:spPr>
          <a:xfrm>
            <a:off x="6419088" y="2221992"/>
            <a:ext cx="5029200" cy="292608"/>
          </a:xfrm>
          <a:prstGeom prst="rect">
            <a:avLst/>
          </a:prstGeom>
          <a:noFill/>
          <a:ln/>
        </p:spPr>
        <p:txBody>
          <a:bodyPr wrap="square" lIns="0" tIns="0" rIns="0" bIns="0" rtlCol="0" anchor="ctr"/>
          <a:lstStyle/>
          <a:p>
            <a:pPr indent="0" marL="0">
              <a:buNone/>
            </a:pPr>
            <a:r>
              <a:rPr lang="en-US" sz="1400" b="1" dirty="0">
                <a:solidFill>
                  <a:srgbClr val="0E7C86"/>
                </a:solidFill>
                <a:latin typeface="Outfit" pitchFamily="34" charset="0"/>
                <a:ea typeface="Outfit" pitchFamily="34" charset="-122"/>
                <a:cs typeface="Outfit" pitchFamily="34" charset="-120"/>
              </a:rPr>
              <a:t>CG1.1.2</a:t>
            </a:r>
            <a:endParaRPr lang="en-US" sz="1400" dirty="0"/>
          </a:p>
        </p:txBody>
      </p:sp>
      <p:sp>
        <p:nvSpPr>
          <p:cNvPr id="9" name="Text 7"/>
          <p:cNvSpPr txBox="1"/>
          <p:nvPr/>
        </p:nvSpPr>
        <p:spPr>
          <a:xfrm>
            <a:off x="6419088" y="2551176"/>
            <a:ext cx="5029200" cy="1653235"/>
          </a:xfrm>
          <a:prstGeom prst="rect">
            <a:avLst/>
          </a:prstGeom>
          <a:noFill/>
          <a:ln/>
        </p:spPr>
        <p:txBody>
          <a:bodyPr wrap="square" lIns="0" tIns="0" rIns="0" bIns="0" rtlCol="0" anchor="t"/>
          <a:lstStyle/>
          <a:p>
            <a:pPr indent="0" marL="0">
              <a:buNone/>
            </a:pPr>
            <a:r>
              <a:rPr lang="en-US" sz="1400" dirty="0">
                <a:solidFill>
                  <a:srgbClr val="14262F"/>
                </a:solidFill>
                <a:latin typeface="Source Sans 3" pitchFamily="34" charset="0"/>
                <a:ea typeface="Source Sans 3" pitchFamily="34" charset="-122"/>
                <a:cs typeface="Source Sans 3" pitchFamily="34" charset="-120"/>
              </a:rPr>
              <a:t>Illustrare le fasi principali del ciclo di vita dei sistemi di IA e guidare i docenti a comprendere in che modo le decisioni aziendali e individuali di chi li crea possono incidere sull'impatto dell'IA.</a:t>
            </a:r>
            <a:endParaRPr lang="en-US" sz="1400" dirty="0"/>
          </a:p>
        </p:txBody>
      </p:sp>
      <p:sp>
        <p:nvSpPr>
          <p:cNvPr id="10" name="Shape 8"/>
          <p:cNvSpPr/>
          <p:nvPr/>
        </p:nvSpPr>
        <p:spPr>
          <a:xfrm>
            <a:off x="548640" y="4405579"/>
            <a:ext cx="5449824" cy="1492301"/>
          </a:xfrm>
          <a:prstGeom prst="roundRect">
            <a:avLst>
              <a:gd name="adj" fmla="val 7353"/>
            </a:avLst>
          </a:prstGeom>
          <a:solidFill>
            <a:srgbClr val="F3F6F7"/>
          </a:solidFill>
          <a:ln/>
        </p:spPr>
      </p:sp>
      <p:sp>
        <p:nvSpPr>
          <p:cNvPr id="11" name="Text 9"/>
          <p:cNvSpPr txBox="1"/>
          <p:nvPr/>
        </p:nvSpPr>
        <p:spPr>
          <a:xfrm>
            <a:off x="777240" y="4570171"/>
            <a:ext cx="5029200" cy="292608"/>
          </a:xfrm>
          <a:prstGeom prst="rect">
            <a:avLst/>
          </a:prstGeom>
          <a:noFill/>
          <a:ln/>
        </p:spPr>
        <p:txBody>
          <a:bodyPr wrap="square" lIns="0" tIns="0" rIns="0" bIns="0" rtlCol="0" anchor="ctr"/>
          <a:lstStyle/>
          <a:p>
            <a:pPr indent="0" marL="0">
              <a:buNone/>
            </a:pPr>
            <a:r>
              <a:rPr lang="en-US" sz="1400" b="1" dirty="0">
                <a:solidFill>
                  <a:srgbClr val="0E7C86"/>
                </a:solidFill>
                <a:latin typeface="Outfit" pitchFamily="34" charset="0"/>
                <a:ea typeface="Outfit" pitchFamily="34" charset="-122"/>
                <a:cs typeface="Outfit" pitchFamily="34" charset="-120"/>
              </a:rPr>
              <a:t>CG1.1.3</a:t>
            </a:r>
            <a:endParaRPr lang="en-US" sz="1400" dirty="0"/>
          </a:p>
        </p:txBody>
      </p:sp>
      <p:sp>
        <p:nvSpPr>
          <p:cNvPr id="12" name="Text 10"/>
          <p:cNvSpPr txBox="1"/>
          <p:nvPr/>
        </p:nvSpPr>
        <p:spPr>
          <a:xfrm>
            <a:off x="777240" y="4899355"/>
            <a:ext cx="5029200" cy="907085"/>
          </a:xfrm>
          <a:prstGeom prst="rect">
            <a:avLst/>
          </a:prstGeom>
          <a:noFill/>
          <a:ln/>
        </p:spPr>
        <p:txBody>
          <a:bodyPr wrap="square" lIns="0" tIns="0" rIns="0" bIns="0" rtlCol="0" anchor="t"/>
          <a:lstStyle/>
          <a:p>
            <a:pPr indent="0" marL="0">
              <a:buNone/>
            </a:pPr>
            <a:r>
              <a:rPr lang="en-US" sz="1400" dirty="0">
                <a:solidFill>
                  <a:srgbClr val="14262F"/>
                </a:solidFill>
                <a:latin typeface="Source Sans 3" pitchFamily="34" charset="0"/>
                <a:ea typeface="Source Sans 3" pitchFamily="34" charset="-122"/>
                <a:cs typeface="Source Sans 3" pitchFamily="34" charset="-120"/>
              </a:rPr>
              <a:t>Evidenziare come un affidamento eccessivo sull'IA possa indebolire le capacità di pensiero e l'agentività umana.</a:t>
            </a:r>
            <a:endParaRPr lang="en-US" sz="1400" dirty="0"/>
          </a:p>
        </p:txBody>
      </p:sp>
      <p:sp>
        <p:nvSpPr>
          <p:cNvPr id="13" name="Shape 11"/>
          <p:cNvSpPr/>
          <p:nvPr/>
        </p:nvSpPr>
        <p:spPr>
          <a:xfrm>
            <a:off x="6190488" y="4405579"/>
            <a:ext cx="5449824" cy="1492301"/>
          </a:xfrm>
          <a:prstGeom prst="roundRect">
            <a:avLst>
              <a:gd name="adj" fmla="val 7353"/>
            </a:avLst>
          </a:prstGeom>
          <a:solidFill>
            <a:srgbClr val="DDF3F3"/>
          </a:solidFill>
          <a:ln/>
        </p:spPr>
      </p:sp>
      <p:sp>
        <p:nvSpPr>
          <p:cNvPr id="14" name="Text 12"/>
          <p:cNvSpPr txBox="1"/>
          <p:nvPr/>
        </p:nvSpPr>
        <p:spPr>
          <a:xfrm>
            <a:off x="6419088" y="4570171"/>
            <a:ext cx="5029200" cy="292608"/>
          </a:xfrm>
          <a:prstGeom prst="rect">
            <a:avLst/>
          </a:prstGeom>
          <a:noFill/>
          <a:ln/>
        </p:spPr>
        <p:txBody>
          <a:bodyPr wrap="square" lIns="0" tIns="0" rIns="0" bIns="0" rtlCol="0" anchor="ctr"/>
          <a:lstStyle/>
          <a:p>
            <a:pPr indent="0" marL="0">
              <a:buNone/>
            </a:pPr>
            <a:r>
              <a:rPr lang="en-US" sz="1400" b="1" dirty="0">
                <a:solidFill>
                  <a:srgbClr val="0E7C86"/>
                </a:solidFill>
                <a:latin typeface="Outfit" pitchFamily="34" charset="0"/>
                <a:ea typeface="Outfit" pitchFamily="34" charset="-122"/>
                <a:cs typeface="Outfit" pitchFamily="34" charset="-120"/>
              </a:rPr>
              <a:t>CG1.1.4</a:t>
            </a:r>
            <a:endParaRPr lang="en-US" sz="1400" dirty="0"/>
          </a:p>
        </p:txBody>
      </p:sp>
      <p:sp>
        <p:nvSpPr>
          <p:cNvPr id="15" name="Text 13"/>
          <p:cNvSpPr txBox="1"/>
          <p:nvPr/>
        </p:nvSpPr>
        <p:spPr>
          <a:xfrm>
            <a:off x="6419088" y="4899355"/>
            <a:ext cx="5029200" cy="907085"/>
          </a:xfrm>
          <a:prstGeom prst="rect">
            <a:avLst/>
          </a:prstGeom>
          <a:noFill/>
          <a:ln/>
        </p:spPr>
        <p:txBody>
          <a:bodyPr wrap="square" lIns="0" tIns="0" rIns="0" bIns="0" rtlCol="0" anchor="t"/>
          <a:lstStyle/>
          <a:p>
            <a:pPr indent="0" marL="0">
              <a:buNone/>
            </a:pPr>
            <a:r>
              <a:rPr lang="en-US" sz="1400" dirty="0">
                <a:solidFill>
                  <a:srgbClr val="14262F"/>
                </a:solidFill>
                <a:latin typeface="Source Sans 3" pitchFamily="34" charset="0"/>
                <a:ea typeface="Source Sans 3" pitchFamily="34" charset="-122"/>
                <a:cs typeface="Source Sans 3" pitchFamily="34" charset="-120"/>
              </a:rPr>
              <a:t>Proporre esercitazioni di scrittura di semplici indicazioni pratiche che aiutino a tutelare l'agentività umana nell'uso dell'IA in ambito educativo, con un'attenzione specifica agli studenti con bisogni educativi speciali.</a:t>
            </a:r>
            <a:endParaRPr lang="en-US" sz="1400" dirty="0"/>
          </a:p>
        </p:txBody>
      </p:sp>
      <p:sp>
        <p:nvSpPr>
          <p:cNvPr id="16" name="Text 14"/>
          <p:cNvSpPr txBox="1"/>
          <p:nvPr/>
        </p:nvSpPr>
        <p:spPr>
          <a:xfrm>
            <a:off x="548640" y="6016752"/>
            <a:ext cx="11091672" cy="274320"/>
          </a:xfrm>
          <a:prstGeom prst="rect">
            <a:avLst/>
          </a:prstGeom>
          <a:noFill/>
          <a:ln/>
        </p:spPr>
        <p:txBody>
          <a:bodyPr wrap="square" lIns="0" tIns="0" rIns="0" bIns="0" rtlCol="0" anchor="ctr"/>
          <a:lstStyle/>
          <a:p>
            <a:pPr indent="0" marL="0">
              <a:buNone/>
            </a:pPr>
            <a:r>
              <a:rPr lang="en-US" sz="1100" i="1" dirty="0">
                <a:solidFill>
                  <a:srgbClr val="5B6C74"/>
                </a:solidFill>
                <a:latin typeface="Source Sans 3" pitchFamily="34" charset="0"/>
                <a:ea typeface="Source Sans 3" pitchFamily="34" charset="-122"/>
                <a:cs typeface="Source Sans 3" pitchFamily="34" charset="-120"/>
              </a:rPr>
              <a:t>AI CFT, blocco 1.1: descrizione e obiettivi curricolari</a:t>
            </a:r>
            <a:endParaRPr lang="en-US" sz="1100" dirty="0"/>
          </a:p>
        </p:txBody>
      </p:sp>
      <p:sp>
        <p:nvSpPr>
          <p:cNvPr id="25" name="Slide Number Placeholder 0"/>
          <p:cNvSpPr>
            <a:spLocks noGrp="1"/>
          </p:cNvSpPr>
          <p:nvPr>
            <p:ph type="sldNum" sz="quarter" idx="4294967295"/>
          </p:nvPr>
        </p:nvSpPr>
        <p:spPr>
          <a:xfrm>
            <a:off x="11064240" y="6419088"/>
            <a:ext cx="576072"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0F3D5E"/>
                </a:solidFill>
                <a:latin typeface="Outfit"/>
                <a:ea typeface="Outfit"/>
                <a:cs typeface="Outfit"/>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ph idx="101" type="title" hasCustomPrompt="1"/>
          </p:nvPr>
        </p:nvSpPr>
        <p:spPr>
          <a:xfrm>
            <a:off x="548640" y="457200"/>
            <a:ext cx="11091672" cy="731520"/>
          </a:xfrm>
          <a:prstGeom prst="rect">
            <a:avLst/>
          </a:prstGeom>
          <a:noFill/>
          <a:ln/>
        </p:spPr>
        <p:txBody>
          <a:bodyPr wrap="square" lIns="0" tIns="0" rIns="0" bIns="0" rtlCol="0" anchor="ctr"/>
          <a:lstStyle/>
          <a:p>
            <a:pPr algn="l" indent="0" marL="0">
              <a:buNone/>
            </a:pPr>
            <a:r>
              <a:rPr lang="en-US" sz="3200" b="1" dirty="0">
                <a:solidFill>
                  <a:srgbClr val="0F3D5E"/>
                </a:solidFill>
                <a:latin typeface="Outfit" pitchFamily="34" charset="0"/>
                <a:ea typeface="Outfit" pitchFamily="34" charset="-122"/>
                <a:cs typeface="Outfit" pitchFamily="34" charset="-120"/>
              </a:rPr>
              <a:t>1.1 · Risultati di apprendimento</a:t>
            </a:r>
            <a:endParaRPr lang="en-US" sz="3200" dirty="0"/>
          </a:p>
        </p:txBody>
      </p:sp>
      <p:sp>
        <p:nvSpPr>
          <p:cNvPr id="3" name="Shape 1"/>
          <p:cNvSpPr/>
          <p:nvPr/>
        </p:nvSpPr>
        <p:spPr>
          <a:xfrm>
            <a:off x="548640" y="1371600"/>
            <a:ext cx="5449824" cy="1860065"/>
          </a:xfrm>
          <a:prstGeom prst="roundRect">
            <a:avLst>
              <a:gd name="adj" fmla="val 5899"/>
            </a:avLst>
          </a:prstGeom>
          <a:solidFill>
            <a:srgbClr val="DDF3F3"/>
          </a:solidFill>
          <a:ln/>
        </p:spPr>
      </p:sp>
      <p:sp>
        <p:nvSpPr>
          <p:cNvPr id="4" name="Text 2"/>
          <p:cNvSpPr txBox="1"/>
          <p:nvPr/>
        </p:nvSpPr>
        <p:spPr>
          <a:xfrm>
            <a:off x="777240" y="1536192"/>
            <a:ext cx="5029200" cy="292608"/>
          </a:xfrm>
          <a:prstGeom prst="rect">
            <a:avLst/>
          </a:prstGeom>
          <a:noFill/>
          <a:ln/>
        </p:spPr>
        <p:txBody>
          <a:bodyPr wrap="square" lIns="0" tIns="0" rIns="0" bIns="0" rtlCol="0" anchor="ctr"/>
          <a:lstStyle/>
          <a:p>
            <a:pPr indent="0" marL="0">
              <a:buNone/>
            </a:pPr>
            <a:r>
              <a:rPr lang="en-US" sz="1400" b="1" dirty="0">
                <a:solidFill>
                  <a:srgbClr val="0E7C86"/>
                </a:solidFill>
                <a:latin typeface="Outfit" pitchFamily="34" charset="0"/>
                <a:ea typeface="Outfit" pitchFamily="34" charset="-122"/>
                <a:cs typeface="Outfit" pitchFamily="34" charset="-120"/>
              </a:rPr>
              <a:t>LO1.1.1</a:t>
            </a:r>
            <a:endParaRPr lang="en-US" sz="1400" dirty="0"/>
          </a:p>
        </p:txBody>
      </p:sp>
      <p:sp>
        <p:nvSpPr>
          <p:cNvPr id="5" name="Text 3"/>
          <p:cNvSpPr txBox="1"/>
          <p:nvPr/>
        </p:nvSpPr>
        <p:spPr>
          <a:xfrm>
            <a:off x="777240" y="1865376"/>
            <a:ext cx="5029200" cy="1274849"/>
          </a:xfrm>
          <a:prstGeom prst="rect">
            <a:avLst/>
          </a:prstGeom>
          <a:noFill/>
          <a:ln/>
        </p:spPr>
        <p:txBody>
          <a:bodyPr wrap="square" lIns="0" tIns="0" rIns="0" bIns="0" rtlCol="0" anchor="t"/>
          <a:lstStyle/>
          <a:p>
            <a:pPr indent="0" marL="0">
              <a:buNone/>
            </a:pPr>
            <a:r>
              <a:rPr lang="en-US" sz="1400" dirty="0">
                <a:solidFill>
                  <a:srgbClr val="14262F"/>
                </a:solidFill>
                <a:latin typeface="Source Sans 3" pitchFamily="34" charset="0"/>
                <a:ea typeface="Source Sans 3" pitchFamily="34" charset="-122"/>
                <a:cs typeface="Source Sans 3" pitchFamily="34" charset="-120"/>
              </a:rPr>
              <a:t>Riflettere criticamente sui benefici, sui limiti e sui rischi di specifici strumenti di IA nei propri contesti educativi locali e nelle discipline e nei livelli scolastici in cui insegnano.</a:t>
            </a:r>
            <a:endParaRPr lang="en-US" sz="1400" dirty="0"/>
          </a:p>
        </p:txBody>
      </p:sp>
      <p:sp>
        <p:nvSpPr>
          <p:cNvPr id="6" name="Shape 4"/>
          <p:cNvSpPr/>
          <p:nvPr/>
        </p:nvSpPr>
        <p:spPr>
          <a:xfrm>
            <a:off x="6190488" y="1371600"/>
            <a:ext cx="5449824" cy="1860065"/>
          </a:xfrm>
          <a:prstGeom prst="roundRect">
            <a:avLst>
              <a:gd name="adj" fmla="val 5899"/>
            </a:avLst>
          </a:prstGeom>
          <a:solidFill>
            <a:srgbClr val="F3F6F7"/>
          </a:solidFill>
          <a:ln/>
        </p:spPr>
      </p:sp>
      <p:sp>
        <p:nvSpPr>
          <p:cNvPr id="7" name="Text 5"/>
          <p:cNvSpPr txBox="1"/>
          <p:nvPr/>
        </p:nvSpPr>
        <p:spPr>
          <a:xfrm>
            <a:off x="6419088" y="1536192"/>
            <a:ext cx="5029200" cy="292608"/>
          </a:xfrm>
          <a:prstGeom prst="rect">
            <a:avLst/>
          </a:prstGeom>
          <a:noFill/>
          <a:ln/>
        </p:spPr>
        <p:txBody>
          <a:bodyPr wrap="square" lIns="0" tIns="0" rIns="0" bIns="0" rtlCol="0" anchor="ctr"/>
          <a:lstStyle/>
          <a:p>
            <a:pPr indent="0" marL="0">
              <a:buNone/>
            </a:pPr>
            <a:r>
              <a:rPr lang="en-US" sz="1400" b="1" dirty="0">
                <a:solidFill>
                  <a:srgbClr val="0E7C86"/>
                </a:solidFill>
                <a:latin typeface="Outfit" pitchFamily="34" charset="0"/>
                <a:ea typeface="Outfit" pitchFamily="34" charset="-122"/>
                <a:cs typeface="Outfit" pitchFamily="34" charset="-120"/>
              </a:rPr>
              <a:t>LO1.1.2</a:t>
            </a:r>
            <a:endParaRPr lang="en-US" sz="1400" dirty="0"/>
          </a:p>
        </p:txBody>
      </p:sp>
      <p:sp>
        <p:nvSpPr>
          <p:cNvPr id="8" name="Text 6"/>
          <p:cNvSpPr txBox="1"/>
          <p:nvPr/>
        </p:nvSpPr>
        <p:spPr>
          <a:xfrm>
            <a:off x="6419088" y="1865376"/>
            <a:ext cx="5029200" cy="1274849"/>
          </a:xfrm>
          <a:prstGeom prst="rect">
            <a:avLst/>
          </a:prstGeom>
          <a:noFill/>
          <a:ln/>
        </p:spPr>
        <p:txBody>
          <a:bodyPr wrap="square" lIns="0" tIns="0" rIns="0" bIns="0" rtlCol="0" anchor="t"/>
          <a:lstStyle/>
          <a:p>
            <a:pPr indent="0" marL="0">
              <a:buNone/>
            </a:pPr>
            <a:r>
              <a:rPr lang="en-US" sz="1400" dirty="0">
                <a:solidFill>
                  <a:srgbClr val="14262F"/>
                </a:solidFill>
                <a:latin typeface="Source Sans 3" pitchFamily="34" charset="0"/>
                <a:ea typeface="Source Sans 3" pitchFamily="34" charset="-122"/>
                <a:cs typeface="Source Sans 3" pitchFamily="34" charset="-120"/>
              </a:rPr>
              <a:t>Dimostrare consapevolezza del fatto che l'IA è guidata dall'essere umano e che le decisioni aziendali e individuali di chi crea l'IA influiscono sugli impatti sui diritti umani, sull'agentività umana, sulla vita delle persone e sulle società.</a:t>
            </a:r>
            <a:endParaRPr lang="en-US" sz="1400" dirty="0"/>
          </a:p>
        </p:txBody>
      </p:sp>
      <p:sp>
        <p:nvSpPr>
          <p:cNvPr id="9" name="Shape 7"/>
          <p:cNvSpPr/>
          <p:nvPr/>
        </p:nvSpPr>
        <p:spPr>
          <a:xfrm>
            <a:off x="548640" y="3341393"/>
            <a:ext cx="5449824" cy="2556487"/>
          </a:xfrm>
          <a:prstGeom prst="roundRect">
            <a:avLst>
              <a:gd name="adj" fmla="val 4292"/>
            </a:avLst>
          </a:prstGeom>
          <a:solidFill>
            <a:srgbClr val="F3F6F7"/>
          </a:solidFill>
          <a:ln/>
        </p:spPr>
      </p:sp>
      <p:sp>
        <p:nvSpPr>
          <p:cNvPr id="10" name="Text 8"/>
          <p:cNvSpPr txBox="1"/>
          <p:nvPr/>
        </p:nvSpPr>
        <p:spPr>
          <a:xfrm>
            <a:off x="777240" y="3505985"/>
            <a:ext cx="5029200" cy="292608"/>
          </a:xfrm>
          <a:prstGeom prst="rect">
            <a:avLst/>
          </a:prstGeom>
          <a:noFill/>
          <a:ln/>
        </p:spPr>
        <p:txBody>
          <a:bodyPr wrap="square" lIns="0" tIns="0" rIns="0" bIns="0" rtlCol="0" anchor="ctr"/>
          <a:lstStyle/>
          <a:p>
            <a:pPr indent="0" marL="0">
              <a:buNone/>
            </a:pPr>
            <a:r>
              <a:rPr lang="en-US" sz="1400" b="1" dirty="0">
                <a:solidFill>
                  <a:srgbClr val="0E7C86"/>
                </a:solidFill>
                <a:latin typeface="Outfit" pitchFamily="34" charset="0"/>
                <a:ea typeface="Outfit" pitchFamily="34" charset="-122"/>
                <a:cs typeface="Outfit" pitchFamily="34" charset="-120"/>
              </a:rPr>
              <a:t>LO1.1.3</a:t>
            </a:r>
            <a:endParaRPr lang="en-US" sz="1400" dirty="0"/>
          </a:p>
        </p:txBody>
      </p:sp>
      <p:sp>
        <p:nvSpPr>
          <p:cNvPr id="11" name="Text 9"/>
          <p:cNvSpPr txBox="1"/>
          <p:nvPr/>
        </p:nvSpPr>
        <p:spPr>
          <a:xfrm>
            <a:off x="777240" y="3835169"/>
            <a:ext cx="5029200" cy="1971271"/>
          </a:xfrm>
          <a:prstGeom prst="rect">
            <a:avLst/>
          </a:prstGeom>
          <a:noFill/>
          <a:ln/>
        </p:spPr>
        <p:txBody>
          <a:bodyPr wrap="square" lIns="0" tIns="0" rIns="0" bIns="0" rtlCol="0" anchor="t"/>
          <a:lstStyle/>
          <a:p>
            <a:pPr indent="0" marL="0">
              <a:buNone/>
            </a:pPr>
            <a:r>
              <a:rPr lang="en-US" sz="1400" dirty="0">
                <a:solidFill>
                  <a:srgbClr val="14262F"/>
                </a:solidFill>
                <a:latin typeface="Source Sans 3" pitchFamily="34" charset="0"/>
                <a:ea typeface="Source Sans 3" pitchFamily="34" charset="-122"/>
                <a:cs typeface="Source Sans 3" pitchFamily="34" charset="-120"/>
              </a:rPr>
              <a:t>Delineare il ruolo degli esseri umani nelle fasi fondamentali dello sviluppo dell'IA: dalla raccolta e dal trattamento dei dati alla progettazione degli algoritmi e delle funzionalità di un sistema di IA, fino alla messa in funzione e all'uso degli strumenti di IA.</a:t>
            </a:r>
            <a:endParaRPr lang="en-US" sz="1400" dirty="0"/>
          </a:p>
        </p:txBody>
      </p:sp>
      <p:sp>
        <p:nvSpPr>
          <p:cNvPr id="12" name="Shape 10"/>
          <p:cNvSpPr/>
          <p:nvPr/>
        </p:nvSpPr>
        <p:spPr>
          <a:xfrm>
            <a:off x="6190488" y="3341393"/>
            <a:ext cx="5449824" cy="2556487"/>
          </a:xfrm>
          <a:prstGeom prst="roundRect">
            <a:avLst>
              <a:gd name="adj" fmla="val 4292"/>
            </a:avLst>
          </a:prstGeom>
          <a:solidFill>
            <a:srgbClr val="DDF3F3"/>
          </a:solidFill>
          <a:ln/>
        </p:spPr>
      </p:sp>
      <p:sp>
        <p:nvSpPr>
          <p:cNvPr id="13" name="Text 11"/>
          <p:cNvSpPr txBox="1"/>
          <p:nvPr/>
        </p:nvSpPr>
        <p:spPr>
          <a:xfrm>
            <a:off x="6419088" y="3505985"/>
            <a:ext cx="5029200" cy="292608"/>
          </a:xfrm>
          <a:prstGeom prst="rect">
            <a:avLst/>
          </a:prstGeom>
          <a:noFill/>
          <a:ln/>
        </p:spPr>
        <p:txBody>
          <a:bodyPr wrap="square" lIns="0" tIns="0" rIns="0" bIns="0" rtlCol="0" anchor="ctr"/>
          <a:lstStyle/>
          <a:p>
            <a:pPr indent="0" marL="0">
              <a:buNone/>
            </a:pPr>
            <a:r>
              <a:rPr lang="en-US" sz="1400" b="1" dirty="0">
                <a:solidFill>
                  <a:srgbClr val="0E7C86"/>
                </a:solidFill>
                <a:latin typeface="Outfit" pitchFamily="34" charset="0"/>
                <a:ea typeface="Outfit" pitchFamily="34" charset="-122"/>
                <a:cs typeface="Outfit" pitchFamily="34" charset="-120"/>
              </a:rPr>
              <a:t>LO1.1.4</a:t>
            </a:r>
            <a:endParaRPr lang="en-US" sz="1400" dirty="0"/>
          </a:p>
        </p:txBody>
      </p:sp>
      <p:sp>
        <p:nvSpPr>
          <p:cNvPr id="14" name="Text 12"/>
          <p:cNvSpPr txBox="1"/>
          <p:nvPr/>
        </p:nvSpPr>
        <p:spPr>
          <a:xfrm>
            <a:off x="6419088" y="3835169"/>
            <a:ext cx="5029200" cy="1971271"/>
          </a:xfrm>
          <a:prstGeom prst="rect">
            <a:avLst/>
          </a:prstGeom>
          <a:noFill/>
          <a:ln/>
        </p:spPr>
        <p:txBody>
          <a:bodyPr wrap="square" lIns="0" tIns="0" rIns="0" bIns="0" rtlCol="0" anchor="t"/>
          <a:lstStyle/>
          <a:p>
            <a:pPr indent="0" marL="0">
              <a:buNone/>
            </a:pPr>
            <a:r>
              <a:rPr lang="en-US" sz="1400" dirty="0">
                <a:solidFill>
                  <a:srgbClr val="14262F"/>
                </a:solidFill>
                <a:latin typeface="Source Sans 3" pitchFamily="34" charset="0"/>
                <a:ea typeface="Source Sans 3" pitchFamily="34" charset="-122"/>
                <a:cs typeface="Source Sans 3" pitchFamily="34" charset="-120"/>
              </a:rPr>
              <a:t>Comprendere la necessità di adottare misure di base per tutelare l'agentività umana nelle fasi chiave della progettazione e dell'uso dei sistemi di IA, garantendo il rispetto della proprietà dei dati, la raccolta dei dati previo consenso, un'etichettatura e una pulizia dei dati che contrastino i bias (pregiudizi), algoritmi di IA privi di discriminazioni e funzioni e interfacce di facile utilizzo.</a:t>
            </a:r>
            <a:endParaRPr lang="en-US" sz="1400" dirty="0"/>
          </a:p>
        </p:txBody>
      </p:sp>
      <p:sp>
        <p:nvSpPr>
          <p:cNvPr id="15" name="Text 13"/>
          <p:cNvSpPr txBox="1"/>
          <p:nvPr/>
        </p:nvSpPr>
        <p:spPr>
          <a:xfrm>
            <a:off x="548640" y="5989320"/>
            <a:ext cx="11091672" cy="274320"/>
          </a:xfrm>
          <a:prstGeom prst="rect">
            <a:avLst/>
          </a:prstGeom>
          <a:noFill/>
          <a:ln/>
        </p:spPr>
        <p:txBody>
          <a:bodyPr wrap="square" lIns="0" tIns="0" rIns="0" bIns="0" rtlCol="0" anchor="ctr"/>
          <a:lstStyle/>
          <a:p>
            <a:pPr indent="0" marL="0">
              <a:buNone/>
            </a:pPr>
            <a:r>
              <a:rPr lang="en-US" sz="1100" i="1" dirty="0">
                <a:solidFill>
                  <a:srgbClr val="5B6C74"/>
                </a:solidFill>
                <a:latin typeface="Source Sans 3" pitchFamily="34" charset="0"/>
                <a:ea typeface="Source Sans 3" pitchFamily="34" charset="-122"/>
                <a:cs typeface="Source Sans 3" pitchFamily="34" charset="-120"/>
              </a:rPr>
              <a:t>AI CFT, blocco 1.1: risultati di apprendimento attesi</a:t>
            </a:r>
            <a:endParaRPr lang="en-US" sz="1100" dirty="0"/>
          </a:p>
        </p:txBody>
      </p:sp>
      <p:sp>
        <p:nvSpPr>
          <p:cNvPr id="25" name="Slide Number Placeholder 0"/>
          <p:cNvSpPr>
            <a:spLocks noGrp="1"/>
          </p:cNvSpPr>
          <p:nvPr>
            <p:ph type="sldNum" sz="quarter" idx="4294967295"/>
          </p:nvPr>
        </p:nvSpPr>
        <p:spPr>
          <a:xfrm>
            <a:off x="11064240" y="6419088"/>
            <a:ext cx="576072"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0F3D5E"/>
                </a:solidFill>
                <a:latin typeface="Outfit"/>
                <a:ea typeface="Outfit"/>
                <a:cs typeface="Outfit"/>
              </a:defRPr>
            </a:lvl1pPr>
          </a:lstStyle>
          <a:p>
            <a:pPr algn="r"/>
            <a:fld id="{F7021451-1387-4CA6-816F-3879F97B5CBC}" type="slidenum">
              <a:rPr b="1"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ph idx="101" type="title" hasCustomPrompt="1"/>
          </p:nvPr>
        </p:nvSpPr>
        <p:spPr>
          <a:xfrm>
            <a:off x="548640" y="457200"/>
            <a:ext cx="11091672" cy="731520"/>
          </a:xfrm>
          <a:prstGeom prst="rect">
            <a:avLst/>
          </a:prstGeom>
          <a:noFill/>
          <a:ln/>
        </p:spPr>
        <p:txBody>
          <a:bodyPr wrap="square" lIns="0" tIns="0" rIns="0" bIns="0" rtlCol="0" anchor="ctr"/>
          <a:lstStyle/>
          <a:p>
            <a:pPr algn="l" indent="0" marL="0">
              <a:buNone/>
            </a:pPr>
            <a:r>
              <a:rPr lang="en-US" sz="3200" b="1" dirty="0">
                <a:solidFill>
                  <a:srgbClr val="0F3D5E"/>
                </a:solidFill>
                <a:latin typeface="Outfit" pitchFamily="34" charset="0"/>
                <a:ea typeface="Outfit" pitchFamily="34" charset="-122"/>
                <a:cs typeface="Outfit" pitchFamily="34" charset="-120"/>
              </a:rPr>
              <a:t>1.1 · Attività suggerite</a:t>
            </a:r>
            <a:endParaRPr lang="en-US" sz="3200" dirty="0"/>
          </a:p>
        </p:txBody>
      </p:sp>
      <p:sp>
        <p:nvSpPr>
          <p:cNvPr id="3" name="Shape 1"/>
          <p:cNvSpPr/>
          <p:nvPr/>
        </p:nvSpPr>
        <p:spPr>
          <a:xfrm>
            <a:off x="548640" y="1371600"/>
            <a:ext cx="5449824" cy="2208276"/>
          </a:xfrm>
          <a:prstGeom prst="roundRect">
            <a:avLst>
              <a:gd name="adj" fmla="val 4969"/>
            </a:avLst>
          </a:prstGeom>
          <a:solidFill>
            <a:srgbClr val="DDF3F3"/>
          </a:solidFill>
          <a:ln/>
        </p:spPr>
      </p:sp>
      <p:sp>
        <p:nvSpPr>
          <p:cNvPr id="4" name="Text 2"/>
          <p:cNvSpPr txBox="1"/>
          <p:nvPr/>
        </p:nvSpPr>
        <p:spPr>
          <a:xfrm>
            <a:off x="777240" y="1536192"/>
            <a:ext cx="5029200" cy="292608"/>
          </a:xfrm>
          <a:prstGeom prst="rect">
            <a:avLst/>
          </a:prstGeom>
          <a:noFill/>
          <a:ln/>
        </p:spPr>
        <p:txBody>
          <a:bodyPr wrap="square" lIns="0" tIns="0" rIns="0" bIns="0" rtlCol="0" anchor="ctr"/>
          <a:lstStyle/>
          <a:p>
            <a:pPr indent="0" marL="0">
              <a:buNone/>
            </a:pPr>
            <a:r>
              <a:rPr lang="en-US" sz="1400" b="1" dirty="0">
                <a:solidFill>
                  <a:srgbClr val="0E7C86"/>
                </a:solidFill>
                <a:latin typeface="Outfit" pitchFamily="34" charset="0"/>
                <a:ea typeface="Outfit" pitchFamily="34" charset="-122"/>
                <a:cs typeface="Outfit" pitchFamily="34" charset="-120"/>
              </a:rPr>
              <a:t>Attività 1</a:t>
            </a:r>
            <a:endParaRPr lang="en-US" sz="1400" dirty="0"/>
          </a:p>
        </p:txBody>
      </p:sp>
      <p:sp>
        <p:nvSpPr>
          <p:cNvPr id="5" name="Text 3"/>
          <p:cNvSpPr txBox="1"/>
          <p:nvPr/>
        </p:nvSpPr>
        <p:spPr>
          <a:xfrm>
            <a:off x="777240" y="1865376"/>
            <a:ext cx="5029200" cy="310896"/>
          </a:xfrm>
          <a:prstGeom prst="rect">
            <a:avLst/>
          </a:prstGeom>
          <a:noFill/>
          <a:ln/>
        </p:spPr>
        <p:txBody>
          <a:bodyPr wrap="square" lIns="0" tIns="0" rIns="0" bIns="0" rtlCol="0" anchor="t"/>
          <a:lstStyle/>
          <a:p>
            <a:pPr indent="0" marL="0">
              <a:buNone/>
            </a:pPr>
            <a:r>
              <a:rPr lang="en-US" sz="1500" b="1" dirty="0">
                <a:solidFill>
                  <a:srgbClr val="0F3D5E"/>
                </a:solidFill>
                <a:latin typeface="Outfit" pitchFamily="34" charset="0"/>
                <a:ea typeface="Outfit" pitchFamily="34" charset="-122"/>
                <a:cs typeface="Outfit" pitchFamily="34" charset="-120"/>
              </a:rPr>
              <a:t>Smontare il clamore mediatico sull'IA</a:t>
            </a:r>
            <a:endParaRPr lang="en-US" sz="1500" dirty="0"/>
          </a:p>
        </p:txBody>
      </p:sp>
      <p:sp>
        <p:nvSpPr>
          <p:cNvPr id="6" name="Text 4"/>
          <p:cNvSpPr txBox="1"/>
          <p:nvPr/>
        </p:nvSpPr>
        <p:spPr>
          <a:xfrm>
            <a:off x="777240" y="2231136"/>
            <a:ext cx="5029200" cy="1257300"/>
          </a:xfrm>
          <a:prstGeom prst="rect">
            <a:avLst/>
          </a:prstGeom>
          <a:noFill/>
          <a:ln/>
        </p:spPr>
        <p:txBody>
          <a:bodyPr wrap="square" lIns="0" tIns="0" rIns="0" bIns="0" rtlCol="0" anchor="t"/>
          <a:lstStyle/>
          <a:p>
            <a:pPr indent="0" marL="0">
              <a:buNone/>
            </a:pPr>
            <a:r>
              <a:rPr lang="en-US" sz="1400" dirty="0">
                <a:solidFill>
                  <a:srgbClr val="14262F"/>
                </a:solidFill>
                <a:latin typeface="Source Sans 3" pitchFamily="34" charset="0"/>
                <a:ea typeface="Source Sans 3" pitchFamily="34" charset="-122"/>
                <a:cs typeface="Source Sans 3" pitchFamily="34" charset="-120"/>
              </a:rPr>
              <a:t>Esaminare criticamente il clamore mediatico attorno a strumenti di IA concreti mediante un'analisi di base di rischi e benefici e mettendo in evidenza il ruolo centrale degli esseri umani nell'uso degli strumenti di IA.</a:t>
            </a:r>
            <a:endParaRPr lang="en-US" sz="1400" dirty="0"/>
          </a:p>
        </p:txBody>
      </p:sp>
      <p:sp>
        <p:nvSpPr>
          <p:cNvPr id="7" name="Shape 5"/>
          <p:cNvSpPr/>
          <p:nvPr/>
        </p:nvSpPr>
        <p:spPr>
          <a:xfrm>
            <a:off x="6190488" y="1371600"/>
            <a:ext cx="5449824" cy="2208276"/>
          </a:xfrm>
          <a:prstGeom prst="roundRect">
            <a:avLst>
              <a:gd name="adj" fmla="val 4969"/>
            </a:avLst>
          </a:prstGeom>
          <a:solidFill>
            <a:srgbClr val="F3F6F7"/>
          </a:solidFill>
          <a:ln/>
        </p:spPr>
      </p:sp>
      <p:sp>
        <p:nvSpPr>
          <p:cNvPr id="8" name="Text 6"/>
          <p:cNvSpPr txBox="1"/>
          <p:nvPr/>
        </p:nvSpPr>
        <p:spPr>
          <a:xfrm>
            <a:off x="6419088" y="1536192"/>
            <a:ext cx="5029200" cy="292608"/>
          </a:xfrm>
          <a:prstGeom prst="rect">
            <a:avLst/>
          </a:prstGeom>
          <a:noFill/>
          <a:ln/>
        </p:spPr>
        <p:txBody>
          <a:bodyPr wrap="square" lIns="0" tIns="0" rIns="0" bIns="0" rtlCol="0" anchor="ctr"/>
          <a:lstStyle/>
          <a:p>
            <a:pPr indent="0" marL="0">
              <a:buNone/>
            </a:pPr>
            <a:r>
              <a:rPr lang="en-US" sz="1400" b="1" dirty="0">
                <a:solidFill>
                  <a:srgbClr val="0E7C86"/>
                </a:solidFill>
                <a:latin typeface="Outfit" pitchFamily="34" charset="0"/>
                <a:ea typeface="Outfit" pitchFamily="34" charset="-122"/>
                <a:cs typeface="Outfit" pitchFamily="34" charset="-120"/>
              </a:rPr>
              <a:t>Attività 2</a:t>
            </a:r>
            <a:endParaRPr lang="en-US" sz="1400" dirty="0"/>
          </a:p>
        </p:txBody>
      </p:sp>
      <p:sp>
        <p:nvSpPr>
          <p:cNvPr id="9" name="Text 7"/>
          <p:cNvSpPr txBox="1"/>
          <p:nvPr/>
        </p:nvSpPr>
        <p:spPr>
          <a:xfrm>
            <a:off x="6419088" y="1865376"/>
            <a:ext cx="5029200" cy="548640"/>
          </a:xfrm>
          <a:prstGeom prst="rect">
            <a:avLst/>
          </a:prstGeom>
          <a:noFill/>
          <a:ln/>
        </p:spPr>
        <p:txBody>
          <a:bodyPr wrap="square" lIns="0" tIns="0" rIns="0" bIns="0" rtlCol="0" anchor="t"/>
          <a:lstStyle/>
          <a:p>
            <a:pPr indent="0" marL="0">
              <a:buNone/>
            </a:pPr>
            <a:r>
              <a:rPr lang="en-US" sz="1500" b="1" dirty="0">
                <a:solidFill>
                  <a:srgbClr val="0F3D5E"/>
                </a:solidFill>
                <a:latin typeface="Outfit" pitchFamily="34" charset="0"/>
                <a:ea typeface="Outfit" pitchFamily="34" charset="-122"/>
                <a:cs typeface="Outfit" pitchFamily="34" charset="-120"/>
              </a:rPr>
              <a:t>Capire perché alcuni strumenti di IA dovrebbero essere vietati</a:t>
            </a:r>
            <a:endParaRPr lang="en-US" sz="1500" dirty="0"/>
          </a:p>
        </p:txBody>
      </p:sp>
      <p:sp>
        <p:nvSpPr>
          <p:cNvPr id="10" name="Text 8"/>
          <p:cNvSpPr txBox="1"/>
          <p:nvPr/>
        </p:nvSpPr>
        <p:spPr>
          <a:xfrm>
            <a:off x="6419088" y="2450592"/>
            <a:ext cx="5029200" cy="1037844"/>
          </a:xfrm>
          <a:prstGeom prst="rect">
            <a:avLst/>
          </a:prstGeom>
          <a:noFill/>
          <a:ln/>
        </p:spPr>
        <p:txBody>
          <a:bodyPr wrap="square" lIns="0" tIns="0" rIns="0" bIns="0" rtlCol="0" anchor="t"/>
          <a:lstStyle/>
          <a:p>
            <a:pPr indent="0" marL="0">
              <a:buNone/>
            </a:pPr>
            <a:r>
              <a:rPr lang="en-US" sz="1400" dirty="0">
                <a:solidFill>
                  <a:srgbClr val="14262F"/>
                </a:solidFill>
                <a:latin typeface="Source Sans 3" pitchFamily="34" charset="0"/>
                <a:ea typeface="Source Sans 3" pitchFamily="34" charset="-122"/>
                <a:cs typeface="Source Sans 3" pitchFamily="34" charset="-120"/>
              </a:rPr>
              <a:t>Dimostrare una comprensione di base dei motivi per cui alcuni strumenti di IA dovrebbero essere vietati, dato il loro potenziale di ridurre l'agentività umana e di minacciare i diritti umani.</a:t>
            </a:r>
            <a:endParaRPr lang="en-US" sz="1400" dirty="0"/>
          </a:p>
        </p:txBody>
      </p:sp>
      <p:sp>
        <p:nvSpPr>
          <p:cNvPr id="11" name="Shape 9"/>
          <p:cNvSpPr/>
          <p:nvPr/>
        </p:nvSpPr>
        <p:spPr>
          <a:xfrm>
            <a:off x="548640" y="3689604"/>
            <a:ext cx="5449824" cy="2208276"/>
          </a:xfrm>
          <a:prstGeom prst="roundRect">
            <a:avLst>
              <a:gd name="adj" fmla="val 4969"/>
            </a:avLst>
          </a:prstGeom>
          <a:solidFill>
            <a:srgbClr val="F3F6F7"/>
          </a:solidFill>
          <a:ln/>
        </p:spPr>
      </p:sp>
      <p:sp>
        <p:nvSpPr>
          <p:cNvPr id="12" name="Text 10"/>
          <p:cNvSpPr txBox="1"/>
          <p:nvPr/>
        </p:nvSpPr>
        <p:spPr>
          <a:xfrm>
            <a:off x="777240" y="3854196"/>
            <a:ext cx="5029200" cy="292608"/>
          </a:xfrm>
          <a:prstGeom prst="rect">
            <a:avLst/>
          </a:prstGeom>
          <a:noFill/>
          <a:ln/>
        </p:spPr>
        <p:txBody>
          <a:bodyPr wrap="square" lIns="0" tIns="0" rIns="0" bIns="0" rtlCol="0" anchor="ctr"/>
          <a:lstStyle/>
          <a:p>
            <a:pPr indent="0" marL="0">
              <a:buNone/>
            </a:pPr>
            <a:r>
              <a:rPr lang="en-US" sz="1400" b="1" dirty="0">
                <a:solidFill>
                  <a:srgbClr val="0E7C86"/>
                </a:solidFill>
                <a:latin typeface="Outfit" pitchFamily="34" charset="0"/>
                <a:ea typeface="Outfit" pitchFamily="34" charset="-122"/>
                <a:cs typeface="Outfit" pitchFamily="34" charset="-120"/>
              </a:rPr>
              <a:t>Attività 3</a:t>
            </a:r>
            <a:endParaRPr lang="en-US" sz="1400" dirty="0"/>
          </a:p>
        </p:txBody>
      </p:sp>
      <p:sp>
        <p:nvSpPr>
          <p:cNvPr id="13" name="Text 11"/>
          <p:cNvSpPr txBox="1"/>
          <p:nvPr/>
        </p:nvSpPr>
        <p:spPr>
          <a:xfrm>
            <a:off x="777240" y="4183380"/>
            <a:ext cx="5029200" cy="310896"/>
          </a:xfrm>
          <a:prstGeom prst="rect">
            <a:avLst/>
          </a:prstGeom>
          <a:noFill/>
          <a:ln/>
        </p:spPr>
        <p:txBody>
          <a:bodyPr wrap="square" lIns="0" tIns="0" rIns="0" bIns="0" rtlCol="0" anchor="t"/>
          <a:lstStyle/>
          <a:p>
            <a:pPr indent="0" marL="0">
              <a:buNone/>
            </a:pPr>
            <a:r>
              <a:rPr lang="en-US" sz="1500" b="1" dirty="0">
                <a:solidFill>
                  <a:srgbClr val="0F3D5E"/>
                </a:solidFill>
                <a:latin typeface="Outfit" pitchFamily="34" charset="0"/>
                <a:ea typeface="Outfit" pitchFamily="34" charset="-122"/>
                <a:cs typeface="Outfit" pitchFamily="34" charset="-120"/>
              </a:rPr>
              <a:t>Mettere in luce i rischi</a:t>
            </a:r>
            <a:endParaRPr lang="en-US" sz="1500" dirty="0"/>
          </a:p>
        </p:txBody>
      </p:sp>
      <p:sp>
        <p:nvSpPr>
          <p:cNvPr id="14" name="Text 12"/>
          <p:cNvSpPr txBox="1"/>
          <p:nvPr/>
        </p:nvSpPr>
        <p:spPr>
          <a:xfrm>
            <a:off x="777240" y="4549140"/>
            <a:ext cx="5029200" cy="1257300"/>
          </a:xfrm>
          <a:prstGeom prst="rect">
            <a:avLst/>
          </a:prstGeom>
          <a:noFill/>
          <a:ln/>
        </p:spPr>
        <p:txBody>
          <a:bodyPr wrap="square" lIns="0" tIns="0" rIns="0" bIns="0" rtlCol="0" anchor="t"/>
          <a:lstStyle/>
          <a:p>
            <a:pPr indent="0" marL="0">
              <a:buNone/>
            </a:pPr>
            <a:r>
              <a:rPr lang="en-US" sz="1400" dirty="0">
                <a:solidFill>
                  <a:srgbClr val="14262F"/>
                </a:solidFill>
                <a:latin typeface="Source Sans 3" pitchFamily="34" charset="0"/>
                <a:ea typeface="Source Sans 3" pitchFamily="34" charset="-122"/>
                <a:cs typeface="Source Sans 3" pitchFamily="34" charset="-120"/>
              </a:rPr>
              <a:t>Elencare i possibili modi in cui l'agentività di docenti e studenti può essere compromessa da determinati strumenti di IA, come accade, ad esempio, con l'uso di modelli linguistici di grandi dimensioni per la scrittura di elaborati.</a:t>
            </a:r>
            <a:endParaRPr lang="en-US" sz="1400" dirty="0"/>
          </a:p>
        </p:txBody>
      </p:sp>
      <p:sp>
        <p:nvSpPr>
          <p:cNvPr id="15" name="Shape 13"/>
          <p:cNvSpPr/>
          <p:nvPr/>
        </p:nvSpPr>
        <p:spPr>
          <a:xfrm>
            <a:off x="6190488" y="3689604"/>
            <a:ext cx="5449824" cy="2208276"/>
          </a:xfrm>
          <a:prstGeom prst="roundRect">
            <a:avLst>
              <a:gd name="adj" fmla="val 4969"/>
            </a:avLst>
          </a:prstGeom>
          <a:solidFill>
            <a:srgbClr val="DDF3F3"/>
          </a:solidFill>
          <a:ln/>
        </p:spPr>
      </p:sp>
      <p:sp>
        <p:nvSpPr>
          <p:cNvPr id="16" name="Text 14"/>
          <p:cNvSpPr txBox="1"/>
          <p:nvPr/>
        </p:nvSpPr>
        <p:spPr>
          <a:xfrm>
            <a:off x="6419088" y="3854196"/>
            <a:ext cx="5029200" cy="292608"/>
          </a:xfrm>
          <a:prstGeom prst="rect">
            <a:avLst/>
          </a:prstGeom>
          <a:noFill/>
          <a:ln/>
        </p:spPr>
        <p:txBody>
          <a:bodyPr wrap="square" lIns="0" tIns="0" rIns="0" bIns="0" rtlCol="0" anchor="ctr"/>
          <a:lstStyle/>
          <a:p>
            <a:pPr indent="0" marL="0">
              <a:buNone/>
            </a:pPr>
            <a:r>
              <a:rPr lang="en-US" sz="1400" b="1" dirty="0">
                <a:solidFill>
                  <a:srgbClr val="0E7C86"/>
                </a:solidFill>
                <a:latin typeface="Outfit" pitchFamily="34" charset="0"/>
                <a:ea typeface="Outfit" pitchFamily="34" charset="-122"/>
                <a:cs typeface="Outfit" pitchFamily="34" charset="-120"/>
              </a:rPr>
              <a:t>Attività 4</a:t>
            </a:r>
            <a:endParaRPr lang="en-US" sz="1400" dirty="0"/>
          </a:p>
        </p:txBody>
      </p:sp>
      <p:sp>
        <p:nvSpPr>
          <p:cNvPr id="17" name="Text 15"/>
          <p:cNvSpPr txBox="1"/>
          <p:nvPr/>
        </p:nvSpPr>
        <p:spPr>
          <a:xfrm>
            <a:off x="6419088" y="4183380"/>
            <a:ext cx="5029200" cy="548640"/>
          </a:xfrm>
          <a:prstGeom prst="rect">
            <a:avLst/>
          </a:prstGeom>
          <a:noFill/>
          <a:ln/>
        </p:spPr>
        <p:txBody>
          <a:bodyPr wrap="square" lIns="0" tIns="0" rIns="0" bIns="0" rtlCol="0" anchor="t"/>
          <a:lstStyle/>
          <a:p>
            <a:pPr indent="0" marL="0">
              <a:buNone/>
            </a:pPr>
            <a:r>
              <a:rPr lang="en-US" sz="1500" b="1" dirty="0">
                <a:solidFill>
                  <a:srgbClr val="0F3D5E"/>
                </a:solidFill>
                <a:latin typeface="Outfit" pitchFamily="34" charset="0"/>
                <a:ea typeface="Outfit" pitchFamily="34" charset="-122"/>
                <a:cs typeface="Outfit" pitchFamily="34" charset="-120"/>
              </a:rPr>
              <a:t>Conoscere le regole di base su cosa fare e cosa non fare</a:t>
            </a:r>
            <a:endParaRPr lang="en-US" sz="1500" dirty="0"/>
          </a:p>
        </p:txBody>
      </p:sp>
      <p:sp>
        <p:nvSpPr>
          <p:cNvPr id="18" name="Text 16"/>
          <p:cNvSpPr txBox="1"/>
          <p:nvPr/>
        </p:nvSpPr>
        <p:spPr>
          <a:xfrm>
            <a:off x="6419088" y="4768596"/>
            <a:ext cx="5029200" cy="1037844"/>
          </a:xfrm>
          <a:prstGeom prst="rect">
            <a:avLst/>
          </a:prstGeom>
          <a:noFill/>
          <a:ln/>
        </p:spPr>
        <p:txBody>
          <a:bodyPr wrap="square" lIns="0" tIns="0" rIns="0" bIns="0" rtlCol="0" anchor="t"/>
          <a:lstStyle/>
          <a:p>
            <a:pPr indent="0" marL="0">
              <a:buNone/>
            </a:pPr>
            <a:r>
              <a:rPr lang="en-US" sz="1400" dirty="0">
                <a:solidFill>
                  <a:srgbClr val="14262F"/>
                </a:solidFill>
                <a:latin typeface="Source Sans 3" pitchFamily="34" charset="0"/>
                <a:ea typeface="Source Sans 3" pitchFamily="34" charset="-122"/>
                <a:cs typeface="Source Sans 3" pitchFamily="34" charset="-120"/>
              </a:rPr>
              <a:t>Scrivere indicazioni pratiche quotidiane per promuovere l'agentività umana nell'uso dell'IA nell'insegnamento e per incoraggiare l'agentività degli studenti nello sfruttare e valutare l'IA.</a:t>
            </a:r>
            <a:endParaRPr lang="en-US" sz="1400" dirty="0"/>
          </a:p>
        </p:txBody>
      </p:sp>
      <p:sp>
        <p:nvSpPr>
          <p:cNvPr id="19" name="Text 17"/>
          <p:cNvSpPr txBox="1"/>
          <p:nvPr/>
        </p:nvSpPr>
        <p:spPr>
          <a:xfrm>
            <a:off x="548640" y="5989320"/>
            <a:ext cx="11091672" cy="274320"/>
          </a:xfrm>
          <a:prstGeom prst="rect">
            <a:avLst/>
          </a:prstGeom>
          <a:noFill/>
          <a:ln/>
        </p:spPr>
        <p:txBody>
          <a:bodyPr wrap="square" lIns="0" tIns="0" rIns="0" bIns="0" rtlCol="0" anchor="ctr"/>
          <a:lstStyle/>
          <a:p>
            <a:pPr indent="0" marL="0">
              <a:buNone/>
            </a:pPr>
            <a:r>
              <a:rPr lang="en-US" sz="1100" i="1" dirty="0">
                <a:solidFill>
                  <a:srgbClr val="5B6C74"/>
                </a:solidFill>
                <a:latin typeface="Source Sans 3" pitchFamily="34" charset="0"/>
                <a:ea typeface="Source Sans 3" pitchFamily="34" charset="-122"/>
                <a:cs typeface="Source Sans 3" pitchFamily="34" charset="-120"/>
              </a:rPr>
              <a:t>AI CFT, blocco 1.1: attività suggerite</a:t>
            </a:r>
            <a:endParaRPr lang="en-US" sz="1100" dirty="0"/>
          </a:p>
        </p:txBody>
      </p:sp>
      <p:sp>
        <p:nvSpPr>
          <p:cNvPr id="25" name="Slide Number Placeholder 0"/>
          <p:cNvSpPr>
            <a:spLocks noGrp="1"/>
          </p:cNvSpPr>
          <p:nvPr>
            <p:ph type="sldNum" sz="quarter" idx="4294967295"/>
          </p:nvPr>
        </p:nvSpPr>
        <p:spPr>
          <a:xfrm>
            <a:off x="11064240" y="6419088"/>
            <a:ext cx="576072"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0F3D5E"/>
                </a:solidFill>
                <a:latin typeface="Outfit"/>
                <a:ea typeface="Outfit"/>
                <a:cs typeface="Outfit"/>
              </a:defRPr>
            </a:lvl1pPr>
          </a:lstStyle>
          <a:p>
            <a:pPr algn="r"/>
            <a:fld id="{F7021451-1387-4CA6-816F-3879F97B5CBC}" type="slidenum">
              <a:rPr b="1"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ph idx="101" type="title" hasCustomPrompt="1"/>
          </p:nvPr>
        </p:nvSpPr>
        <p:spPr>
          <a:xfrm>
            <a:off x="548640" y="457200"/>
            <a:ext cx="11091672" cy="731520"/>
          </a:xfrm>
          <a:prstGeom prst="rect">
            <a:avLst/>
          </a:prstGeom>
          <a:noFill/>
          <a:ln/>
        </p:spPr>
        <p:txBody>
          <a:bodyPr wrap="square" lIns="0" tIns="0" rIns="0" bIns="0" rtlCol="0" anchor="ctr"/>
          <a:lstStyle/>
          <a:p>
            <a:pPr algn="l" indent="0" marL="0">
              <a:buNone/>
            </a:pPr>
            <a:r>
              <a:rPr lang="en-US" sz="3200" b="1" dirty="0">
                <a:solidFill>
                  <a:srgbClr val="0F3D5E"/>
                </a:solidFill>
                <a:latin typeface="Outfit" pitchFamily="34" charset="0"/>
                <a:ea typeface="Outfit" pitchFamily="34" charset="-122"/>
                <a:cs typeface="Outfit" pitchFamily="34" charset="-120"/>
              </a:rPr>
              <a:t>Dal quadro alla progettazione</a:t>
            </a:r>
            <a:endParaRPr lang="en-US" sz="3200" dirty="0"/>
          </a:p>
        </p:txBody>
      </p:sp>
      <p:sp>
        <p:nvSpPr>
          <p:cNvPr id="3" name="Text 1"/>
          <p:cNvSpPr/>
          <p:nvPr>
            <p:ph idx="103" type="body" hasCustomPrompt="1"/>
          </p:nvPr>
        </p:nvSpPr>
        <p:spPr>
          <a:xfrm>
            <a:off x="914400" y="1600200"/>
            <a:ext cx="10360152" cy="548640"/>
          </a:xfrm>
          <a:prstGeom prst="rect">
            <a:avLst/>
          </a:prstGeom>
          <a:noFill/>
          <a:ln/>
        </p:spPr>
        <p:txBody>
          <a:bodyPr wrap="square" lIns="0" tIns="0" rIns="0" bIns="0" rtlCol="0" anchor="ctr"/>
          <a:lstStyle/>
          <a:p>
            <a:pPr algn="l" indent="0" marL="0">
              <a:buNone/>
            </a:pPr>
            <a:r>
              <a:rPr lang="en-US" sz="2200" b="1" dirty="0">
                <a:solidFill>
                  <a:srgbClr val="0F3D5E"/>
                </a:solidFill>
                <a:latin typeface="Outfit" pitchFamily="34" charset="0"/>
                <a:ea typeface="Outfit" pitchFamily="34" charset="-122"/>
                <a:cs typeface="Outfit" pitchFamily="34" charset="-120"/>
              </a:rPr>
              <a:t>Proposta di lavoro per il corso</a:t>
            </a:r>
            <a:endParaRPr lang="en-US" sz="2200" dirty="0"/>
          </a:p>
        </p:txBody>
      </p:sp>
      <p:sp>
        <p:nvSpPr>
          <p:cNvPr id="4" name="Text 1"/>
          <p:cNvSpPr/>
          <p:nvPr>
            <p:ph idx="104" type="body" hasCustomPrompt="1"/>
          </p:nvPr>
        </p:nvSpPr>
        <p:spPr>
          <a:xfrm>
            <a:off x="914400" y="2286000"/>
            <a:ext cx="10360152" cy="3657600"/>
          </a:xfrm>
          <a:prstGeom prst="rect">
            <a:avLst/>
          </a:prstGeom>
          <a:noFill/>
          <a:ln/>
        </p:spPr>
        <p:txBody>
          <a:bodyPr wrap="square" lIns="0" tIns="0" rIns="0" bIns="0" rtlCol="0" anchor="t"/>
          <a:lstStyle/>
          <a:p>
            <a:pPr indent="0" marL="0">
              <a:spcAft>
                <a:spcPts val="600"/>
              </a:spcAft>
              <a:buNone/>
            </a:pPr>
            <a:r>
              <a:rPr lang="en-US" sz="1600" dirty="0">
                <a:solidFill>
                  <a:srgbClr val="14262F"/>
                </a:solidFill>
                <a:latin typeface="Source Sans 3" pitchFamily="34" charset="0"/>
                <a:ea typeface="Source Sans 3" pitchFamily="34" charset="-122"/>
                <a:cs typeface="Source Sans 3" pitchFamily="34" charset="-120"/>
              </a:rPr>
              <a:t>1.  Collocatevi nella matrice: per ciascun aspetto, in quale livello (Acquisire, Approfondire, Creare) vi riconoscete?</a:t>
            </a:r>
            <a:endParaRPr lang="en-US" sz="1600" dirty="0"/>
          </a:p>
          <a:p>
            <a:pPr indent="0" marL="0">
              <a:spcAft>
                <a:spcPts val="600"/>
              </a:spcAft>
              <a:buNone/>
            </a:pPr>
            <a:r>
              <a:rPr lang="en-US" sz="1600" dirty="0">
                <a:solidFill>
                  <a:srgbClr val="14262F"/>
                </a:solidFill>
                <a:latin typeface="Source Sans 3" pitchFamily="34" charset="0"/>
                <a:ea typeface="Source Sans 3" pitchFamily="34" charset="-122"/>
                <a:cs typeface="Source Sans 3" pitchFamily="34" charset="-120"/>
              </a:rPr>
              <a:t>2.  Scegliete un blocco da sviluppare e leggetene descrizione e risultati di apprendimento.</a:t>
            </a:r>
            <a:endParaRPr lang="en-US" sz="1600" dirty="0"/>
          </a:p>
          <a:p>
            <a:pPr indent="0" marL="0">
              <a:spcAft>
                <a:spcPts val="600"/>
              </a:spcAft>
              <a:buNone/>
            </a:pPr>
            <a:r>
              <a:rPr lang="en-US" sz="1600" dirty="0">
                <a:solidFill>
                  <a:srgbClr val="14262F"/>
                </a:solidFill>
                <a:latin typeface="Source Sans 3" pitchFamily="34" charset="0"/>
                <a:ea typeface="Source Sans 3" pitchFamily="34" charset="-122"/>
                <a:cs typeface="Source Sans 3" pitchFamily="34" charset="-120"/>
              </a:rPr>
              <a:t>3.  Selezionate un'attività suggerita e definite come realizzarla nel vostro contesto scolastico.</a:t>
            </a:r>
            <a:endParaRPr lang="en-US" sz="1600" dirty="0"/>
          </a:p>
          <a:p>
            <a:pPr indent="0" marL="0">
              <a:spcAft>
                <a:spcPts val="600"/>
              </a:spcAft>
              <a:buNone/>
            </a:pPr>
            <a:r>
              <a:rPr lang="en-US" sz="1600" dirty="0">
                <a:solidFill>
                  <a:srgbClr val="14262F"/>
                </a:solidFill>
                <a:latin typeface="Source Sans 3" pitchFamily="34" charset="0"/>
                <a:ea typeface="Source Sans 3" pitchFamily="34" charset="-122"/>
                <a:cs typeface="Source Sans 3" pitchFamily="34" charset="-120"/>
              </a:rPr>
              <a:t>4.  Individuate le evidenze che mostreranno il raggiungimento dei risultati di apprendimento.</a:t>
            </a:r>
            <a:endParaRPr lang="en-US" sz="1600" dirty="0"/>
          </a:p>
          <a:p>
            <a:pPr indent="0" marL="0">
              <a:spcAft>
                <a:spcPts val="600"/>
              </a:spcAft>
              <a:buNone/>
            </a:pPr>
            <a:r>
              <a:rPr lang="en-US" sz="1600" dirty="0">
                <a:solidFill>
                  <a:srgbClr val="14262F"/>
                </a:solidFill>
                <a:latin typeface="Source Sans 3" pitchFamily="34" charset="0"/>
                <a:ea typeface="Source Sans 3" pitchFamily="34" charset="-122"/>
                <a:cs typeface="Source Sans 3" pitchFamily="34" charset="-120"/>
              </a:rPr>
              <a:t>5.  Condividete il piano nel gruppo e ripetete l'autovalutazione a fine percorso.</a:t>
            </a:r>
            <a:endParaRPr lang="en-US" sz="1600" dirty="0"/>
          </a:p>
        </p:txBody>
      </p:sp>
      <p:sp>
        <p:nvSpPr>
          <p:cNvPr id="5" name="Shape 3"/>
          <p:cNvSpPr/>
          <p:nvPr/>
        </p:nvSpPr>
        <p:spPr>
          <a:xfrm>
            <a:off x="9326880" y="1691640"/>
            <a:ext cx="2103120" cy="329184"/>
          </a:xfrm>
          <a:prstGeom prst="roundRect">
            <a:avLst>
              <a:gd name="adj" fmla="val 50000"/>
            </a:avLst>
          </a:prstGeom>
          <a:solidFill>
            <a:srgbClr val="0F3D5E"/>
          </a:solidFill>
          <a:ln/>
        </p:spPr>
      </p:sp>
      <p:sp>
        <p:nvSpPr>
          <p:cNvPr id="6" name="Text 4"/>
          <p:cNvSpPr txBox="1"/>
          <p:nvPr/>
        </p:nvSpPr>
        <p:spPr>
          <a:xfrm>
            <a:off x="9326880" y="1691640"/>
            <a:ext cx="2103120" cy="329184"/>
          </a:xfrm>
          <a:prstGeom prst="rect">
            <a:avLst/>
          </a:prstGeom>
          <a:noFill/>
          <a:ln/>
        </p:spPr>
        <p:txBody>
          <a:bodyPr wrap="square" lIns="0" tIns="0" rIns="0" bIns="0" rtlCol="0" anchor="ctr"/>
          <a:lstStyle/>
          <a:p>
            <a:pPr algn="ctr" indent="0" marL="0">
              <a:buNone/>
            </a:pPr>
            <a:r>
              <a:rPr lang="en-US" sz="1200" b="1" dirty="0">
                <a:solidFill>
                  <a:srgbClr val="FFFFFF"/>
                </a:solidFill>
                <a:latin typeface="Source Sans 3" pitchFamily="34" charset="0"/>
                <a:ea typeface="Source Sans 3" pitchFamily="34" charset="-122"/>
                <a:cs typeface="Source Sans 3" pitchFamily="34" charset="-120"/>
              </a:rPr>
              <a:t>Proposta del formatore</a:t>
            </a:r>
            <a:endParaRPr lang="en-US" sz="1200" dirty="0"/>
          </a:p>
        </p:txBody>
      </p:sp>
      <p:sp>
        <p:nvSpPr>
          <p:cNvPr id="25" name="Slide Number Placeholder 0"/>
          <p:cNvSpPr>
            <a:spLocks noGrp="1"/>
          </p:cNvSpPr>
          <p:nvPr>
            <p:ph type="sldNum" sz="quarter" idx="4294967295"/>
          </p:nvPr>
        </p:nvSpPr>
        <p:spPr>
          <a:xfrm>
            <a:off x="11064240" y="6419088"/>
            <a:ext cx="576072"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0F3D5E"/>
                </a:solidFill>
                <a:latin typeface="Outfit"/>
                <a:ea typeface="Outfit"/>
                <a:cs typeface="Outfit"/>
              </a:defRPr>
            </a:lvl1pPr>
          </a:lstStyle>
          <a:p>
            <a:pPr algn="r"/>
            <a:fld id="{F7021451-1387-4CA6-816F-3879F97B5CBC}" type="slidenum">
              <a:rPr b="1"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1"/>
          <p:cNvSpPr/>
          <p:nvPr>
            <p:ph idx="102" type="body" hasCustomPrompt="1"/>
          </p:nvPr>
        </p:nvSpPr>
        <p:spPr>
          <a:xfrm>
            <a:off x="2651760" y="1737360"/>
            <a:ext cx="8778240" cy="2651760"/>
          </a:xfrm>
          <a:prstGeom prst="rect">
            <a:avLst/>
          </a:prstGeom>
          <a:noFill/>
          <a:ln/>
        </p:spPr>
        <p:txBody>
          <a:bodyPr wrap="square" lIns="0" tIns="0" rIns="0" bIns="0" rtlCol="0" anchor="t"/>
          <a:lstStyle/>
          <a:p>
            <a:pPr indent="0" marL="0">
              <a:buNone/>
            </a:pPr>
            <a:r>
              <a:rPr lang="en-US" sz="2600" i="1" dirty="0">
                <a:solidFill>
                  <a:srgbClr val="0F3D5E"/>
                </a:solidFill>
                <a:latin typeface="Outfit" pitchFamily="34" charset="0"/>
                <a:ea typeface="Outfit" pitchFamily="34" charset="-122"/>
                <a:cs typeface="Outfit" pitchFamily="34" charset="-120"/>
              </a:rPr>
              <a:t>«Il quadro riconosce che lo sviluppo delle competenze è un processo complesso e dipendente dal contesto, né gerarchico né lineare, e si propone come percorso di riferimento anziché come sequenza rigida di passaggi obbligati.»</a:t>
            </a:r>
            <a:endParaRPr lang="en-US" sz="2600" dirty="0"/>
          </a:p>
        </p:txBody>
      </p:sp>
      <p:sp>
        <p:nvSpPr>
          <p:cNvPr id="3" name="Text 1"/>
          <p:cNvSpPr/>
          <p:nvPr>
            <p:ph idx="103" type="body" hasCustomPrompt="1"/>
          </p:nvPr>
        </p:nvSpPr>
        <p:spPr>
          <a:xfrm>
            <a:off x="2651760" y="4526280"/>
            <a:ext cx="8778240" cy="548640"/>
          </a:xfrm>
          <a:prstGeom prst="rect">
            <a:avLst/>
          </a:prstGeom>
          <a:noFill/>
          <a:ln/>
        </p:spPr>
        <p:txBody>
          <a:bodyPr wrap="square" lIns="0" tIns="0" rIns="0" bIns="0" rtlCol="0" anchor="t"/>
          <a:lstStyle/>
          <a:p>
            <a:pPr indent="0" marL="0">
              <a:buNone/>
            </a:pPr>
            <a:r>
              <a:rPr lang="en-US" sz="1600" b="1" dirty="0">
                <a:solidFill>
                  <a:srgbClr val="0B6E8A"/>
                </a:solidFill>
                <a:latin typeface="Source Sans 3" pitchFamily="34" charset="0"/>
                <a:ea typeface="Source Sans 3" pitchFamily="34" charset="-122"/>
                <a:cs typeface="Source Sans 3" pitchFamily="34" charset="-120"/>
              </a:rPr>
              <a:t>– AI CFT, presentazione del quadro (trad. it. non ufficiale)</a:t>
            </a:r>
            <a:endParaRPr lang="en-US" sz="1600" dirty="0"/>
          </a:p>
        </p:txBody>
      </p:sp>
      <p:sp>
        <p:nvSpPr>
          <p:cNvPr id="25" name="Slide Number Placeholder 0"/>
          <p:cNvSpPr>
            <a:spLocks noGrp="1"/>
          </p:cNvSpPr>
          <p:nvPr>
            <p:ph type="sldNum" sz="quarter" idx="4294967295"/>
          </p:nvPr>
        </p:nvSpPr>
        <p:spPr>
          <a:xfrm>
            <a:off x="11064240" y="6419088"/>
            <a:ext cx="576072"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0F3D5E"/>
                </a:solidFill>
                <a:latin typeface="Outfit"/>
                <a:ea typeface="Outfit"/>
                <a:cs typeface="Outfit"/>
              </a:defRPr>
            </a:lvl1pPr>
          </a:lstStyle>
          <a:p>
            <a:pPr algn="r"/>
            <a:fld id="{F7021451-1387-4CA6-816F-3879F97B5CBC}" type="slidenum">
              <a:rPr b="1"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ph idx="101" type="title" hasCustomPrompt="1"/>
          </p:nvPr>
        </p:nvSpPr>
        <p:spPr>
          <a:xfrm>
            <a:off x="731520" y="822960"/>
            <a:ext cx="8229600" cy="1097280"/>
          </a:xfrm>
          <a:prstGeom prst="rect">
            <a:avLst/>
          </a:prstGeom>
          <a:noFill/>
          <a:ln/>
        </p:spPr>
        <p:txBody>
          <a:bodyPr wrap="square" lIns="0" tIns="0" rIns="0" bIns="0" rtlCol="0" anchor="ctr"/>
          <a:lstStyle/>
          <a:p>
            <a:pPr algn="l" indent="0" marL="0">
              <a:buNone/>
            </a:pPr>
            <a:r>
              <a:rPr lang="en-US" sz="4400" b="1" dirty="0">
                <a:solidFill>
                  <a:srgbClr val="FFFFFF"/>
                </a:solidFill>
                <a:latin typeface="Outfit" pitchFamily="34" charset="0"/>
                <a:ea typeface="Outfit" pitchFamily="34" charset="-122"/>
                <a:cs typeface="Outfit" pitchFamily="34" charset="-120"/>
              </a:rPr>
              <a:t>Grazie</a:t>
            </a:r>
            <a:endParaRPr lang="en-US" sz="4400" dirty="0"/>
          </a:p>
        </p:txBody>
      </p:sp>
      <p:sp>
        <p:nvSpPr>
          <p:cNvPr id="3" name="Text 0"/>
          <p:cNvSpPr/>
          <p:nvPr>
            <p:ph idx="102" type="body" hasCustomPrompt="1"/>
          </p:nvPr>
        </p:nvSpPr>
        <p:spPr>
          <a:xfrm>
            <a:off x="731520" y="2103120"/>
            <a:ext cx="8229600" cy="1463040"/>
          </a:xfrm>
          <a:prstGeom prst="rect">
            <a:avLst/>
          </a:prstGeom>
          <a:noFill/>
          <a:ln/>
        </p:spPr>
        <p:txBody>
          <a:bodyPr wrap="square" lIns="0" tIns="0" rIns="0" bIns="0" rtlCol="0" anchor="t"/>
          <a:lstStyle/>
          <a:p>
            <a:pPr indent="0" marL="0">
              <a:buNone/>
            </a:pPr>
            <a:r>
              <a:rPr lang="en-US" sz="1800" b="1" dirty="0">
                <a:solidFill>
                  <a:srgbClr val="FFFFFF"/>
                </a:solidFill>
                <a:latin typeface="Source Sans 3" pitchFamily="34" charset="0"/>
                <a:ea typeface="Source Sans 3" pitchFamily="34" charset="-122"/>
                <a:cs typeface="Source Sans 3" pitchFamily="34" charset="-120"/>
              </a:rPr>
              <a:t>Antonio Scaramuzzino</a:t>
            </a:r>
            <a:endParaRPr lang="en-US" sz="1800" dirty="0"/>
          </a:p>
          <a:p>
            <a:pPr indent="0" marL="0">
              <a:buNone/>
            </a:pPr>
            <a:r>
              <a:rPr lang="en-US" sz="1800" dirty="0">
                <a:solidFill>
                  <a:srgbClr val="FFFFFF"/>
                </a:solidFill>
                <a:latin typeface="Source Sans 3" pitchFamily="34" charset="0"/>
                <a:ea typeface="Source Sans 3" pitchFamily="34" charset="-122"/>
                <a:cs typeface="Source Sans 3" pitchFamily="34" charset="-120"/>
              </a:rPr>
              <a:t>Quadri completi, obiettivi, metodi e autovalutazione: sezione UNESCO del ProfTecnologIA Framework</a:t>
            </a:r>
            <a:endParaRPr lang="en-US" sz="1800" dirty="0"/>
          </a:p>
          <a:p>
            <a:pPr indent="0" marL="0">
              <a:buNone/>
            </a:pPr>
            <a:r>
              <a:rPr lang="en-US" sz="1800" dirty="0">
                <a:solidFill>
                  <a:srgbClr val="FFFFFF"/>
                </a:solidFill>
                <a:latin typeface="Source Sans 3" pitchFamily="34" charset="0"/>
                <a:ea typeface="Source Sans 3" pitchFamily="34" charset="-122"/>
                <a:cs typeface="Source Sans 3" pitchFamily="34" charset="-120"/>
              </a:rPr>
              <a:t>proftecnologia-framework.vercel.app/unesco/</a:t>
            </a:r>
            <a:endParaRPr lang="en-US" sz="1800" dirty="0"/>
          </a:p>
        </p:txBody>
      </p:sp>
      <p:sp>
        <p:nvSpPr>
          <p:cNvPr id="4" name="Text 0"/>
          <p:cNvSpPr/>
          <p:nvPr>
            <p:ph idx="103" type="body" hasCustomPrompt="1"/>
          </p:nvPr>
        </p:nvSpPr>
        <p:spPr>
          <a:xfrm>
            <a:off x="731520" y="3794760"/>
            <a:ext cx="10698480" cy="2377440"/>
          </a:xfrm>
          <a:prstGeom prst="rect">
            <a:avLst/>
          </a:prstGeom>
          <a:noFill/>
          <a:ln/>
        </p:spPr>
        <p:txBody>
          <a:bodyPr wrap="square" lIns="0" tIns="0" rIns="0" bIns="0" rtlCol="0" anchor="t"/>
          <a:lstStyle/>
          <a:p>
            <a:pPr indent="0" marL="0">
              <a:spcAft>
                <a:spcPts val="600"/>
              </a:spcAft>
              <a:buNone/>
            </a:pPr>
            <a:r>
              <a:rPr lang="en-US" sz="1100" dirty="0">
                <a:solidFill>
                  <a:srgbClr val="8FD3E8"/>
                </a:solidFill>
                <a:latin typeface="Source Sans 3" pitchFamily="34" charset="0"/>
                <a:ea typeface="Source Sans 3" pitchFamily="34" charset="-122"/>
                <a:cs typeface="Source Sans 3" pitchFamily="34" charset="-120"/>
              </a:rPr>
              <a:t>UNESCO (2024). AI competency framework for teachers. Paris, UNESCO. https://doi.org/10.54675/ZJTE2084</a:t>
            </a:r>
            <a:endParaRPr lang="en-US" sz="1100" dirty="0"/>
          </a:p>
          <a:p>
            <a:pPr indent="0" marL="0">
              <a:spcAft>
                <a:spcPts val="600"/>
              </a:spcAft>
              <a:buNone/>
            </a:pPr>
            <a:r>
              <a:rPr lang="en-US" sz="1100" dirty="0">
                <a:solidFill>
                  <a:srgbClr val="8FD3E8"/>
                </a:solidFill>
                <a:latin typeface="Source Sans 3" pitchFamily="34" charset="0"/>
                <a:ea typeface="Source Sans 3" pitchFamily="34" charset="-122"/>
                <a:cs typeface="Source Sans 3" pitchFamily="34" charset="-120"/>
              </a:rPr>
              <a:t>Opere originali con licenza CC BY-SA 3.0 IGO. Traduzione e adattamento: Antonio Scaramuzzino, ProfTecnologIA Framework, distribuiti con la stessa licenza CC BY-SA 3.0 IGO. Nessun logo o elemento grafico istituzionale UNESCO è utilizzato.</a:t>
            </a:r>
            <a:endParaRPr lang="en-US" sz="1100" dirty="0"/>
          </a:p>
          <a:p>
            <a:pPr indent="0" marL="0">
              <a:spcAft>
                <a:spcPts val="600"/>
              </a:spcAft>
              <a:buNone/>
            </a:pPr>
            <a:r>
              <a:rPr lang="en-US" sz="1100" dirty="0">
                <a:solidFill>
                  <a:srgbClr val="8FD3E8"/>
                </a:solidFill>
                <a:latin typeface="Source Sans 3" pitchFamily="34" charset="0"/>
                <a:ea typeface="Source Sans 3" pitchFamily="34" charset="-122"/>
                <a:cs typeface="Source Sans 3" pitchFamily="34" charset="-120"/>
              </a:rPr>
              <a:t>Questa traduzione non è stata realizzata dall'UNESCO e non deve essere considerata una traduzione ufficiale dell'UNESCO. L'UNESCO non è responsabile del contenuto né di eventuali errori di questa traduzione.</a:t>
            </a:r>
            <a:endParaRPr lang="en-US" sz="1100" dirty="0"/>
          </a:p>
          <a:p>
            <a:pPr indent="0" marL="0">
              <a:spcAft>
                <a:spcPts val="600"/>
              </a:spcAft>
              <a:buNone/>
            </a:pPr>
            <a:r>
              <a:rPr lang="en-US" sz="1100" dirty="0">
                <a:solidFill>
                  <a:srgbClr val="8FD3E8"/>
                </a:solidFill>
                <a:latin typeface="Source Sans 3" pitchFamily="34" charset="0"/>
                <a:ea typeface="Source Sans 3" pitchFamily="34" charset="-122"/>
                <a:cs typeface="Source Sans 3" pitchFamily="34" charset="-120"/>
              </a:rPr>
              <a:t>This translation was not created by UNESCO and should not be considered an official UNESCO translation. UNESCO shall not be liable for any content or error in this translation.</a:t>
            </a:r>
            <a:endParaRPr lang="en-US" sz="1100" dirty="0"/>
          </a:p>
        </p:txBody>
      </p:sp>
    </p:spTree>
  </p:cSld>
  <p:clrMapOvr>
    <a:masterClrMapping/>
  </p:clrMapOvr>
</p:sld>
</file>

<file path=ppt/theme/theme1.xml><?xml version="1.0" encoding="utf-8"?>
<a:theme xmlns:a="http://schemas.openxmlformats.org/drawingml/2006/main" name="UNESCO IA">
  <a:themeElements>
    <a:clrScheme name="UNESCO IA">
      <a:dk1>
        <a:srgbClr val="14262F"/>
      </a:dk1>
      <a:lt1>
        <a:srgbClr val="FFFFFF"/>
      </a:lt1>
      <a:dk2>
        <a:srgbClr val="0F3D5E"/>
      </a:dk2>
      <a:lt2>
        <a:srgbClr val="F3F6F7"/>
      </a:lt2>
      <a:accent1>
        <a:srgbClr val="0F3D5E"/>
      </a:accent1>
      <a:accent2>
        <a:srgbClr val="F2B134"/>
      </a:accent2>
      <a:accent3>
        <a:srgbClr val="5CC8C2"/>
      </a:accent3>
      <a:accent4>
        <a:srgbClr val="0E7C86"/>
      </a:accent4>
      <a:accent5>
        <a:srgbClr val="A65A1A"/>
      </a:accent5>
      <a:accent6>
        <a:srgbClr val="3D4DB7"/>
      </a:accent6>
      <a:hlink>
        <a:srgbClr val="0B6E8A"/>
      </a:hlink>
      <a:folHlink>
        <a:srgbClr val="6B4BB8"/>
      </a:folHlink>
    </a:clrScheme>
    <a:fontScheme name="UNESCO IA">
      <a:majorFont>
        <a:latin typeface="Outfi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Source Sans 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Il quadro UNESCO delle competenze sull'IA per i docenti</dc:title>
  <dc:subject>PptxGenJS Presentation</dc:subject>
  <dc:creator>Antonio Scaramuzzino</dc:creator>
  <cp:lastModifiedBy>Antonio Scaramuzzino</cp:lastModifiedBy>
  <cp:revision>1</cp:revision>
  <dcterms:created xsi:type="dcterms:W3CDTF">2026-10-20T19:47:26Z</dcterms:created>
  <dcterms:modified xsi:type="dcterms:W3CDTF">2026-10-20T19:47:26Z</dcterms:modified>
</cp:coreProperties>
</file>