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charts/chart1.xml" ContentType="application/vnd.openxmlformats-officedocument.drawingml.chart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Apertura" id="{8370b307-26e3-9a16-2c46-d006a38041b5}">
          <p14:sldIdLst>
            <p14:sldId id="256"/>
          </p14:sldIdLst>
        </p14:section>
        <p14:section name="Perché il DigComp 3.0" id="{706f341e-4d7f-27eb-5f2a-56eb69011854}">
          <p14:sldIdLst>
            <p14:sldId id="257"/>
            <p14:sldId id="258"/>
            <p14:sldId id="259"/>
            <p14:sldId id="260"/>
          </p14:sldIdLst>
        </p14:section>
        <p14:section name="Struttura" id="{e740cbb1-77f3-5327-53ee-04b7d2b755cf}">
          <p14:sldIdLst>
            <p14:sldId id="261"/>
            <p14:sldId id="262"/>
            <p14:sldId id="263"/>
            <p14:sldId id="264"/>
            <p14:sldId id="265"/>
            <p14:sldId id="266"/>
          </p14:sldIdLst>
        </p14:section>
        <p14:section name="IA" id="{780d9afb-bd26-b200-b36d-1ea45484fed3}">
          <p14:sldIdLst>
            <p14:sldId id="267"/>
            <p14:sldId id="268"/>
            <p14:sldId id="269"/>
            <p14:sldId id="270"/>
            <p14:sldId id="271"/>
            <p14:sldId id="272"/>
          </p14:sldIdLst>
        </p14:section>
        <p14:section name="Chiusura" id="{933d2ab3-8353-e328-b8a3-71ad31b7f60c}">
          <p14:sldIdLst>
            <p14:sldId id="27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IA esplicita [IA-E]</c:v>
                </c:pt>
              </c:strCache>
            </c:strRef>
          </c:tx>
          <c:spPr>
            <a:solidFill>
              <a:srgbClr val="2B426D"/>
            </a:solidFill>
            <a:effectLst/>
          </c:spPr>
          <c:invertIfNegative val="0"/>
          <c:dLbls>
            <c:numFmt formatCode="0&quot;%&quot;" sourceLinked="0"/>
            <c:txPr>
              <a:bodyPr/>
              <a:lstStyle/>
              <a:p>
                <a:pPr>
                  <a:defRPr b="1" i="0" strike="noStrike" sz="1300" u="none">
                    <a:solidFill>
                      <a:srgbClr val="FFFFFF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Sheet1!$A$2:$A$3</c:f>
              <c:multiLvlStrCache>
                <c:ptCount val="2"/>
                <c:lvl>
                  <c:pt idx="0">
                    <c:v>Enunciati di competenza (362)</c:v>
                  </c:pt>
                  <c:pt idx="1">
                    <c:v>Risultati di apprendimento (522)</c:v>
                  </c:pt>
                </c:lvl>
              </c:multiLvlStrCache>
            </c:multiLvl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14</c:v>
                </c:pt>
                <c:pt idx="1">
                  <c:v>13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IA implicita [IA-I]</c:v>
                </c:pt>
              </c:strCache>
            </c:strRef>
          </c:tx>
          <c:spPr>
            <a:solidFill>
              <a:srgbClr val="3A8AA1"/>
            </a:solidFill>
            <a:effectLst/>
          </c:spPr>
          <c:invertIfNegative val="0"/>
          <c:dLbls>
            <c:numFmt formatCode="0&quot;%&quot;" sourceLinked="0"/>
            <c:txPr>
              <a:bodyPr/>
              <a:lstStyle/>
              <a:p>
                <a:pPr>
                  <a:defRPr b="1" i="0" strike="noStrike" sz="1300" u="none">
                    <a:solidFill>
                      <a:srgbClr val="FFFFFF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Sheet1!$A$2:$A$3</c:f>
              <c:multiLvlStrCache>
                <c:ptCount val="2"/>
                <c:lvl>
                  <c:pt idx="0">
                    <c:v>Enunciati di competenza (362)</c:v>
                  </c:pt>
                  <c:pt idx="1">
                    <c:v>Risultati di apprendimento (522)</c:v>
                  </c:pt>
                </c:lvl>
              </c:multiLvlStrCache>
            </c:multiLvl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68</c:v>
                </c:pt>
                <c:pt idx="1">
                  <c:v>63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Né esplicita né implicita</c:v>
                </c:pt>
              </c:strCache>
            </c:strRef>
          </c:tx>
          <c:spPr>
            <a:solidFill>
              <a:srgbClr val="8F97A3"/>
            </a:solidFill>
            <a:effectLst/>
          </c:spPr>
          <c:invertIfNegative val="0"/>
          <c:dLbls>
            <c:numFmt formatCode="0&quot;%&quot;" sourceLinked="0"/>
            <c:txPr>
              <a:bodyPr/>
              <a:lstStyle/>
              <a:p>
                <a:pPr>
                  <a:defRPr b="1" i="0" strike="noStrike" sz="1300" u="none">
                    <a:solidFill>
                      <a:srgbClr val="FFFFFF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Sheet1!$A$2:$A$3</c:f>
              <c:multiLvlStrCache>
                <c:ptCount val="2"/>
                <c:lvl>
                  <c:pt idx="0">
                    <c:v>Enunciati di competenza (362)</c:v>
                  </c:pt>
                  <c:pt idx="1">
                    <c:v>Risultati di apprendimento (522)</c:v>
                  </c:pt>
                </c:lvl>
              </c:multiLvlStrCache>
            </c:multiLvl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18</c:v>
                </c:pt>
                <c:pt idx="1">
                  <c:v>24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b="1" i="0" strike="noStrike" sz="1300" u="none">
                  <a:solidFill>
                    <a:srgbClr val="FFFFFF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60"/>
        <c:overlap val="100"/>
        <c:axId val="2094734554"/>
        <c:axId val="2094734552"/>
        <c:axId val="2094734556"/>
      </c:barChart>
      <c:catAx>
        <c:axId val="2094734554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300" b="0" i="0" u="none" strike="noStrike">
                <a:solidFill>
                  <a:srgbClr val="1F2433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300">
              <a:solidFill>
                <a:srgbClr val="1F2433"/>
              </a:solidFill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Fonte dei contenuti: DigComp 3.0, quinta edizione (JRC, 2025), traduzione italiana v1.0 del 31/03/2026.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DigComp-Copertina-image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image" Target="../media/DigComp-Chiusura-image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gComp Copertina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914400"/>
            <a:ext cx="2743200" cy="384048"/>
          </a:xfrm>
          <a:prstGeom prst="rect">
            <a:avLst>
              <a:gd name="adj" fmla="val 50000"/>
            </a:avLst>
          </a:prstGeom>
          <a:solidFill>
            <a:srgbClr val="FFC936"/>
          </a:solidFill>
          <a:ln/>
        </p:spPr>
      </p:sp>
      <p:sp>
        <p:nvSpPr>
          <p:cNvPr id="3" name="Shape 1"/>
          <p:cNvSpPr/>
          <p:nvPr/>
        </p:nvSpPr>
        <p:spPr>
          <a:xfrm>
            <a:off x="8778240" y="1481328"/>
            <a:ext cx="2743200" cy="384048"/>
          </a:xfrm>
          <a:prstGeom prst="rect">
            <a:avLst>
              <a:gd name="adj" fmla="val 50000"/>
            </a:avLst>
          </a:prstGeom>
          <a:solidFill>
            <a:srgbClr val="488FCC"/>
          </a:solidFill>
          <a:ln/>
        </p:spPr>
      </p:sp>
      <p:sp>
        <p:nvSpPr>
          <p:cNvPr id="4" name="Shape 2"/>
          <p:cNvSpPr/>
          <p:nvPr/>
        </p:nvSpPr>
        <p:spPr>
          <a:xfrm>
            <a:off x="8778240" y="2048256"/>
            <a:ext cx="2743200" cy="384048"/>
          </a:xfrm>
          <a:prstGeom prst="rect">
            <a:avLst>
              <a:gd name="adj" fmla="val 50000"/>
            </a:avLst>
          </a:prstGeom>
          <a:solidFill>
            <a:srgbClr val="F89921"/>
          </a:solidFill>
          <a:ln/>
        </p:spPr>
      </p:sp>
      <p:sp>
        <p:nvSpPr>
          <p:cNvPr id="5" name="Shape 3"/>
          <p:cNvSpPr/>
          <p:nvPr/>
        </p:nvSpPr>
        <p:spPr>
          <a:xfrm>
            <a:off x="8778240" y="2615184"/>
            <a:ext cx="2743200" cy="384048"/>
          </a:xfrm>
          <a:prstGeom prst="rect">
            <a:avLst>
              <a:gd name="adj" fmla="val 50000"/>
            </a:avLst>
          </a:prstGeom>
          <a:solidFill>
            <a:srgbClr val="44A047"/>
          </a:solidFill>
          <a:ln/>
        </p:spPr>
      </p:sp>
      <p:sp>
        <p:nvSpPr>
          <p:cNvPr id="6" name="Shape 4"/>
          <p:cNvSpPr/>
          <p:nvPr/>
        </p:nvSpPr>
        <p:spPr>
          <a:xfrm>
            <a:off x="8778240" y="3182112"/>
            <a:ext cx="2743200" cy="384048"/>
          </a:xfrm>
          <a:prstGeom prst="rect">
            <a:avLst>
              <a:gd name="adj" fmla="val 50000"/>
            </a:avLst>
          </a:prstGeom>
          <a:solidFill>
            <a:srgbClr val="F26F63"/>
          </a:solidFill>
          <a:ln/>
        </p:spPr>
      </p:sp>
      <p:sp>
        <p:nvSpPr>
          <p:cNvPr id="7" name="Text 5"/>
          <p:cNvSpPr/>
          <p:nvPr>
            <p:ph idx="105" type="title" hasCustomPrompt="1"/>
          </p:nvPr>
        </p:nvSpPr>
        <p:spPr>
          <a:xfrm>
            <a:off x="731520" y="1188720"/>
            <a:ext cx="7589520" cy="20116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600" b="1" dirty="0">
                <a:solidFill>
                  <a:srgbClr val="FFFFFF"/>
                </a:solidFill>
                <a:latin typeface="Titillium Web" pitchFamily="34" charset="0"/>
                <a:ea typeface="Titillium Web" pitchFamily="34" charset="-122"/>
                <a:cs typeface="Titillium Web" pitchFamily="34" charset="-120"/>
              </a:defRPr>
            </a:lvl1pPr>
          </a:lstStyle>
          <a:p>
            <a:pPr algn="l" indent="0" marL="0">
              <a:buNone/>
            </a:pPr>
            <a:r>
              <a:rPr lang="en-US" sz="4600" b="1" dirty="0">
                <a:solidFill>
                  <a:srgbClr val="FFFFFF"/>
                </a:solidFill>
                <a:latin typeface="Titillium Web" pitchFamily="34" charset="0"/>
                <a:ea typeface="Titillium Web" pitchFamily="34" charset="-122"/>
                <a:cs typeface="Titillium Web" pitchFamily="34" charset="-120"/>
              </a:rPr>
              <a:t>Titolo del percorso</a:t>
            </a:r>
            <a:endParaRPr lang="en-US" sz="4600" dirty="0"/>
          </a:p>
        </p:txBody>
      </p:sp>
      <p:sp>
        <p:nvSpPr>
          <p:cNvPr id="8" name="Text 5"/>
          <p:cNvSpPr/>
          <p:nvPr>
            <p:ph idx="106" type="body" hasCustomPrompt="1"/>
          </p:nvPr>
        </p:nvSpPr>
        <p:spPr>
          <a:xfrm>
            <a:off x="731520" y="3337560"/>
            <a:ext cx="758952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000" dirty="0">
                <a:solidFill>
                  <a:srgbClr val="FFFFF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defRPr>
            </a:lvl1pPr>
          </a:lstStyle>
          <a:p>
            <a:pPr algn="l"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Sottotitolo / destinatari</a:t>
            </a:r>
            <a:endParaRPr lang="en-US" sz="2000" dirty="0"/>
          </a:p>
        </p:txBody>
      </p:sp>
      <p:sp>
        <p:nvSpPr>
          <p:cNvPr id="9" name="Text 5"/>
          <p:cNvSpPr/>
          <p:nvPr>
            <p:ph idx="107" type="body" hasCustomPrompt="1"/>
          </p:nvPr>
        </p:nvSpPr>
        <p:spPr>
          <a:xfrm>
            <a:off x="731520" y="4846320"/>
            <a:ext cx="731520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600" dirty="0">
                <a:solidFill>
                  <a:srgbClr val="FFFFF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defRPr>
            </a:lvl1pPr>
          </a:lstStyle>
          <a:p>
            <a:pPr algn="l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Formatore · Ente · Data</a:t>
            </a:r>
            <a:endParaRPr lang="en-US" sz="1600" dirty="0"/>
          </a:p>
        </p:txBody>
      </p:sp>
      <p:sp>
        <p:nvSpPr>
          <p:cNvPr id="10" name="Text 5"/>
          <p:cNvSpPr/>
          <p:nvPr/>
        </p:nvSpPr>
        <p:spPr>
          <a:xfrm>
            <a:off x="548640" y="6419088"/>
            <a:ext cx="9875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FFFFF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Contenuti: DigComp 3.0, JRC/Commissione europea (2025), trad. it. v1.0 (2026) · CC BY-SA 4.0 · Adattamento non ufficiale</a:t>
            </a:r>
            <a:endParaRPr lang="en-US" sz="900" dirty="0"/>
          </a:p>
        </p:txBody>
      </p:sp>
      <p:sp>
        <p:nvSpPr>
          <p:cNvPr id="11" name="Shape 6"/>
          <p:cNvSpPr/>
          <p:nvPr/>
        </p:nvSpPr>
        <p:spPr>
          <a:xfrm>
            <a:off x="10991088" y="6455664"/>
            <a:ext cx="310896" cy="32004"/>
          </a:xfrm>
          <a:prstGeom prst="rect">
            <a:avLst>
              <a:gd name="adj" fmla="val 50000"/>
            </a:avLst>
          </a:prstGeom>
          <a:solidFill>
            <a:srgbClr val="FFC936"/>
          </a:solidFill>
          <a:ln/>
        </p:spPr>
      </p:sp>
      <p:sp>
        <p:nvSpPr>
          <p:cNvPr id="12" name="Shape 7"/>
          <p:cNvSpPr/>
          <p:nvPr/>
        </p:nvSpPr>
        <p:spPr>
          <a:xfrm>
            <a:off x="10991088" y="6507785"/>
            <a:ext cx="310896" cy="32004"/>
          </a:xfrm>
          <a:prstGeom prst="rect">
            <a:avLst>
              <a:gd name="adj" fmla="val 50000"/>
            </a:avLst>
          </a:prstGeom>
          <a:solidFill>
            <a:srgbClr val="488FCC"/>
          </a:solidFill>
          <a:ln/>
        </p:spPr>
      </p:sp>
      <p:sp>
        <p:nvSpPr>
          <p:cNvPr id="13" name="Shape 8"/>
          <p:cNvSpPr/>
          <p:nvPr/>
        </p:nvSpPr>
        <p:spPr>
          <a:xfrm>
            <a:off x="10991088" y="6559906"/>
            <a:ext cx="310896" cy="32004"/>
          </a:xfrm>
          <a:prstGeom prst="rect">
            <a:avLst>
              <a:gd name="adj" fmla="val 50000"/>
            </a:avLst>
          </a:prstGeom>
          <a:solidFill>
            <a:srgbClr val="F89921"/>
          </a:solidFill>
          <a:ln/>
        </p:spPr>
      </p:sp>
      <p:sp>
        <p:nvSpPr>
          <p:cNvPr id="14" name="Shape 9"/>
          <p:cNvSpPr/>
          <p:nvPr/>
        </p:nvSpPr>
        <p:spPr>
          <a:xfrm>
            <a:off x="10991088" y="6612026"/>
            <a:ext cx="310896" cy="32004"/>
          </a:xfrm>
          <a:prstGeom prst="rect">
            <a:avLst>
              <a:gd name="adj" fmla="val 50000"/>
            </a:avLst>
          </a:prstGeom>
          <a:solidFill>
            <a:srgbClr val="44A047"/>
          </a:solidFill>
          <a:ln/>
        </p:spPr>
      </p:sp>
      <p:sp>
        <p:nvSpPr>
          <p:cNvPr id="15" name="Shape 10"/>
          <p:cNvSpPr/>
          <p:nvPr/>
        </p:nvSpPr>
        <p:spPr>
          <a:xfrm>
            <a:off x="10991088" y="6664147"/>
            <a:ext cx="310896" cy="32004"/>
          </a:xfrm>
          <a:prstGeom prst="rect">
            <a:avLst>
              <a:gd name="adj" fmla="val 50000"/>
            </a:avLst>
          </a:prstGeom>
          <a:solidFill>
            <a:srgbClr val="F26F63"/>
          </a:solidFill>
          <a:ln/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gComp Sezione Gradient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dkit/img/sfondo_gradiente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3749040" cy="6263640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2194560"/>
            <a:ext cx="2743200" cy="18288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1000" b="1" dirty="0">
                <a:solidFill>
                  <a:srgbClr val="FFFFFF"/>
                </a:solidFill>
                <a:latin typeface="Titillium Web" pitchFamily="34" charset="0"/>
                <a:ea typeface="Titillium Web" pitchFamily="34" charset="-122"/>
                <a:cs typeface="Titillium Web" pitchFamily="34" charset="-120"/>
              </a:defRPr>
            </a:lvl1pPr>
          </a:lstStyle>
          <a:p>
            <a:pPr algn="l" indent="0" marL="0">
              <a:buNone/>
            </a:pPr>
            <a:r>
              <a:rPr lang="en-US" sz="11000" b="1" dirty="0">
                <a:solidFill>
                  <a:srgbClr val="FFFFFF"/>
                </a:solidFill>
                <a:latin typeface="Titillium Web" pitchFamily="34" charset="0"/>
                <a:ea typeface="Titillium Web" pitchFamily="34" charset="-122"/>
                <a:cs typeface="Titillium Web" pitchFamily="34" charset="-120"/>
              </a:rPr>
              <a:t>01</a:t>
            </a:r>
            <a:endParaRPr lang="en-US" sz="11000" dirty="0"/>
          </a:p>
        </p:txBody>
      </p:sp>
      <p:sp>
        <p:nvSpPr>
          <p:cNvPr id="4" name="Text 0"/>
          <p:cNvSpPr/>
          <p:nvPr>
            <p:ph idx="102" type="title" hasCustomPrompt="1"/>
          </p:nvPr>
        </p:nvSpPr>
        <p:spPr>
          <a:xfrm>
            <a:off x="4389120" y="2011680"/>
            <a:ext cx="7223760" cy="13716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rgbClr val="25285A"/>
                </a:solidFill>
                <a:latin typeface="Titillium Web" pitchFamily="34" charset="0"/>
                <a:ea typeface="Titillium Web" pitchFamily="34" charset="-122"/>
                <a:cs typeface="Titillium Web" pitchFamily="34" charset="-120"/>
              </a:defRPr>
            </a:lvl1pPr>
          </a:lstStyle>
          <a:p>
            <a:pPr algn="l" indent="0" marL="0">
              <a:buNone/>
            </a:pPr>
            <a:r>
              <a:rPr lang="en-US" sz="4000" b="1" dirty="0">
                <a:solidFill>
                  <a:srgbClr val="25285A"/>
                </a:solidFill>
                <a:latin typeface="Titillium Web" pitchFamily="34" charset="0"/>
                <a:ea typeface="Titillium Web" pitchFamily="34" charset="-122"/>
                <a:cs typeface="Titillium Web" pitchFamily="34" charset="-120"/>
              </a:rPr>
              <a:t>Titolo della sezione</a:t>
            </a:r>
            <a:endParaRPr lang="en-US" sz="4000" dirty="0"/>
          </a:p>
        </p:txBody>
      </p:sp>
      <p:sp>
        <p:nvSpPr>
          <p:cNvPr id="5" name="Text 0"/>
          <p:cNvSpPr/>
          <p:nvPr>
            <p:ph idx="103" type="body" hasCustomPrompt="1"/>
          </p:nvPr>
        </p:nvSpPr>
        <p:spPr>
          <a:xfrm>
            <a:off x="4389120" y="3520440"/>
            <a:ext cx="722376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000" dirty="0">
                <a:solidFill>
                  <a:srgbClr val="5D6676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defRPr>
            </a:lvl1pPr>
          </a:lstStyle>
          <a:p>
            <a:pPr algn="l" indent="0" marL="0">
              <a:buNone/>
            </a:pPr>
            <a:r>
              <a:rPr lang="en-US" sz="2000" dirty="0">
                <a:solidFill>
                  <a:srgbClr val="5D6676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Domanda guida o sottotitolo</a:t>
            </a:r>
            <a:endParaRPr lang="en-US" sz="2000" dirty="0"/>
          </a:p>
        </p:txBody>
      </p:sp>
      <p:sp>
        <p:nvSpPr>
          <p:cNvPr id="6" name="Shape 0"/>
          <p:cNvSpPr/>
          <p:nvPr/>
        </p:nvSpPr>
        <p:spPr>
          <a:xfrm>
            <a:off x="4389120" y="1783080"/>
            <a:ext cx="274320" cy="64008"/>
          </a:xfrm>
          <a:prstGeom prst="rect">
            <a:avLst/>
          </a:prstGeom>
          <a:solidFill>
            <a:srgbClr val="FFC936"/>
          </a:solidFill>
          <a:ln/>
        </p:spPr>
      </p:sp>
      <p:sp>
        <p:nvSpPr>
          <p:cNvPr id="7" name="Shape 1"/>
          <p:cNvSpPr/>
          <p:nvPr/>
        </p:nvSpPr>
        <p:spPr>
          <a:xfrm>
            <a:off x="4700016" y="1783080"/>
            <a:ext cx="274320" cy="64008"/>
          </a:xfrm>
          <a:prstGeom prst="rect">
            <a:avLst/>
          </a:prstGeom>
          <a:solidFill>
            <a:srgbClr val="488FCC"/>
          </a:solidFill>
          <a:ln/>
        </p:spPr>
      </p:sp>
      <p:sp>
        <p:nvSpPr>
          <p:cNvPr id="8" name="Shape 2"/>
          <p:cNvSpPr/>
          <p:nvPr/>
        </p:nvSpPr>
        <p:spPr>
          <a:xfrm>
            <a:off x="5010912" y="1783080"/>
            <a:ext cx="274320" cy="64008"/>
          </a:xfrm>
          <a:prstGeom prst="rect">
            <a:avLst/>
          </a:prstGeom>
          <a:solidFill>
            <a:srgbClr val="F89921"/>
          </a:solidFill>
          <a:ln/>
        </p:spPr>
      </p:sp>
      <p:sp>
        <p:nvSpPr>
          <p:cNvPr id="9" name="Shape 3"/>
          <p:cNvSpPr/>
          <p:nvPr/>
        </p:nvSpPr>
        <p:spPr>
          <a:xfrm>
            <a:off x="5321808" y="1783080"/>
            <a:ext cx="274320" cy="64008"/>
          </a:xfrm>
          <a:prstGeom prst="rect">
            <a:avLst/>
          </a:prstGeom>
          <a:solidFill>
            <a:srgbClr val="44A047"/>
          </a:solidFill>
          <a:ln/>
        </p:spPr>
      </p:sp>
      <p:sp>
        <p:nvSpPr>
          <p:cNvPr id="10" name="Shape 4"/>
          <p:cNvSpPr/>
          <p:nvPr/>
        </p:nvSpPr>
        <p:spPr>
          <a:xfrm>
            <a:off x="5632704" y="1783080"/>
            <a:ext cx="274320" cy="64008"/>
          </a:xfrm>
          <a:prstGeom prst="rect">
            <a:avLst/>
          </a:prstGeom>
          <a:solidFill>
            <a:srgbClr val="F26F63"/>
          </a:solidFill>
          <a:ln/>
        </p:spPr>
      </p:sp>
      <p:sp>
        <p:nvSpPr>
          <p:cNvPr id="11" name="Text 5"/>
          <p:cNvSpPr/>
          <p:nvPr/>
        </p:nvSpPr>
        <p:spPr>
          <a:xfrm>
            <a:off x="548640" y="6419088"/>
            <a:ext cx="9875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5D6676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Contenuti: DigComp 3.0, JRC/Commissione europea (2025), trad. it. v1.0 (2026) · CC BY-SA 4.0 · Adattamento non ufficiale</a:t>
            </a:r>
            <a:endParaRPr lang="en-US" sz="900" dirty="0"/>
          </a:p>
        </p:txBody>
      </p:sp>
      <p:sp>
        <p:nvSpPr>
          <p:cNvPr id="12" name="Shape 6"/>
          <p:cNvSpPr/>
          <p:nvPr/>
        </p:nvSpPr>
        <p:spPr>
          <a:xfrm>
            <a:off x="10991088" y="6455664"/>
            <a:ext cx="310896" cy="32004"/>
          </a:xfrm>
          <a:prstGeom prst="rect">
            <a:avLst>
              <a:gd name="adj" fmla="val 50000"/>
            </a:avLst>
          </a:prstGeom>
          <a:solidFill>
            <a:srgbClr val="FFC936"/>
          </a:solidFill>
          <a:ln/>
        </p:spPr>
      </p:sp>
      <p:sp>
        <p:nvSpPr>
          <p:cNvPr id="13" name="Shape 7"/>
          <p:cNvSpPr/>
          <p:nvPr/>
        </p:nvSpPr>
        <p:spPr>
          <a:xfrm>
            <a:off x="10991088" y="6507785"/>
            <a:ext cx="310896" cy="32004"/>
          </a:xfrm>
          <a:prstGeom prst="rect">
            <a:avLst>
              <a:gd name="adj" fmla="val 50000"/>
            </a:avLst>
          </a:prstGeom>
          <a:solidFill>
            <a:srgbClr val="488FCC"/>
          </a:solidFill>
          <a:ln/>
        </p:spPr>
      </p:sp>
      <p:sp>
        <p:nvSpPr>
          <p:cNvPr id="14" name="Shape 8"/>
          <p:cNvSpPr/>
          <p:nvPr/>
        </p:nvSpPr>
        <p:spPr>
          <a:xfrm>
            <a:off x="10991088" y="6559906"/>
            <a:ext cx="310896" cy="32004"/>
          </a:xfrm>
          <a:prstGeom prst="rect">
            <a:avLst>
              <a:gd name="adj" fmla="val 50000"/>
            </a:avLst>
          </a:prstGeom>
          <a:solidFill>
            <a:srgbClr val="F89921"/>
          </a:solidFill>
          <a:ln/>
        </p:spPr>
      </p:sp>
      <p:sp>
        <p:nvSpPr>
          <p:cNvPr id="15" name="Shape 9"/>
          <p:cNvSpPr/>
          <p:nvPr/>
        </p:nvSpPr>
        <p:spPr>
          <a:xfrm>
            <a:off x="10991088" y="6612026"/>
            <a:ext cx="310896" cy="32004"/>
          </a:xfrm>
          <a:prstGeom prst="rect">
            <a:avLst>
              <a:gd name="adj" fmla="val 50000"/>
            </a:avLst>
          </a:prstGeom>
          <a:solidFill>
            <a:srgbClr val="44A047"/>
          </a:solidFill>
          <a:ln/>
        </p:spPr>
      </p:sp>
      <p:sp>
        <p:nvSpPr>
          <p:cNvPr id="16" name="Shape 10"/>
          <p:cNvSpPr/>
          <p:nvPr/>
        </p:nvSpPr>
        <p:spPr>
          <a:xfrm>
            <a:off x="10991088" y="6664147"/>
            <a:ext cx="310896" cy="32004"/>
          </a:xfrm>
          <a:prstGeom prst="rect">
            <a:avLst>
              <a:gd name="adj" fmla="val 50000"/>
            </a:avLst>
          </a:prstGeom>
          <a:solidFill>
            <a:srgbClr val="F26F63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419088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25285A"/>
                </a:solidFill>
                <a:latin typeface="Titillium Web"/>
                <a:ea typeface="Titillium Web"/>
                <a:cs typeface="Titillium Web"/>
              </a:defRPr>
            </a:lvl1pPr>
          </a:lstStyle>
          <a:p>
            <a:pPr algn="r"/>
            <a:fld id="{F7021451-1387-4CA6-816F-3879F97B5CBC}" type="slidenum">
              <a:rPr b="1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gComp Sezione Area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749040" cy="6263640"/>
          </a:xfrm>
          <a:prstGeom prst="rect">
            <a:avLst/>
          </a:prstGeom>
          <a:solidFill>
            <a:srgbClr val="FFC936"/>
          </a:solidFill>
          <a:ln/>
        </p:spPr>
      </p:sp>
      <p:sp>
        <p:nvSpPr>
          <p:cNvPr id="3" name="Text 1"/>
          <p:cNvSpPr/>
          <p:nvPr>
            <p:ph idx="101" type="body" hasCustomPrompt="1"/>
          </p:nvPr>
        </p:nvSpPr>
        <p:spPr>
          <a:xfrm>
            <a:off x="548640" y="2194560"/>
            <a:ext cx="2743200" cy="18288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1000" b="1" dirty="0">
                <a:solidFill>
                  <a:srgbClr val="25285A"/>
                </a:solidFill>
                <a:latin typeface="Titillium Web" pitchFamily="34" charset="0"/>
                <a:ea typeface="Titillium Web" pitchFamily="34" charset="-122"/>
                <a:cs typeface="Titillium Web" pitchFamily="34" charset="-120"/>
              </a:defRPr>
            </a:lvl1pPr>
          </a:lstStyle>
          <a:p>
            <a:pPr algn="l" indent="0" marL="0">
              <a:buNone/>
            </a:pPr>
            <a:r>
              <a:rPr lang="en-US" sz="11000" b="1" dirty="0">
                <a:solidFill>
                  <a:srgbClr val="25285A"/>
                </a:solidFill>
                <a:latin typeface="Titillium Web" pitchFamily="34" charset="0"/>
                <a:ea typeface="Titillium Web" pitchFamily="34" charset="-122"/>
                <a:cs typeface="Titillium Web" pitchFamily="34" charset="-120"/>
              </a:rPr>
              <a:t>01</a:t>
            </a:r>
            <a:endParaRPr lang="en-US" sz="11000" dirty="0"/>
          </a:p>
        </p:txBody>
      </p:sp>
      <p:sp>
        <p:nvSpPr>
          <p:cNvPr id="4" name="Text 1"/>
          <p:cNvSpPr/>
          <p:nvPr>
            <p:ph idx="102" type="title" hasCustomPrompt="1"/>
          </p:nvPr>
        </p:nvSpPr>
        <p:spPr>
          <a:xfrm>
            <a:off x="4389120" y="2011680"/>
            <a:ext cx="7223760" cy="13716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rgbClr val="25285A"/>
                </a:solidFill>
                <a:latin typeface="Titillium Web" pitchFamily="34" charset="0"/>
                <a:ea typeface="Titillium Web" pitchFamily="34" charset="-122"/>
                <a:cs typeface="Titillium Web" pitchFamily="34" charset="-120"/>
              </a:defRPr>
            </a:lvl1pPr>
          </a:lstStyle>
          <a:p>
            <a:pPr algn="l" indent="0" marL="0">
              <a:buNone/>
            </a:pPr>
            <a:r>
              <a:rPr lang="en-US" sz="4000" b="1" dirty="0">
                <a:solidFill>
                  <a:srgbClr val="25285A"/>
                </a:solidFill>
                <a:latin typeface="Titillium Web" pitchFamily="34" charset="0"/>
                <a:ea typeface="Titillium Web" pitchFamily="34" charset="-122"/>
                <a:cs typeface="Titillium Web" pitchFamily="34" charset="-120"/>
              </a:rPr>
              <a:t>Titolo della sezione</a:t>
            </a:r>
            <a:endParaRPr lang="en-US" sz="4000" dirty="0"/>
          </a:p>
        </p:txBody>
      </p:sp>
      <p:sp>
        <p:nvSpPr>
          <p:cNvPr id="5" name="Text 1"/>
          <p:cNvSpPr/>
          <p:nvPr>
            <p:ph idx="103" type="body" hasCustomPrompt="1"/>
          </p:nvPr>
        </p:nvSpPr>
        <p:spPr>
          <a:xfrm>
            <a:off x="4389120" y="3520440"/>
            <a:ext cx="722376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000" dirty="0">
                <a:solidFill>
                  <a:srgbClr val="5D6676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defRPr>
            </a:lvl1pPr>
          </a:lstStyle>
          <a:p>
            <a:pPr algn="l" indent="0" marL="0">
              <a:buNone/>
            </a:pPr>
            <a:r>
              <a:rPr lang="en-US" sz="2000" dirty="0">
                <a:solidFill>
                  <a:srgbClr val="5D6676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Domanda guida o sottotitolo</a:t>
            </a:r>
            <a:endParaRPr lang="en-US" sz="2000" dirty="0"/>
          </a:p>
        </p:txBody>
      </p:sp>
      <p:sp>
        <p:nvSpPr>
          <p:cNvPr id="6" name="Shape 1"/>
          <p:cNvSpPr/>
          <p:nvPr/>
        </p:nvSpPr>
        <p:spPr>
          <a:xfrm>
            <a:off x="4389120" y="1783080"/>
            <a:ext cx="274320" cy="64008"/>
          </a:xfrm>
          <a:prstGeom prst="rect">
            <a:avLst/>
          </a:prstGeom>
          <a:solidFill>
            <a:srgbClr val="FFC936"/>
          </a:solidFill>
          <a:ln/>
        </p:spPr>
      </p:sp>
      <p:sp>
        <p:nvSpPr>
          <p:cNvPr id="7" name="Shape 2"/>
          <p:cNvSpPr/>
          <p:nvPr/>
        </p:nvSpPr>
        <p:spPr>
          <a:xfrm>
            <a:off x="4700016" y="1783080"/>
            <a:ext cx="274320" cy="64008"/>
          </a:xfrm>
          <a:prstGeom prst="rect">
            <a:avLst/>
          </a:prstGeom>
          <a:solidFill>
            <a:srgbClr val="488FCC"/>
          </a:solidFill>
          <a:ln/>
        </p:spPr>
      </p:sp>
      <p:sp>
        <p:nvSpPr>
          <p:cNvPr id="8" name="Shape 3"/>
          <p:cNvSpPr/>
          <p:nvPr/>
        </p:nvSpPr>
        <p:spPr>
          <a:xfrm>
            <a:off x="5010912" y="1783080"/>
            <a:ext cx="274320" cy="64008"/>
          </a:xfrm>
          <a:prstGeom prst="rect">
            <a:avLst/>
          </a:prstGeom>
          <a:solidFill>
            <a:srgbClr val="F89921"/>
          </a:solidFill>
          <a:ln/>
        </p:spPr>
      </p:sp>
      <p:sp>
        <p:nvSpPr>
          <p:cNvPr id="9" name="Shape 4"/>
          <p:cNvSpPr/>
          <p:nvPr/>
        </p:nvSpPr>
        <p:spPr>
          <a:xfrm>
            <a:off x="5321808" y="1783080"/>
            <a:ext cx="274320" cy="64008"/>
          </a:xfrm>
          <a:prstGeom prst="rect">
            <a:avLst/>
          </a:prstGeom>
          <a:solidFill>
            <a:srgbClr val="44A047"/>
          </a:solidFill>
          <a:ln/>
        </p:spPr>
      </p:sp>
      <p:sp>
        <p:nvSpPr>
          <p:cNvPr id="10" name="Shape 5"/>
          <p:cNvSpPr/>
          <p:nvPr/>
        </p:nvSpPr>
        <p:spPr>
          <a:xfrm>
            <a:off x="5632704" y="1783080"/>
            <a:ext cx="274320" cy="64008"/>
          </a:xfrm>
          <a:prstGeom prst="rect">
            <a:avLst/>
          </a:prstGeom>
          <a:solidFill>
            <a:srgbClr val="F26F63"/>
          </a:solidFill>
          <a:ln/>
        </p:spPr>
      </p:sp>
      <p:sp>
        <p:nvSpPr>
          <p:cNvPr id="11" name="Text 6"/>
          <p:cNvSpPr/>
          <p:nvPr/>
        </p:nvSpPr>
        <p:spPr>
          <a:xfrm>
            <a:off x="548640" y="6419088"/>
            <a:ext cx="9875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5D6676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Contenuti: DigComp 3.0, JRC/Commissione europea (2025), trad. it. v1.0 (2026) · CC BY-SA 4.0 · Adattamento non ufficiale</a:t>
            </a:r>
            <a:endParaRPr lang="en-US" sz="900" dirty="0"/>
          </a:p>
        </p:txBody>
      </p:sp>
      <p:sp>
        <p:nvSpPr>
          <p:cNvPr id="12" name="Shape 7"/>
          <p:cNvSpPr/>
          <p:nvPr/>
        </p:nvSpPr>
        <p:spPr>
          <a:xfrm>
            <a:off x="10991088" y="6455664"/>
            <a:ext cx="310896" cy="32004"/>
          </a:xfrm>
          <a:prstGeom prst="rect">
            <a:avLst>
              <a:gd name="adj" fmla="val 50000"/>
            </a:avLst>
          </a:prstGeom>
          <a:solidFill>
            <a:srgbClr val="FFC936"/>
          </a:solidFill>
          <a:ln/>
        </p:spPr>
      </p:sp>
      <p:sp>
        <p:nvSpPr>
          <p:cNvPr id="13" name="Shape 8"/>
          <p:cNvSpPr/>
          <p:nvPr/>
        </p:nvSpPr>
        <p:spPr>
          <a:xfrm>
            <a:off x="10991088" y="6507785"/>
            <a:ext cx="310896" cy="32004"/>
          </a:xfrm>
          <a:prstGeom prst="rect">
            <a:avLst>
              <a:gd name="adj" fmla="val 50000"/>
            </a:avLst>
          </a:prstGeom>
          <a:solidFill>
            <a:srgbClr val="488FCC"/>
          </a:solidFill>
          <a:ln/>
        </p:spPr>
      </p:sp>
      <p:sp>
        <p:nvSpPr>
          <p:cNvPr id="14" name="Shape 9"/>
          <p:cNvSpPr/>
          <p:nvPr/>
        </p:nvSpPr>
        <p:spPr>
          <a:xfrm>
            <a:off x="10991088" y="6559906"/>
            <a:ext cx="310896" cy="32004"/>
          </a:xfrm>
          <a:prstGeom prst="rect">
            <a:avLst>
              <a:gd name="adj" fmla="val 50000"/>
            </a:avLst>
          </a:prstGeom>
          <a:solidFill>
            <a:srgbClr val="F89921"/>
          </a:solidFill>
          <a:ln/>
        </p:spPr>
      </p:sp>
      <p:sp>
        <p:nvSpPr>
          <p:cNvPr id="15" name="Shape 10"/>
          <p:cNvSpPr/>
          <p:nvPr/>
        </p:nvSpPr>
        <p:spPr>
          <a:xfrm>
            <a:off x="10991088" y="6612026"/>
            <a:ext cx="310896" cy="32004"/>
          </a:xfrm>
          <a:prstGeom prst="rect">
            <a:avLst>
              <a:gd name="adj" fmla="val 50000"/>
            </a:avLst>
          </a:prstGeom>
          <a:solidFill>
            <a:srgbClr val="44A047"/>
          </a:solidFill>
          <a:ln/>
        </p:spPr>
      </p:sp>
      <p:sp>
        <p:nvSpPr>
          <p:cNvPr id="16" name="Shape 11"/>
          <p:cNvSpPr/>
          <p:nvPr/>
        </p:nvSpPr>
        <p:spPr>
          <a:xfrm>
            <a:off x="10991088" y="6664147"/>
            <a:ext cx="310896" cy="32004"/>
          </a:xfrm>
          <a:prstGeom prst="rect">
            <a:avLst>
              <a:gd name="adj" fmla="val 50000"/>
            </a:avLst>
          </a:prstGeom>
          <a:solidFill>
            <a:srgbClr val="F26F63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419088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25285A"/>
                </a:solidFill>
                <a:latin typeface="Titillium Web"/>
                <a:ea typeface="Titillium Web"/>
                <a:cs typeface="Titillium Web"/>
              </a:defRPr>
            </a:lvl1pPr>
          </a:lstStyle>
          <a:p>
            <a:pPr algn="r"/>
            <a:fld id="{F7021451-1387-4CA6-816F-3879F97B5CBC}" type="slidenum">
              <a:rPr b="1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gComp Sezione Area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749040" cy="6263640"/>
          </a:xfrm>
          <a:prstGeom prst="rect">
            <a:avLst/>
          </a:prstGeom>
          <a:solidFill>
            <a:srgbClr val="488FCC"/>
          </a:solidFill>
          <a:ln/>
        </p:spPr>
      </p:sp>
      <p:sp>
        <p:nvSpPr>
          <p:cNvPr id="3" name="Text 1"/>
          <p:cNvSpPr/>
          <p:nvPr>
            <p:ph idx="101" type="body" hasCustomPrompt="1"/>
          </p:nvPr>
        </p:nvSpPr>
        <p:spPr>
          <a:xfrm>
            <a:off x="548640" y="2194560"/>
            <a:ext cx="2743200" cy="18288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1000" b="1" dirty="0">
                <a:solidFill>
                  <a:srgbClr val="FFFFFF"/>
                </a:solidFill>
                <a:latin typeface="Titillium Web" pitchFamily="34" charset="0"/>
                <a:ea typeface="Titillium Web" pitchFamily="34" charset="-122"/>
                <a:cs typeface="Titillium Web" pitchFamily="34" charset="-120"/>
              </a:defRPr>
            </a:lvl1pPr>
          </a:lstStyle>
          <a:p>
            <a:pPr algn="l" indent="0" marL="0">
              <a:buNone/>
            </a:pPr>
            <a:r>
              <a:rPr lang="en-US" sz="11000" b="1" dirty="0">
                <a:solidFill>
                  <a:srgbClr val="FFFFFF"/>
                </a:solidFill>
                <a:latin typeface="Titillium Web" pitchFamily="34" charset="0"/>
                <a:ea typeface="Titillium Web" pitchFamily="34" charset="-122"/>
                <a:cs typeface="Titillium Web" pitchFamily="34" charset="-120"/>
              </a:rPr>
              <a:t>01</a:t>
            </a:r>
            <a:endParaRPr lang="en-US" sz="11000" dirty="0"/>
          </a:p>
        </p:txBody>
      </p:sp>
      <p:sp>
        <p:nvSpPr>
          <p:cNvPr id="4" name="Text 1"/>
          <p:cNvSpPr/>
          <p:nvPr>
            <p:ph idx="102" type="title" hasCustomPrompt="1"/>
          </p:nvPr>
        </p:nvSpPr>
        <p:spPr>
          <a:xfrm>
            <a:off x="4389120" y="2011680"/>
            <a:ext cx="7223760" cy="13716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rgbClr val="25285A"/>
                </a:solidFill>
                <a:latin typeface="Titillium Web" pitchFamily="34" charset="0"/>
                <a:ea typeface="Titillium Web" pitchFamily="34" charset="-122"/>
                <a:cs typeface="Titillium Web" pitchFamily="34" charset="-120"/>
              </a:defRPr>
            </a:lvl1pPr>
          </a:lstStyle>
          <a:p>
            <a:pPr algn="l" indent="0" marL="0">
              <a:buNone/>
            </a:pPr>
            <a:r>
              <a:rPr lang="en-US" sz="4000" b="1" dirty="0">
                <a:solidFill>
                  <a:srgbClr val="25285A"/>
                </a:solidFill>
                <a:latin typeface="Titillium Web" pitchFamily="34" charset="0"/>
                <a:ea typeface="Titillium Web" pitchFamily="34" charset="-122"/>
                <a:cs typeface="Titillium Web" pitchFamily="34" charset="-120"/>
              </a:rPr>
              <a:t>Titolo della sezione</a:t>
            </a:r>
            <a:endParaRPr lang="en-US" sz="4000" dirty="0"/>
          </a:p>
        </p:txBody>
      </p:sp>
      <p:sp>
        <p:nvSpPr>
          <p:cNvPr id="5" name="Text 1"/>
          <p:cNvSpPr/>
          <p:nvPr>
            <p:ph idx="103" type="body" hasCustomPrompt="1"/>
          </p:nvPr>
        </p:nvSpPr>
        <p:spPr>
          <a:xfrm>
            <a:off x="4389120" y="3520440"/>
            <a:ext cx="722376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000" dirty="0">
                <a:solidFill>
                  <a:srgbClr val="5D6676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defRPr>
            </a:lvl1pPr>
          </a:lstStyle>
          <a:p>
            <a:pPr algn="l" indent="0" marL="0">
              <a:buNone/>
            </a:pPr>
            <a:r>
              <a:rPr lang="en-US" sz="2000" dirty="0">
                <a:solidFill>
                  <a:srgbClr val="5D6676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Domanda guida o sottotitolo</a:t>
            </a:r>
            <a:endParaRPr lang="en-US" sz="2000" dirty="0"/>
          </a:p>
        </p:txBody>
      </p:sp>
      <p:sp>
        <p:nvSpPr>
          <p:cNvPr id="6" name="Shape 1"/>
          <p:cNvSpPr/>
          <p:nvPr/>
        </p:nvSpPr>
        <p:spPr>
          <a:xfrm>
            <a:off x="4389120" y="1783080"/>
            <a:ext cx="274320" cy="64008"/>
          </a:xfrm>
          <a:prstGeom prst="rect">
            <a:avLst/>
          </a:prstGeom>
          <a:solidFill>
            <a:srgbClr val="FFC936"/>
          </a:solidFill>
          <a:ln/>
        </p:spPr>
      </p:sp>
      <p:sp>
        <p:nvSpPr>
          <p:cNvPr id="7" name="Shape 2"/>
          <p:cNvSpPr/>
          <p:nvPr/>
        </p:nvSpPr>
        <p:spPr>
          <a:xfrm>
            <a:off x="4700016" y="1783080"/>
            <a:ext cx="274320" cy="64008"/>
          </a:xfrm>
          <a:prstGeom prst="rect">
            <a:avLst/>
          </a:prstGeom>
          <a:solidFill>
            <a:srgbClr val="488FCC"/>
          </a:solidFill>
          <a:ln/>
        </p:spPr>
      </p:sp>
      <p:sp>
        <p:nvSpPr>
          <p:cNvPr id="8" name="Shape 3"/>
          <p:cNvSpPr/>
          <p:nvPr/>
        </p:nvSpPr>
        <p:spPr>
          <a:xfrm>
            <a:off x="5010912" y="1783080"/>
            <a:ext cx="274320" cy="64008"/>
          </a:xfrm>
          <a:prstGeom prst="rect">
            <a:avLst/>
          </a:prstGeom>
          <a:solidFill>
            <a:srgbClr val="F89921"/>
          </a:solidFill>
          <a:ln/>
        </p:spPr>
      </p:sp>
      <p:sp>
        <p:nvSpPr>
          <p:cNvPr id="9" name="Shape 4"/>
          <p:cNvSpPr/>
          <p:nvPr/>
        </p:nvSpPr>
        <p:spPr>
          <a:xfrm>
            <a:off x="5321808" y="1783080"/>
            <a:ext cx="274320" cy="64008"/>
          </a:xfrm>
          <a:prstGeom prst="rect">
            <a:avLst/>
          </a:prstGeom>
          <a:solidFill>
            <a:srgbClr val="44A047"/>
          </a:solidFill>
          <a:ln/>
        </p:spPr>
      </p:sp>
      <p:sp>
        <p:nvSpPr>
          <p:cNvPr id="10" name="Shape 5"/>
          <p:cNvSpPr/>
          <p:nvPr/>
        </p:nvSpPr>
        <p:spPr>
          <a:xfrm>
            <a:off x="5632704" y="1783080"/>
            <a:ext cx="274320" cy="64008"/>
          </a:xfrm>
          <a:prstGeom prst="rect">
            <a:avLst/>
          </a:prstGeom>
          <a:solidFill>
            <a:srgbClr val="F26F63"/>
          </a:solidFill>
          <a:ln/>
        </p:spPr>
      </p:sp>
      <p:sp>
        <p:nvSpPr>
          <p:cNvPr id="11" name="Text 6"/>
          <p:cNvSpPr/>
          <p:nvPr/>
        </p:nvSpPr>
        <p:spPr>
          <a:xfrm>
            <a:off x="548640" y="6419088"/>
            <a:ext cx="9875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5D6676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Contenuti: DigComp 3.0, JRC/Commissione europea (2025), trad. it. v1.0 (2026) · CC BY-SA 4.0 · Adattamento non ufficiale</a:t>
            </a:r>
            <a:endParaRPr lang="en-US" sz="900" dirty="0"/>
          </a:p>
        </p:txBody>
      </p:sp>
      <p:sp>
        <p:nvSpPr>
          <p:cNvPr id="12" name="Shape 7"/>
          <p:cNvSpPr/>
          <p:nvPr/>
        </p:nvSpPr>
        <p:spPr>
          <a:xfrm>
            <a:off x="10991088" y="6455664"/>
            <a:ext cx="310896" cy="32004"/>
          </a:xfrm>
          <a:prstGeom prst="rect">
            <a:avLst>
              <a:gd name="adj" fmla="val 50000"/>
            </a:avLst>
          </a:prstGeom>
          <a:solidFill>
            <a:srgbClr val="FFC936"/>
          </a:solidFill>
          <a:ln/>
        </p:spPr>
      </p:sp>
      <p:sp>
        <p:nvSpPr>
          <p:cNvPr id="13" name="Shape 8"/>
          <p:cNvSpPr/>
          <p:nvPr/>
        </p:nvSpPr>
        <p:spPr>
          <a:xfrm>
            <a:off x="10991088" y="6507785"/>
            <a:ext cx="310896" cy="32004"/>
          </a:xfrm>
          <a:prstGeom prst="rect">
            <a:avLst>
              <a:gd name="adj" fmla="val 50000"/>
            </a:avLst>
          </a:prstGeom>
          <a:solidFill>
            <a:srgbClr val="488FCC"/>
          </a:solidFill>
          <a:ln/>
        </p:spPr>
      </p:sp>
      <p:sp>
        <p:nvSpPr>
          <p:cNvPr id="14" name="Shape 9"/>
          <p:cNvSpPr/>
          <p:nvPr/>
        </p:nvSpPr>
        <p:spPr>
          <a:xfrm>
            <a:off x="10991088" y="6559906"/>
            <a:ext cx="310896" cy="32004"/>
          </a:xfrm>
          <a:prstGeom prst="rect">
            <a:avLst>
              <a:gd name="adj" fmla="val 50000"/>
            </a:avLst>
          </a:prstGeom>
          <a:solidFill>
            <a:srgbClr val="F89921"/>
          </a:solidFill>
          <a:ln/>
        </p:spPr>
      </p:sp>
      <p:sp>
        <p:nvSpPr>
          <p:cNvPr id="15" name="Shape 10"/>
          <p:cNvSpPr/>
          <p:nvPr/>
        </p:nvSpPr>
        <p:spPr>
          <a:xfrm>
            <a:off x="10991088" y="6612026"/>
            <a:ext cx="310896" cy="32004"/>
          </a:xfrm>
          <a:prstGeom prst="rect">
            <a:avLst>
              <a:gd name="adj" fmla="val 50000"/>
            </a:avLst>
          </a:prstGeom>
          <a:solidFill>
            <a:srgbClr val="44A047"/>
          </a:solidFill>
          <a:ln/>
        </p:spPr>
      </p:sp>
      <p:sp>
        <p:nvSpPr>
          <p:cNvPr id="16" name="Shape 11"/>
          <p:cNvSpPr/>
          <p:nvPr/>
        </p:nvSpPr>
        <p:spPr>
          <a:xfrm>
            <a:off x="10991088" y="6664147"/>
            <a:ext cx="310896" cy="32004"/>
          </a:xfrm>
          <a:prstGeom prst="rect">
            <a:avLst>
              <a:gd name="adj" fmla="val 50000"/>
            </a:avLst>
          </a:prstGeom>
          <a:solidFill>
            <a:srgbClr val="F26F63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419088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25285A"/>
                </a:solidFill>
                <a:latin typeface="Titillium Web"/>
                <a:ea typeface="Titillium Web"/>
                <a:cs typeface="Titillium Web"/>
              </a:defRPr>
            </a:lvl1pPr>
          </a:lstStyle>
          <a:p>
            <a:pPr algn="r"/>
            <a:fld id="{F7021451-1387-4CA6-816F-3879F97B5CBC}" type="slidenum">
              <a:rPr b="1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gComp Sezione Area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749040" cy="6263640"/>
          </a:xfrm>
          <a:prstGeom prst="rect">
            <a:avLst/>
          </a:prstGeom>
          <a:solidFill>
            <a:srgbClr val="F89921"/>
          </a:solidFill>
          <a:ln/>
        </p:spPr>
      </p:sp>
      <p:sp>
        <p:nvSpPr>
          <p:cNvPr id="3" name="Text 1"/>
          <p:cNvSpPr/>
          <p:nvPr>
            <p:ph idx="101" type="body" hasCustomPrompt="1"/>
          </p:nvPr>
        </p:nvSpPr>
        <p:spPr>
          <a:xfrm>
            <a:off x="548640" y="2194560"/>
            <a:ext cx="2743200" cy="18288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1000" b="1" dirty="0">
                <a:solidFill>
                  <a:srgbClr val="25285A"/>
                </a:solidFill>
                <a:latin typeface="Titillium Web" pitchFamily="34" charset="0"/>
                <a:ea typeface="Titillium Web" pitchFamily="34" charset="-122"/>
                <a:cs typeface="Titillium Web" pitchFamily="34" charset="-120"/>
              </a:defRPr>
            </a:lvl1pPr>
          </a:lstStyle>
          <a:p>
            <a:pPr algn="l" indent="0" marL="0">
              <a:buNone/>
            </a:pPr>
            <a:r>
              <a:rPr lang="en-US" sz="11000" b="1" dirty="0">
                <a:solidFill>
                  <a:srgbClr val="25285A"/>
                </a:solidFill>
                <a:latin typeface="Titillium Web" pitchFamily="34" charset="0"/>
                <a:ea typeface="Titillium Web" pitchFamily="34" charset="-122"/>
                <a:cs typeface="Titillium Web" pitchFamily="34" charset="-120"/>
              </a:rPr>
              <a:t>01</a:t>
            </a:r>
            <a:endParaRPr lang="en-US" sz="11000" dirty="0"/>
          </a:p>
        </p:txBody>
      </p:sp>
      <p:sp>
        <p:nvSpPr>
          <p:cNvPr id="4" name="Text 1"/>
          <p:cNvSpPr/>
          <p:nvPr>
            <p:ph idx="102" type="title" hasCustomPrompt="1"/>
          </p:nvPr>
        </p:nvSpPr>
        <p:spPr>
          <a:xfrm>
            <a:off x="4389120" y="2011680"/>
            <a:ext cx="7223760" cy="13716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rgbClr val="25285A"/>
                </a:solidFill>
                <a:latin typeface="Titillium Web" pitchFamily="34" charset="0"/>
                <a:ea typeface="Titillium Web" pitchFamily="34" charset="-122"/>
                <a:cs typeface="Titillium Web" pitchFamily="34" charset="-120"/>
              </a:defRPr>
            </a:lvl1pPr>
          </a:lstStyle>
          <a:p>
            <a:pPr algn="l" indent="0" marL="0">
              <a:buNone/>
            </a:pPr>
            <a:r>
              <a:rPr lang="en-US" sz="4000" b="1" dirty="0">
                <a:solidFill>
                  <a:srgbClr val="25285A"/>
                </a:solidFill>
                <a:latin typeface="Titillium Web" pitchFamily="34" charset="0"/>
                <a:ea typeface="Titillium Web" pitchFamily="34" charset="-122"/>
                <a:cs typeface="Titillium Web" pitchFamily="34" charset="-120"/>
              </a:rPr>
              <a:t>Titolo della sezione</a:t>
            </a:r>
            <a:endParaRPr lang="en-US" sz="4000" dirty="0"/>
          </a:p>
        </p:txBody>
      </p:sp>
      <p:sp>
        <p:nvSpPr>
          <p:cNvPr id="5" name="Text 1"/>
          <p:cNvSpPr/>
          <p:nvPr>
            <p:ph idx="103" type="body" hasCustomPrompt="1"/>
          </p:nvPr>
        </p:nvSpPr>
        <p:spPr>
          <a:xfrm>
            <a:off x="4389120" y="3520440"/>
            <a:ext cx="722376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000" dirty="0">
                <a:solidFill>
                  <a:srgbClr val="5D6676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defRPr>
            </a:lvl1pPr>
          </a:lstStyle>
          <a:p>
            <a:pPr algn="l" indent="0" marL="0">
              <a:buNone/>
            </a:pPr>
            <a:r>
              <a:rPr lang="en-US" sz="2000" dirty="0">
                <a:solidFill>
                  <a:srgbClr val="5D6676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Domanda guida o sottotitolo</a:t>
            </a:r>
            <a:endParaRPr lang="en-US" sz="2000" dirty="0"/>
          </a:p>
        </p:txBody>
      </p:sp>
      <p:sp>
        <p:nvSpPr>
          <p:cNvPr id="6" name="Shape 1"/>
          <p:cNvSpPr/>
          <p:nvPr/>
        </p:nvSpPr>
        <p:spPr>
          <a:xfrm>
            <a:off x="4389120" y="1783080"/>
            <a:ext cx="274320" cy="64008"/>
          </a:xfrm>
          <a:prstGeom prst="rect">
            <a:avLst/>
          </a:prstGeom>
          <a:solidFill>
            <a:srgbClr val="FFC936"/>
          </a:solidFill>
          <a:ln/>
        </p:spPr>
      </p:sp>
      <p:sp>
        <p:nvSpPr>
          <p:cNvPr id="7" name="Shape 2"/>
          <p:cNvSpPr/>
          <p:nvPr/>
        </p:nvSpPr>
        <p:spPr>
          <a:xfrm>
            <a:off x="4700016" y="1783080"/>
            <a:ext cx="274320" cy="64008"/>
          </a:xfrm>
          <a:prstGeom prst="rect">
            <a:avLst/>
          </a:prstGeom>
          <a:solidFill>
            <a:srgbClr val="488FCC"/>
          </a:solidFill>
          <a:ln/>
        </p:spPr>
      </p:sp>
      <p:sp>
        <p:nvSpPr>
          <p:cNvPr id="8" name="Shape 3"/>
          <p:cNvSpPr/>
          <p:nvPr/>
        </p:nvSpPr>
        <p:spPr>
          <a:xfrm>
            <a:off x="5010912" y="1783080"/>
            <a:ext cx="274320" cy="64008"/>
          </a:xfrm>
          <a:prstGeom prst="rect">
            <a:avLst/>
          </a:prstGeom>
          <a:solidFill>
            <a:srgbClr val="F89921"/>
          </a:solidFill>
          <a:ln/>
        </p:spPr>
      </p:sp>
      <p:sp>
        <p:nvSpPr>
          <p:cNvPr id="9" name="Shape 4"/>
          <p:cNvSpPr/>
          <p:nvPr/>
        </p:nvSpPr>
        <p:spPr>
          <a:xfrm>
            <a:off x="5321808" y="1783080"/>
            <a:ext cx="274320" cy="64008"/>
          </a:xfrm>
          <a:prstGeom prst="rect">
            <a:avLst/>
          </a:prstGeom>
          <a:solidFill>
            <a:srgbClr val="44A047"/>
          </a:solidFill>
          <a:ln/>
        </p:spPr>
      </p:sp>
      <p:sp>
        <p:nvSpPr>
          <p:cNvPr id="10" name="Shape 5"/>
          <p:cNvSpPr/>
          <p:nvPr/>
        </p:nvSpPr>
        <p:spPr>
          <a:xfrm>
            <a:off x="5632704" y="1783080"/>
            <a:ext cx="274320" cy="64008"/>
          </a:xfrm>
          <a:prstGeom prst="rect">
            <a:avLst/>
          </a:prstGeom>
          <a:solidFill>
            <a:srgbClr val="F26F63"/>
          </a:solidFill>
          <a:ln/>
        </p:spPr>
      </p:sp>
      <p:sp>
        <p:nvSpPr>
          <p:cNvPr id="11" name="Text 6"/>
          <p:cNvSpPr/>
          <p:nvPr/>
        </p:nvSpPr>
        <p:spPr>
          <a:xfrm>
            <a:off x="548640" y="6419088"/>
            <a:ext cx="9875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5D6676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Contenuti: DigComp 3.0, JRC/Commissione europea (2025), trad. it. v1.0 (2026) · CC BY-SA 4.0 · Adattamento non ufficiale</a:t>
            </a:r>
            <a:endParaRPr lang="en-US" sz="900" dirty="0"/>
          </a:p>
        </p:txBody>
      </p:sp>
      <p:sp>
        <p:nvSpPr>
          <p:cNvPr id="12" name="Shape 7"/>
          <p:cNvSpPr/>
          <p:nvPr/>
        </p:nvSpPr>
        <p:spPr>
          <a:xfrm>
            <a:off x="10991088" y="6455664"/>
            <a:ext cx="310896" cy="32004"/>
          </a:xfrm>
          <a:prstGeom prst="rect">
            <a:avLst>
              <a:gd name="adj" fmla="val 50000"/>
            </a:avLst>
          </a:prstGeom>
          <a:solidFill>
            <a:srgbClr val="FFC936"/>
          </a:solidFill>
          <a:ln/>
        </p:spPr>
      </p:sp>
      <p:sp>
        <p:nvSpPr>
          <p:cNvPr id="13" name="Shape 8"/>
          <p:cNvSpPr/>
          <p:nvPr/>
        </p:nvSpPr>
        <p:spPr>
          <a:xfrm>
            <a:off x="10991088" y="6507785"/>
            <a:ext cx="310896" cy="32004"/>
          </a:xfrm>
          <a:prstGeom prst="rect">
            <a:avLst>
              <a:gd name="adj" fmla="val 50000"/>
            </a:avLst>
          </a:prstGeom>
          <a:solidFill>
            <a:srgbClr val="488FCC"/>
          </a:solidFill>
          <a:ln/>
        </p:spPr>
      </p:sp>
      <p:sp>
        <p:nvSpPr>
          <p:cNvPr id="14" name="Shape 9"/>
          <p:cNvSpPr/>
          <p:nvPr/>
        </p:nvSpPr>
        <p:spPr>
          <a:xfrm>
            <a:off x="10991088" y="6559906"/>
            <a:ext cx="310896" cy="32004"/>
          </a:xfrm>
          <a:prstGeom prst="rect">
            <a:avLst>
              <a:gd name="adj" fmla="val 50000"/>
            </a:avLst>
          </a:prstGeom>
          <a:solidFill>
            <a:srgbClr val="F89921"/>
          </a:solidFill>
          <a:ln/>
        </p:spPr>
      </p:sp>
      <p:sp>
        <p:nvSpPr>
          <p:cNvPr id="15" name="Shape 10"/>
          <p:cNvSpPr/>
          <p:nvPr/>
        </p:nvSpPr>
        <p:spPr>
          <a:xfrm>
            <a:off x="10991088" y="6612026"/>
            <a:ext cx="310896" cy="32004"/>
          </a:xfrm>
          <a:prstGeom prst="rect">
            <a:avLst>
              <a:gd name="adj" fmla="val 50000"/>
            </a:avLst>
          </a:prstGeom>
          <a:solidFill>
            <a:srgbClr val="44A047"/>
          </a:solidFill>
          <a:ln/>
        </p:spPr>
      </p:sp>
      <p:sp>
        <p:nvSpPr>
          <p:cNvPr id="16" name="Shape 11"/>
          <p:cNvSpPr/>
          <p:nvPr/>
        </p:nvSpPr>
        <p:spPr>
          <a:xfrm>
            <a:off x="10991088" y="6664147"/>
            <a:ext cx="310896" cy="32004"/>
          </a:xfrm>
          <a:prstGeom prst="rect">
            <a:avLst>
              <a:gd name="adj" fmla="val 50000"/>
            </a:avLst>
          </a:prstGeom>
          <a:solidFill>
            <a:srgbClr val="F26F63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419088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25285A"/>
                </a:solidFill>
                <a:latin typeface="Titillium Web"/>
                <a:ea typeface="Titillium Web"/>
                <a:cs typeface="Titillium Web"/>
              </a:defRPr>
            </a:lvl1pPr>
          </a:lstStyle>
          <a:p>
            <a:pPr algn="r"/>
            <a:fld id="{F7021451-1387-4CA6-816F-3879F97B5CBC}" type="slidenum">
              <a:rPr b="1" lang="en-US"/>
              <a:t>1006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gComp Sezione Area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749040" cy="6263640"/>
          </a:xfrm>
          <a:prstGeom prst="rect">
            <a:avLst/>
          </a:prstGeom>
          <a:solidFill>
            <a:srgbClr val="44A047"/>
          </a:solidFill>
          <a:ln/>
        </p:spPr>
      </p:sp>
      <p:sp>
        <p:nvSpPr>
          <p:cNvPr id="3" name="Text 1"/>
          <p:cNvSpPr/>
          <p:nvPr>
            <p:ph idx="101" type="body" hasCustomPrompt="1"/>
          </p:nvPr>
        </p:nvSpPr>
        <p:spPr>
          <a:xfrm>
            <a:off x="548640" y="2194560"/>
            <a:ext cx="2743200" cy="18288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1000" b="1" dirty="0">
                <a:solidFill>
                  <a:srgbClr val="FFFFFF"/>
                </a:solidFill>
                <a:latin typeface="Titillium Web" pitchFamily="34" charset="0"/>
                <a:ea typeface="Titillium Web" pitchFamily="34" charset="-122"/>
                <a:cs typeface="Titillium Web" pitchFamily="34" charset="-120"/>
              </a:defRPr>
            </a:lvl1pPr>
          </a:lstStyle>
          <a:p>
            <a:pPr algn="l" indent="0" marL="0">
              <a:buNone/>
            </a:pPr>
            <a:r>
              <a:rPr lang="en-US" sz="11000" b="1" dirty="0">
                <a:solidFill>
                  <a:srgbClr val="FFFFFF"/>
                </a:solidFill>
                <a:latin typeface="Titillium Web" pitchFamily="34" charset="0"/>
                <a:ea typeface="Titillium Web" pitchFamily="34" charset="-122"/>
                <a:cs typeface="Titillium Web" pitchFamily="34" charset="-120"/>
              </a:rPr>
              <a:t>01</a:t>
            </a:r>
            <a:endParaRPr lang="en-US" sz="11000" dirty="0"/>
          </a:p>
        </p:txBody>
      </p:sp>
      <p:sp>
        <p:nvSpPr>
          <p:cNvPr id="4" name="Text 1"/>
          <p:cNvSpPr/>
          <p:nvPr>
            <p:ph idx="102" type="title" hasCustomPrompt="1"/>
          </p:nvPr>
        </p:nvSpPr>
        <p:spPr>
          <a:xfrm>
            <a:off x="4389120" y="2011680"/>
            <a:ext cx="7223760" cy="13716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rgbClr val="25285A"/>
                </a:solidFill>
                <a:latin typeface="Titillium Web" pitchFamily="34" charset="0"/>
                <a:ea typeface="Titillium Web" pitchFamily="34" charset="-122"/>
                <a:cs typeface="Titillium Web" pitchFamily="34" charset="-120"/>
              </a:defRPr>
            </a:lvl1pPr>
          </a:lstStyle>
          <a:p>
            <a:pPr algn="l" indent="0" marL="0">
              <a:buNone/>
            </a:pPr>
            <a:r>
              <a:rPr lang="en-US" sz="4000" b="1" dirty="0">
                <a:solidFill>
                  <a:srgbClr val="25285A"/>
                </a:solidFill>
                <a:latin typeface="Titillium Web" pitchFamily="34" charset="0"/>
                <a:ea typeface="Titillium Web" pitchFamily="34" charset="-122"/>
                <a:cs typeface="Titillium Web" pitchFamily="34" charset="-120"/>
              </a:rPr>
              <a:t>Titolo della sezione</a:t>
            </a:r>
            <a:endParaRPr lang="en-US" sz="4000" dirty="0"/>
          </a:p>
        </p:txBody>
      </p:sp>
      <p:sp>
        <p:nvSpPr>
          <p:cNvPr id="5" name="Text 1"/>
          <p:cNvSpPr/>
          <p:nvPr>
            <p:ph idx="103" type="body" hasCustomPrompt="1"/>
          </p:nvPr>
        </p:nvSpPr>
        <p:spPr>
          <a:xfrm>
            <a:off x="4389120" y="3520440"/>
            <a:ext cx="722376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000" dirty="0">
                <a:solidFill>
                  <a:srgbClr val="5D6676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defRPr>
            </a:lvl1pPr>
          </a:lstStyle>
          <a:p>
            <a:pPr algn="l" indent="0" marL="0">
              <a:buNone/>
            </a:pPr>
            <a:r>
              <a:rPr lang="en-US" sz="2000" dirty="0">
                <a:solidFill>
                  <a:srgbClr val="5D6676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Domanda guida o sottotitolo</a:t>
            </a:r>
            <a:endParaRPr lang="en-US" sz="2000" dirty="0"/>
          </a:p>
        </p:txBody>
      </p:sp>
      <p:sp>
        <p:nvSpPr>
          <p:cNvPr id="6" name="Shape 1"/>
          <p:cNvSpPr/>
          <p:nvPr/>
        </p:nvSpPr>
        <p:spPr>
          <a:xfrm>
            <a:off x="4389120" y="1783080"/>
            <a:ext cx="274320" cy="64008"/>
          </a:xfrm>
          <a:prstGeom prst="rect">
            <a:avLst/>
          </a:prstGeom>
          <a:solidFill>
            <a:srgbClr val="FFC936"/>
          </a:solidFill>
          <a:ln/>
        </p:spPr>
      </p:sp>
      <p:sp>
        <p:nvSpPr>
          <p:cNvPr id="7" name="Shape 2"/>
          <p:cNvSpPr/>
          <p:nvPr/>
        </p:nvSpPr>
        <p:spPr>
          <a:xfrm>
            <a:off x="4700016" y="1783080"/>
            <a:ext cx="274320" cy="64008"/>
          </a:xfrm>
          <a:prstGeom prst="rect">
            <a:avLst/>
          </a:prstGeom>
          <a:solidFill>
            <a:srgbClr val="488FCC"/>
          </a:solidFill>
          <a:ln/>
        </p:spPr>
      </p:sp>
      <p:sp>
        <p:nvSpPr>
          <p:cNvPr id="8" name="Shape 3"/>
          <p:cNvSpPr/>
          <p:nvPr/>
        </p:nvSpPr>
        <p:spPr>
          <a:xfrm>
            <a:off x="5010912" y="1783080"/>
            <a:ext cx="274320" cy="64008"/>
          </a:xfrm>
          <a:prstGeom prst="rect">
            <a:avLst/>
          </a:prstGeom>
          <a:solidFill>
            <a:srgbClr val="F89921"/>
          </a:solidFill>
          <a:ln/>
        </p:spPr>
      </p:sp>
      <p:sp>
        <p:nvSpPr>
          <p:cNvPr id="9" name="Shape 4"/>
          <p:cNvSpPr/>
          <p:nvPr/>
        </p:nvSpPr>
        <p:spPr>
          <a:xfrm>
            <a:off x="5321808" y="1783080"/>
            <a:ext cx="274320" cy="64008"/>
          </a:xfrm>
          <a:prstGeom prst="rect">
            <a:avLst/>
          </a:prstGeom>
          <a:solidFill>
            <a:srgbClr val="44A047"/>
          </a:solidFill>
          <a:ln/>
        </p:spPr>
      </p:sp>
      <p:sp>
        <p:nvSpPr>
          <p:cNvPr id="10" name="Shape 5"/>
          <p:cNvSpPr/>
          <p:nvPr/>
        </p:nvSpPr>
        <p:spPr>
          <a:xfrm>
            <a:off x="5632704" y="1783080"/>
            <a:ext cx="274320" cy="64008"/>
          </a:xfrm>
          <a:prstGeom prst="rect">
            <a:avLst/>
          </a:prstGeom>
          <a:solidFill>
            <a:srgbClr val="F26F63"/>
          </a:solidFill>
          <a:ln/>
        </p:spPr>
      </p:sp>
      <p:sp>
        <p:nvSpPr>
          <p:cNvPr id="11" name="Text 6"/>
          <p:cNvSpPr/>
          <p:nvPr/>
        </p:nvSpPr>
        <p:spPr>
          <a:xfrm>
            <a:off x="548640" y="6419088"/>
            <a:ext cx="9875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5D6676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Contenuti: DigComp 3.0, JRC/Commissione europea (2025), trad. it. v1.0 (2026) · CC BY-SA 4.0 · Adattamento non ufficiale</a:t>
            </a:r>
            <a:endParaRPr lang="en-US" sz="900" dirty="0"/>
          </a:p>
        </p:txBody>
      </p:sp>
      <p:sp>
        <p:nvSpPr>
          <p:cNvPr id="12" name="Shape 7"/>
          <p:cNvSpPr/>
          <p:nvPr/>
        </p:nvSpPr>
        <p:spPr>
          <a:xfrm>
            <a:off x="10991088" y="6455664"/>
            <a:ext cx="310896" cy="32004"/>
          </a:xfrm>
          <a:prstGeom prst="rect">
            <a:avLst>
              <a:gd name="adj" fmla="val 50000"/>
            </a:avLst>
          </a:prstGeom>
          <a:solidFill>
            <a:srgbClr val="FFC936"/>
          </a:solidFill>
          <a:ln/>
        </p:spPr>
      </p:sp>
      <p:sp>
        <p:nvSpPr>
          <p:cNvPr id="13" name="Shape 8"/>
          <p:cNvSpPr/>
          <p:nvPr/>
        </p:nvSpPr>
        <p:spPr>
          <a:xfrm>
            <a:off x="10991088" y="6507785"/>
            <a:ext cx="310896" cy="32004"/>
          </a:xfrm>
          <a:prstGeom prst="rect">
            <a:avLst>
              <a:gd name="adj" fmla="val 50000"/>
            </a:avLst>
          </a:prstGeom>
          <a:solidFill>
            <a:srgbClr val="488FCC"/>
          </a:solidFill>
          <a:ln/>
        </p:spPr>
      </p:sp>
      <p:sp>
        <p:nvSpPr>
          <p:cNvPr id="14" name="Shape 9"/>
          <p:cNvSpPr/>
          <p:nvPr/>
        </p:nvSpPr>
        <p:spPr>
          <a:xfrm>
            <a:off x="10991088" y="6559906"/>
            <a:ext cx="310896" cy="32004"/>
          </a:xfrm>
          <a:prstGeom prst="rect">
            <a:avLst>
              <a:gd name="adj" fmla="val 50000"/>
            </a:avLst>
          </a:prstGeom>
          <a:solidFill>
            <a:srgbClr val="F89921"/>
          </a:solidFill>
          <a:ln/>
        </p:spPr>
      </p:sp>
      <p:sp>
        <p:nvSpPr>
          <p:cNvPr id="15" name="Shape 10"/>
          <p:cNvSpPr/>
          <p:nvPr/>
        </p:nvSpPr>
        <p:spPr>
          <a:xfrm>
            <a:off x="10991088" y="6612026"/>
            <a:ext cx="310896" cy="32004"/>
          </a:xfrm>
          <a:prstGeom prst="rect">
            <a:avLst>
              <a:gd name="adj" fmla="val 50000"/>
            </a:avLst>
          </a:prstGeom>
          <a:solidFill>
            <a:srgbClr val="44A047"/>
          </a:solidFill>
          <a:ln/>
        </p:spPr>
      </p:sp>
      <p:sp>
        <p:nvSpPr>
          <p:cNvPr id="16" name="Shape 11"/>
          <p:cNvSpPr/>
          <p:nvPr/>
        </p:nvSpPr>
        <p:spPr>
          <a:xfrm>
            <a:off x="10991088" y="6664147"/>
            <a:ext cx="310896" cy="32004"/>
          </a:xfrm>
          <a:prstGeom prst="rect">
            <a:avLst>
              <a:gd name="adj" fmla="val 50000"/>
            </a:avLst>
          </a:prstGeom>
          <a:solidFill>
            <a:srgbClr val="F26F63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419088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25285A"/>
                </a:solidFill>
                <a:latin typeface="Titillium Web"/>
                <a:ea typeface="Titillium Web"/>
                <a:cs typeface="Titillium Web"/>
              </a:defRPr>
            </a:lvl1pPr>
          </a:lstStyle>
          <a:p>
            <a:pPr algn="r"/>
            <a:fld id="{F7021451-1387-4CA6-816F-3879F97B5CBC}" type="slidenum">
              <a:rPr b="1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gComp Sezione Area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749040" cy="6263640"/>
          </a:xfrm>
          <a:prstGeom prst="rect">
            <a:avLst/>
          </a:prstGeom>
          <a:solidFill>
            <a:srgbClr val="F26F63"/>
          </a:solidFill>
          <a:ln/>
        </p:spPr>
      </p:sp>
      <p:sp>
        <p:nvSpPr>
          <p:cNvPr id="3" name="Text 1"/>
          <p:cNvSpPr/>
          <p:nvPr>
            <p:ph idx="101" type="body" hasCustomPrompt="1"/>
          </p:nvPr>
        </p:nvSpPr>
        <p:spPr>
          <a:xfrm>
            <a:off x="548640" y="2194560"/>
            <a:ext cx="2743200" cy="18288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1000" b="1" dirty="0">
                <a:solidFill>
                  <a:srgbClr val="25285A"/>
                </a:solidFill>
                <a:latin typeface="Titillium Web" pitchFamily="34" charset="0"/>
                <a:ea typeface="Titillium Web" pitchFamily="34" charset="-122"/>
                <a:cs typeface="Titillium Web" pitchFamily="34" charset="-120"/>
              </a:defRPr>
            </a:lvl1pPr>
          </a:lstStyle>
          <a:p>
            <a:pPr algn="l" indent="0" marL="0">
              <a:buNone/>
            </a:pPr>
            <a:r>
              <a:rPr lang="en-US" sz="11000" b="1" dirty="0">
                <a:solidFill>
                  <a:srgbClr val="25285A"/>
                </a:solidFill>
                <a:latin typeface="Titillium Web" pitchFamily="34" charset="0"/>
                <a:ea typeface="Titillium Web" pitchFamily="34" charset="-122"/>
                <a:cs typeface="Titillium Web" pitchFamily="34" charset="-120"/>
              </a:rPr>
              <a:t>01</a:t>
            </a:r>
            <a:endParaRPr lang="en-US" sz="11000" dirty="0"/>
          </a:p>
        </p:txBody>
      </p:sp>
      <p:sp>
        <p:nvSpPr>
          <p:cNvPr id="4" name="Text 1"/>
          <p:cNvSpPr/>
          <p:nvPr>
            <p:ph idx="102" type="title" hasCustomPrompt="1"/>
          </p:nvPr>
        </p:nvSpPr>
        <p:spPr>
          <a:xfrm>
            <a:off x="4389120" y="2011680"/>
            <a:ext cx="7223760" cy="13716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rgbClr val="25285A"/>
                </a:solidFill>
                <a:latin typeface="Titillium Web" pitchFamily="34" charset="0"/>
                <a:ea typeface="Titillium Web" pitchFamily="34" charset="-122"/>
                <a:cs typeface="Titillium Web" pitchFamily="34" charset="-120"/>
              </a:defRPr>
            </a:lvl1pPr>
          </a:lstStyle>
          <a:p>
            <a:pPr algn="l" indent="0" marL="0">
              <a:buNone/>
            </a:pPr>
            <a:r>
              <a:rPr lang="en-US" sz="4000" b="1" dirty="0">
                <a:solidFill>
                  <a:srgbClr val="25285A"/>
                </a:solidFill>
                <a:latin typeface="Titillium Web" pitchFamily="34" charset="0"/>
                <a:ea typeface="Titillium Web" pitchFamily="34" charset="-122"/>
                <a:cs typeface="Titillium Web" pitchFamily="34" charset="-120"/>
              </a:rPr>
              <a:t>Titolo della sezione</a:t>
            </a:r>
            <a:endParaRPr lang="en-US" sz="4000" dirty="0"/>
          </a:p>
        </p:txBody>
      </p:sp>
      <p:sp>
        <p:nvSpPr>
          <p:cNvPr id="5" name="Text 1"/>
          <p:cNvSpPr/>
          <p:nvPr>
            <p:ph idx="103" type="body" hasCustomPrompt="1"/>
          </p:nvPr>
        </p:nvSpPr>
        <p:spPr>
          <a:xfrm>
            <a:off x="4389120" y="3520440"/>
            <a:ext cx="722376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000" dirty="0">
                <a:solidFill>
                  <a:srgbClr val="5D6676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defRPr>
            </a:lvl1pPr>
          </a:lstStyle>
          <a:p>
            <a:pPr algn="l" indent="0" marL="0">
              <a:buNone/>
            </a:pPr>
            <a:r>
              <a:rPr lang="en-US" sz="2000" dirty="0">
                <a:solidFill>
                  <a:srgbClr val="5D6676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Domanda guida o sottotitolo</a:t>
            </a:r>
            <a:endParaRPr lang="en-US" sz="2000" dirty="0"/>
          </a:p>
        </p:txBody>
      </p:sp>
      <p:sp>
        <p:nvSpPr>
          <p:cNvPr id="6" name="Shape 1"/>
          <p:cNvSpPr/>
          <p:nvPr/>
        </p:nvSpPr>
        <p:spPr>
          <a:xfrm>
            <a:off x="4389120" y="1783080"/>
            <a:ext cx="274320" cy="64008"/>
          </a:xfrm>
          <a:prstGeom prst="rect">
            <a:avLst/>
          </a:prstGeom>
          <a:solidFill>
            <a:srgbClr val="FFC936"/>
          </a:solidFill>
          <a:ln/>
        </p:spPr>
      </p:sp>
      <p:sp>
        <p:nvSpPr>
          <p:cNvPr id="7" name="Shape 2"/>
          <p:cNvSpPr/>
          <p:nvPr/>
        </p:nvSpPr>
        <p:spPr>
          <a:xfrm>
            <a:off x="4700016" y="1783080"/>
            <a:ext cx="274320" cy="64008"/>
          </a:xfrm>
          <a:prstGeom prst="rect">
            <a:avLst/>
          </a:prstGeom>
          <a:solidFill>
            <a:srgbClr val="488FCC"/>
          </a:solidFill>
          <a:ln/>
        </p:spPr>
      </p:sp>
      <p:sp>
        <p:nvSpPr>
          <p:cNvPr id="8" name="Shape 3"/>
          <p:cNvSpPr/>
          <p:nvPr/>
        </p:nvSpPr>
        <p:spPr>
          <a:xfrm>
            <a:off x="5010912" y="1783080"/>
            <a:ext cx="274320" cy="64008"/>
          </a:xfrm>
          <a:prstGeom prst="rect">
            <a:avLst/>
          </a:prstGeom>
          <a:solidFill>
            <a:srgbClr val="F89921"/>
          </a:solidFill>
          <a:ln/>
        </p:spPr>
      </p:sp>
      <p:sp>
        <p:nvSpPr>
          <p:cNvPr id="9" name="Shape 4"/>
          <p:cNvSpPr/>
          <p:nvPr/>
        </p:nvSpPr>
        <p:spPr>
          <a:xfrm>
            <a:off x="5321808" y="1783080"/>
            <a:ext cx="274320" cy="64008"/>
          </a:xfrm>
          <a:prstGeom prst="rect">
            <a:avLst/>
          </a:prstGeom>
          <a:solidFill>
            <a:srgbClr val="44A047"/>
          </a:solidFill>
          <a:ln/>
        </p:spPr>
      </p:sp>
      <p:sp>
        <p:nvSpPr>
          <p:cNvPr id="10" name="Shape 5"/>
          <p:cNvSpPr/>
          <p:nvPr/>
        </p:nvSpPr>
        <p:spPr>
          <a:xfrm>
            <a:off x="5632704" y="1783080"/>
            <a:ext cx="274320" cy="64008"/>
          </a:xfrm>
          <a:prstGeom prst="rect">
            <a:avLst/>
          </a:prstGeom>
          <a:solidFill>
            <a:srgbClr val="F26F63"/>
          </a:solidFill>
          <a:ln/>
        </p:spPr>
      </p:sp>
      <p:sp>
        <p:nvSpPr>
          <p:cNvPr id="11" name="Text 6"/>
          <p:cNvSpPr/>
          <p:nvPr/>
        </p:nvSpPr>
        <p:spPr>
          <a:xfrm>
            <a:off x="548640" y="6419088"/>
            <a:ext cx="9875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5D6676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Contenuti: DigComp 3.0, JRC/Commissione europea (2025), trad. it. v1.0 (2026) · CC BY-SA 4.0 · Adattamento non ufficiale</a:t>
            </a:r>
            <a:endParaRPr lang="en-US" sz="900" dirty="0"/>
          </a:p>
        </p:txBody>
      </p:sp>
      <p:sp>
        <p:nvSpPr>
          <p:cNvPr id="12" name="Shape 7"/>
          <p:cNvSpPr/>
          <p:nvPr/>
        </p:nvSpPr>
        <p:spPr>
          <a:xfrm>
            <a:off x="10991088" y="6455664"/>
            <a:ext cx="310896" cy="32004"/>
          </a:xfrm>
          <a:prstGeom prst="rect">
            <a:avLst>
              <a:gd name="adj" fmla="val 50000"/>
            </a:avLst>
          </a:prstGeom>
          <a:solidFill>
            <a:srgbClr val="FFC936"/>
          </a:solidFill>
          <a:ln/>
        </p:spPr>
      </p:sp>
      <p:sp>
        <p:nvSpPr>
          <p:cNvPr id="13" name="Shape 8"/>
          <p:cNvSpPr/>
          <p:nvPr/>
        </p:nvSpPr>
        <p:spPr>
          <a:xfrm>
            <a:off x="10991088" y="6507785"/>
            <a:ext cx="310896" cy="32004"/>
          </a:xfrm>
          <a:prstGeom prst="rect">
            <a:avLst>
              <a:gd name="adj" fmla="val 50000"/>
            </a:avLst>
          </a:prstGeom>
          <a:solidFill>
            <a:srgbClr val="488FCC"/>
          </a:solidFill>
          <a:ln/>
        </p:spPr>
      </p:sp>
      <p:sp>
        <p:nvSpPr>
          <p:cNvPr id="14" name="Shape 9"/>
          <p:cNvSpPr/>
          <p:nvPr/>
        </p:nvSpPr>
        <p:spPr>
          <a:xfrm>
            <a:off x="10991088" y="6559906"/>
            <a:ext cx="310896" cy="32004"/>
          </a:xfrm>
          <a:prstGeom prst="rect">
            <a:avLst>
              <a:gd name="adj" fmla="val 50000"/>
            </a:avLst>
          </a:prstGeom>
          <a:solidFill>
            <a:srgbClr val="F89921"/>
          </a:solidFill>
          <a:ln/>
        </p:spPr>
      </p:sp>
      <p:sp>
        <p:nvSpPr>
          <p:cNvPr id="15" name="Shape 10"/>
          <p:cNvSpPr/>
          <p:nvPr/>
        </p:nvSpPr>
        <p:spPr>
          <a:xfrm>
            <a:off x="10991088" y="6612026"/>
            <a:ext cx="310896" cy="32004"/>
          </a:xfrm>
          <a:prstGeom prst="rect">
            <a:avLst>
              <a:gd name="adj" fmla="val 50000"/>
            </a:avLst>
          </a:prstGeom>
          <a:solidFill>
            <a:srgbClr val="44A047"/>
          </a:solidFill>
          <a:ln/>
        </p:spPr>
      </p:sp>
      <p:sp>
        <p:nvSpPr>
          <p:cNvPr id="16" name="Shape 11"/>
          <p:cNvSpPr/>
          <p:nvPr/>
        </p:nvSpPr>
        <p:spPr>
          <a:xfrm>
            <a:off x="10991088" y="6664147"/>
            <a:ext cx="310896" cy="32004"/>
          </a:xfrm>
          <a:prstGeom prst="rect">
            <a:avLst>
              <a:gd name="adj" fmla="val 50000"/>
            </a:avLst>
          </a:prstGeom>
          <a:solidFill>
            <a:srgbClr val="F26F63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419088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25285A"/>
                </a:solidFill>
                <a:latin typeface="Titillium Web"/>
                <a:ea typeface="Titillium Web"/>
                <a:cs typeface="Titillium Web"/>
              </a:defRPr>
            </a:lvl1pPr>
          </a:lstStyle>
          <a:p>
            <a:pPr algn="r"/>
            <a:fld id="{F7021451-1387-4CA6-816F-3879F97B5CBC}" type="slidenum">
              <a:rPr b="1" lang="en-US"/>
              <a:t>1008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gComp Contenuto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292608"/>
            <a:ext cx="274320" cy="64008"/>
          </a:xfrm>
          <a:prstGeom prst="rect">
            <a:avLst/>
          </a:prstGeom>
          <a:solidFill>
            <a:srgbClr val="FFC936"/>
          </a:solidFill>
          <a:ln/>
        </p:spPr>
      </p:sp>
      <p:sp>
        <p:nvSpPr>
          <p:cNvPr id="3" name="Shape 1"/>
          <p:cNvSpPr/>
          <p:nvPr/>
        </p:nvSpPr>
        <p:spPr>
          <a:xfrm>
            <a:off x="859536" y="292608"/>
            <a:ext cx="274320" cy="64008"/>
          </a:xfrm>
          <a:prstGeom prst="rect">
            <a:avLst/>
          </a:prstGeom>
          <a:solidFill>
            <a:srgbClr val="488FCC"/>
          </a:solidFill>
          <a:ln/>
        </p:spPr>
      </p:sp>
      <p:sp>
        <p:nvSpPr>
          <p:cNvPr id="4" name="Shape 2"/>
          <p:cNvSpPr/>
          <p:nvPr/>
        </p:nvSpPr>
        <p:spPr>
          <a:xfrm>
            <a:off x="1170432" y="292608"/>
            <a:ext cx="274320" cy="64008"/>
          </a:xfrm>
          <a:prstGeom prst="rect">
            <a:avLst/>
          </a:prstGeom>
          <a:solidFill>
            <a:srgbClr val="F89921"/>
          </a:solidFill>
          <a:ln/>
        </p:spPr>
      </p:sp>
      <p:sp>
        <p:nvSpPr>
          <p:cNvPr id="5" name="Shape 3"/>
          <p:cNvSpPr/>
          <p:nvPr/>
        </p:nvSpPr>
        <p:spPr>
          <a:xfrm>
            <a:off x="1481328" y="292608"/>
            <a:ext cx="274320" cy="64008"/>
          </a:xfrm>
          <a:prstGeom prst="rect">
            <a:avLst/>
          </a:prstGeom>
          <a:solidFill>
            <a:srgbClr val="44A047"/>
          </a:solidFill>
          <a:ln/>
        </p:spPr>
      </p:sp>
      <p:sp>
        <p:nvSpPr>
          <p:cNvPr id="6" name="Shape 4"/>
          <p:cNvSpPr/>
          <p:nvPr/>
        </p:nvSpPr>
        <p:spPr>
          <a:xfrm>
            <a:off x="1792224" y="292608"/>
            <a:ext cx="274320" cy="64008"/>
          </a:xfrm>
          <a:prstGeom prst="rect">
            <a:avLst/>
          </a:prstGeom>
          <a:solidFill>
            <a:srgbClr val="F26F63"/>
          </a:solidFill>
          <a:ln/>
        </p:spPr>
      </p:sp>
      <p:sp>
        <p:nvSpPr>
          <p:cNvPr id="7" name="Text 5"/>
          <p:cNvSpPr/>
          <p:nvPr>
            <p:ph idx="105" type="title" hasCustomPrompt="1"/>
          </p:nvPr>
        </p:nvSpPr>
        <p:spPr>
          <a:xfrm>
            <a:off x="548640" y="457200"/>
            <a:ext cx="11091672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b="1" dirty="0">
                <a:solidFill>
                  <a:srgbClr val="25285A"/>
                </a:solidFill>
                <a:latin typeface="Titillium Web" pitchFamily="34" charset="0"/>
                <a:ea typeface="Titillium Web" pitchFamily="34" charset="-122"/>
                <a:cs typeface="Titillium Web" pitchFamily="34" charset="-120"/>
              </a:defRPr>
            </a:lvl1pPr>
          </a:lstStyle>
          <a:p>
            <a:pPr algn="l" indent="0" marL="0">
              <a:buNone/>
            </a:pPr>
            <a:r>
              <a:rPr lang="en-US" sz="3200" b="1" dirty="0">
                <a:solidFill>
                  <a:srgbClr val="25285A"/>
                </a:solidFill>
                <a:latin typeface="Titillium Web" pitchFamily="34" charset="0"/>
                <a:ea typeface="Titillium Web" pitchFamily="34" charset="-122"/>
                <a:cs typeface="Titillium Web" pitchFamily="34" charset="-120"/>
              </a:rPr>
              <a:t>Titolo della slide</a:t>
            </a:r>
            <a:endParaRPr lang="en-US" sz="3200" dirty="0"/>
          </a:p>
        </p:txBody>
      </p:sp>
      <p:sp>
        <p:nvSpPr>
          <p:cNvPr id="8" name="Text 5"/>
          <p:cNvSpPr/>
          <p:nvPr>
            <p:ph idx="106" type="body" hasCustomPrompt="1"/>
          </p:nvPr>
        </p:nvSpPr>
        <p:spPr>
          <a:xfrm>
            <a:off x="548640" y="1417320"/>
            <a:ext cx="11091672" cy="475488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spcAft>
                <a:spcPts val="800"/>
              </a:spcAft>
              <a:buNone/>
              <a:defRPr lang="en-US" sz="1800" dirty="0">
                <a:solidFill>
                  <a:srgbClr val="1F2433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defRPr>
            </a:lvl1pPr>
          </a:lstStyle>
          <a:p>
            <a:pPr indent="0" marL="0">
              <a:spcAft>
                <a:spcPts val="800"/>
              </a:spcAft>
              <a:buNone/>
            </a:pPr>
            <a:r>
              <a:rPr lang="en-US" sz="1800" dirty="0">
                <a:solidFill>
                  <a:srgbClr val="1F2433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Testo o elenco puntato</a:t>
            </a:r>
            <a:endParaRPr lang="en-US" sz="1800" dirty="0"/>
          </a:p>
        </p:txBody>
      </p:sp>
      <p:sp>
        <p:nvSpPr>
          <p:cNvPr id="9" name="Text 5"/>
          <p:cNvSpPr/>
          <p:nvPr/>
        </p:nvSpPr>
        <p:spPr>
          <a:xfrm>
            <a:off x="548640" y="6419088"/>
            <a:ext cx="9875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5D6676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Contenuti: DigComp 3.0, JRC/Commissione europea (2025), trad. it. v1.0 (2026) · CC BY-SA 4.0 · Adattamento non ufficiale</a:t>
            </a:r>
            <a:endParaRPr lang="en-US" sz="900" dirty="0"/>
          </a:p>
        </p:txBody>
      </p:sp>
      <p:sp>
        <p:nvSpPr>
          <p:cNvPr id="10" name="Shape 6"/>
          <p:cNvSpPr/>
          <p:nvPr/>
        </p:nvSpPr>
        <p:spPr>
          <a:xfrm>
            <a:off x="10991088" y="6455664"/>
            <a:ext cx="310896" cy="32004"/>
          </a:xfrm>
          <a:prstGeom prst="rect">
            <a:avLst>
              <a:gd name="adj" fmla="val 50000"/>
            </a:avLst>
          </a:prstGeom>
          <a:solidFill>
            <a:srgbClr val="FFC936"/>
          </a:solidFill>
          <a:ln/>
        </p:spPr>
      </p:sp>
      <p:sp>
        <p:nvSpPr>
          <p:cNvPr id="11" name="Shape 7"/>
          <p:cNvSpPr/>
          <p:nvPr/>
        </p:nvSpPr>
        <p:spPr>
          <a:xfrm>
            <a:off x="10991088" y="6507785"/>
            <a:ext cx="310896" cy="32004"/>
          </a:xfrm>
          <a:prstGeom prst="rect">
            <a:avLst>
              <a:gd name="adj" fmla="val 50000"/>
            </a:avLst>
          </a:prstGeom>
          <a:solidFill>
            <a:srgbClr val="488FCC"/>
          </a:solidFill>
          <a:ln/>
        </p:spPr>
      </p:sp>
      <p:sp>
        <p:nvSpPr>
          <p:cNvPr id="12" name="Shape 8"/>
          <p:cNvSpPr/>
          <p:nvPr/>
        </p:nvSpPr>
        <p:spPr>
          <a:xfrm>
            <a:off x="10991088" y="6559906"/>
            <a:ext cx="310896" cy="32004"/>
          </a:xfrm>
          <a:prstGeom prst="rect">
            <a:avLst>
              <a:gd name="adj" fmla="val 50000"/>
            </a:avLst>
          </a:prstGeom>
          <a:solidFill>
            <a:srgbClr val="F89921"/>
          </a:solidFill>
          <a:ln/>
        </p:spPr>
      </p:sp>
      <p:sp>
        <p:nvSpPr>
          <p:cNvPr id="13" name="Shape 9"/>
          <p:cNvSpPr/>
          <p:nvPr/>
        </p:nvSpPr>
        <p:spPr>
          <a:xfrm>
            <a:off x="10991088" y="6612026"/>
            <a:ext cx="310896" cy="32004"/>
          </a:xfrm>
          <a:prstGeom prst="rect">
            <a:avLst>
              <a:gd name="adj" fmla="val 50000"/>
            </a:avLst>
          </a:prstGeom>
          <a:solidFill>
            <a:srgbClr val="44A047"/>
          </a:solidFill>
          <a:ln/>
        </p:spPr>
      </p:sp>
      <p:sp>
        <p:nvSpPr>
          <p:cNvPr id="14" name="Shape 10"/>
          <p:cNvSpPr/>
          <p:nvPr/>
        </p:nvSpPr>
        <p:spPr>
          <a:xfrm>
            <a:off x="10991088" y="6664147"/>
            <a:ext cx="310896" cy="32004"/>
          </a:xfrm>
          <a:prstGeom prst="rect">
            <a:avLst>
              <a:gd name="adj" fmla="val 50000"/>
            </a:avLst>
          </a:prstGeom>
          <a:solidFill>
            <a:srgbClr val="F26F63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419088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25285A"/>
                </a:solidFill>
                <a:latin typeface="Titillium Web"/>
                <a:ea typeface="Titillium Web"/>
                <a:cs typeface="Titillium Web"/>
              </a:defRPr>
            </a:lvl1pPr>
          </a:lstStyle>
          <a:p>
            <a:pPr algn="r"/>
            <a:fld id="{F7021451-1387-4CA6-816F-3879F97B5CBC}" type="slidenum">
              <a:rPr b="1" lang="en-US"/>
              <a:t>1009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gComp Due colonn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292608"/>
            <a:ext cx="274320" cy="64008"/>
          </a:xfrm>
          <a:prstGeom prst="rect">
            <a:avLst/>
          </a:prstGeom>
          <a:solidFill>
            <a:srgbClr val="FFC936"/>
          </a:solidFill>
          <a:ln/>
        </p:spPr>
      </p:sp>
      <p:sp>
        <p:nvSpPr>
          <p:cNvPr id="3" name="Shape 1"/>
          <p:cNvSpPr/>
          <p:nvPr/>
        </p:nvSpPr>
        <p:spPr>
          <a:xfrm>
            <a:off x="859536" y="292608"/>
            <a:ext cx="274320" cy="64008"/>
          </a:xfrm>
          <a:prstGeom prst="rect">
            <a:avLst/>
          </a:prstGeom>
          <a:solidFill>
            <a:srgbClr val="488FCC"/>
          </a:solidFill>
          <a:ln/>
        </p:spPr>
      </p:sp>
      <p:sp>
        <p:nvSpPr>
          <p:cNvPr id="4" name="Shape 2"/>
          <p:cNvSpPr/>
          <p:nvPr/>
        </p:nvSpPr>
        <p:spPr>
          <a:xfrm>
            <a:off x="1170432" y="292608"/>
            <a:ext cx="274320" cy="64008"/>
          </a:xfrm>
          <a:prstGeom prst="rect">
            <a:avLst/>
          </a:prstGeom>
          <a:solidFill>
            <a:srgbClr val="F89921"/>
          </a:solidFill>
          <a:ln/>
        </p:spPr>
      </p:sp>
      <p:sp>
        <p:nvSpPr>
          <p:cNvPr id="5" name="Shape 3"/>
          <p:cNvSpPr/>
          <p:nvPr/>
        </p:nvSpPr>
        <p:spPr>
          <a:xfrm>
            <a:off x="1481328" y="292608"/>
            <a:ext cx="274320" cy="64008"/>
          </a:xfrm>
          <a:prstGeom prst="rect">
            <a:avLst/>
          </a:prstGeom>
          <a:solidFill>
            <a:srgbClr val="44A047"/>
          </a:solidFill>
          <a:ln/>
        </p:spPr>
      </p:sp>
      <p:sp>
        <p:nvSpPr>
          <p:cNvPr id="6" name="Shape 4"/>
          <p:cNvSpPr/>
          <p:nvPr/>
        </p:nvSpPr>
        <p:spPr>
          <a:xfrm>
            <a:off x="1792224" y="292608"/>
            <a:ext cx="274320" cy="64008"/>
          </a:xfrm>
          <a:prstGeom prst="rect">
            <a:avLst/>
          </a:prstGeom>
          <a:solidFill>
            <a:srgbClr val="F26F63"/>
          </a:solidFill>
          <a:ln/>
        </p:spPr>
      </p:sp>
      <p:sp>
        <p:nvSpPr>
          <p:cNvPr id="7" name="Text 5"/>
          <p:cNvSpPr/>
          <p:nvPr>
            <p:ph idx="105" type="title" hasCustomPrompt="1"/>
          </p:nvPr>
        </p:nvSpPr>
        <p:spPr>
          <a:xfrm>
            <a:off x="548640" y="457200"/>
            <a:ext cx="11091672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b="1" dirty="0">
                <a:solidFill>
                  <a:srgbClr val="25285A"/>
                </a:solidFill>
                <a:latin typeface="Titillium Web" pitchFamily="34" charset="0"/>
                <a:ea typeface="Titillium Web" pitchFamily="34" charset="-122"/>
                <a:cs typeface="Titillium Web" pitchFamily="34" charset="-120"/>
              </a:defRPr>
            </a:lvl1pPr>
          </a:lstStyle>
          <a:p>
            <a:pPr algn="l" indent="0" marL="0">
              <a:buNone/>
            </a:pPr>
            <a:r>
              <a:rPr lang="en-US" sz="3200" b="1" dirty="0">
                <a:solidFill>
                  <a:srgbClr val="25285A"/>
                </a:solidFill>
                <a:latin typeface="Titillium Web" pitchFamily="34" charset="0"/>
                <a:ea typeface="Titillium Web" pitchFamily="34" charset="-122"/>
                <a:cs typeface="Titillium Web" pitchFamily="34" charset="-120"/>
              </a:rPr>
              <a:t>Titolo della slide</a:t>
            </a:r>
            <a:endParaRPr lang="en-US" sz="3200" dirty="0"/>
          </a:p>
        </p:txBody>
      </p:sp>
      <p:sp>
        <p:nvSpPr>
          <p:cNvPr id="8" name="Text 5"/>
          <p:cNvSpPr/>
          <p:nvPr>
            <p:ph idx="106" type="body" hasCustomPrompt="1"/>
          </p:nvPr>
        </p:nvSpPr>
        <p:spPr>
          <a:xfrm>
            <a:off x="548640" y="1417320"/>
            <a:ext cx="5852160" cy="475488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spcAft>
                <a:spcPts val="600"/>
              </a:spcAft>
              <a:buNone/>
              <a:defRPr lang="en-US" sz="1700" dirty="0">
                <a:solidFill>
                  <a:srgbClr val="1F2433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defRPr>
            </a:lvl1pPr>
          </a:lstStyle>
          <a:p>
            <a:pPr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rgbClr val="1F2433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Testo (a destra una figura o un box)</a:t>
            </a:r>
            <a:endParaRPr lang="en-US" sz="1700" dirty="0"/>
          </a:p>
        </p:txBody>
      </p:sp>
      <p:sp>
        <p:nvSpPr>
          <p:cNvPr id="9" name="Text 5"/>
          <p:cNvSpPr/>
          <p:nvPr/>
        </p:nvSpPr>
        <p:spPr>
          <a:xfrm>
            <a:off x="548640" y="6419088"/>
            <a:ext cx="9875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5D6676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Contenuti: DigComp 3.0, JRC/Commissione europea (2025), trad. it. v1.0 (2026) · CC BY-SA 4.0 · Adattamento non ufficiale</a:t>
            </a:r>
            <a:endParaRPr lang="en-US" sz="900" dirty="0"/>
          </a:p>
        </p:txBody>
      </p:sp>
      <p:sp>
        <p:nvSpPr>
          <p:cNvPr id="10" name="Shape 6"/>
          <p:cNvSpPr/>
          <p:nvPr/>
        </p:nvSpPr>
        <p:spPr>
          <a:xfrm>
            <a:off x="10991088" y="6455664"/>
            <a:ext cx="310896" cy="32004"/>
          </a:xfrm>
          <a:prstGeom prst="rect">
            <a:avLst>
              <a:gd name="adj" fmla="val 50000"/>
            </a:avLst>
          </a:prstGeom>
          <a:solidFill>
            <a:srgbClr val="FFC936"/>
          </a:solidFill>
          <a:ln/>
        </p:spPr>
      </p:sp>
      <p:sp>
        <p:nvSpPr>
          <p:cNvPr id="11" name="Shape 7"/>
          <p:cNvSpPr/>
          <p:nvPr/>
        </p:nvSpPr>
        <p:spPr>
          <a:xfrm>
            <a:off x="10991088" y="6507785"/>
            <a:ext cx="310896" cy="32004"/>
          </a:xfrm>
          <a:prstGeom prst="rect">
            <a:avLst>
              <a:gd name="adj" fmla="val 50000"/>
            </a:avLst>
          </a:prstGeom>
          <a:solidFill>
            <a:srgbClr val="488FCC"/>
          </a:solidFill>
          <a:ln/>
        </p:spPr>
      </p:sp>
      <p:sp>
        <p:nvSpPr>
          <p:cNvPr id="12" name="Shape 8"/>
          <p:cNvSpPr/>
          <p:nvPr/>
        </p:nvSpPr>
        <p:spPr>
          <a:xfrm>
            <a:off x="10991088" y="6559906"/>
            <a:ext cx="310896" cy="32004"/>
          </a:xfrm>
          <a:prstGeom prst="rect">
            <a:avLst>
              <a:gd name="adj" fmla="val 50000"/>
            </a:avLst>
          </a:prstGeom>
          <a:solidFill>
            <a:srgbClr val="F89921"/>
          </a:solidFill>
          <a:ln/>
        </p:spPr>
      </p:sp>
      <p:sp>
        <p:nvSpPr>
          <p:cNvPr id="13" name="Shape 9"/>
          <p:cNvSpPr/>
          <p:nvPr/>
        </p:nvSpPr>
        <p:spPr>
          <a:xfrm>
            <a:off x="10991088" y="6612026"/>
            <a:ext cx="310896" cy="32004"/>
          </a:xfrm>
          <a:prstGeom prst="rect">
            <a:avLst>
              <a:gd name="adj" fmla="val 50000"/>
            </a:avLst>
          </a:prstGeom>
          <a:solidFill>
            <a:srgbClr val="44A047"/>
          </a:solidFill>
          <a:ln/>
        </p:spPr>
      </p:sp>
      <p:sp>
        <p:nvSpPr>
          <p:cNvPr id="14" name="Shape 10"/>
          <p:cNvSpPr/>
          <p:nvPr/>
        </p:nvSpPr>
        <p:spPr>
          <a:xfrm>
            <a:off x="10991088" y="6664147"/>
            <a:ext cx="310896" cy="32004"/>
          </a:xfrm>
          <a:prstGeom prst="rect">
            <a:avLst>
              <a:gd name="adj" fmla="val 50000"/>
            </a:avLst>
          </a:prstGeom>
          <a:solidFill>
            <a:srgbClr val="F26F63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419088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25285A"/>
                </a:solidFill>
                <a:latin typeface="Titillium Web"/>
                <a:ea typeface="Titillium Web"/>
                <a:cs typeface="Titillium Web"/>
              </a:defRPr>
            </a:lvl1pPr>
          </a:lstStyle>
          <a:p>
            <a:pPr algn="r"/>
            <a:fld id="{F7021451-1387-4CA6-816F-3879F97B5CBC}" type="slidenum">
              <a:rPr b="1" lang="en-US"/>
              <a:t>1010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gComp Definizion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309360" y="0"/>
            <a:ext cx="5882335" cy="6263640"/>
          </a:xfrm>
          <a:prstGeom prst="rect">
            <a:avLst/>
          </a:prstGeom>
          <a:solidFill>
            <a:srgbClr val="E3F1F4"/>
          </a:solidFill>
          <a:ln/>
        </p:spPr>
      </p:sp>
      <p:sp>
        <p:nvSpPr>
          <p:cNvPr id="3" name="Shape 1"/>
          <p:cNvSpPr/>
          <p:nvPr/>
        </p:nvSpPr>
        <p:spPr>
          <a:xfrm>
            <a:off x="6309360" y="0"/>
            <a:ext cx="82296" cy="6263640"/>
          </a:xfrm>
          <a:prstGeom prst="rect">
            <a:avLst/>
          </a:prstGeom>
          <a:solidFill>
            <a:srgbClr val="4198AB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292608"/>
            <a:ext cx="274320" cy="64008"/>
          </a:xfrm>
          <a:prstGeom prst="rect">
            <a:avLst/>
          </a:prstGeom>
          <a:solidFill>
            <a:srgbClr val="FFC936"/>
          </a:solidFill>
          <a:ln/>
        </p:spPr>
      </p:sp>
      <p:sp>
        <p:nvSpPr>
          <p:cNvPr id="5" name="Shape 3"/>
          <p:cNvSpPr/>
          <p:nvPr/>
        </p:nvSpPr>
        <p:spPr>
          <a:xfrm>
            <a:off x="859536" y="292608"/>
            <a:ext cx="274320" cy="64008"/>
          </a:xfrm>
          <a:prstGeom prst="rect">
            <a:avLst/>
          </a:prstGeom>
          <a:solidFill>
            <a:srgbClr val="488FCC"/>
          </a:solidFill>
          <a:ln/>
        </p:spPr>
      </p:sp>
      <p:sp>
        <p:nvSpPr>
          <p:cNvPr id="6" name="Shape 4"/>
          <p:cNvSpPr/>
          <p:nvPr/>
        </p:nvSpPr>
        <p:spPr>
          <a:xfrm>
            <a:off x="1170432" y="292608"/>
            <a:ext cx="274320" cy="64008"/>
          </a:xfrm>
          <a:prstGeom prst="rect">
            <a:avLst/>
          </a:prstGeom>
          <a:solidFill>
            <a:srgbClr val="F89921"/>
          </a:solidFill>
          <a:ln/>
        </p:spPr>
      </p:sp>
      <p:sp>
        <p:nvSpPr>
          <p:cNvPr id="7" name="Shape 5"/>
          <p:cNvSpPr/>
          <p:nvPr/>
        </p:nvSpPr>
        <p:spPr>
          <a:xfrm>
            <a:off x="1481328" y="292608"/>
            <a:ext cx="274320" cy="64008"/>
          </a:xfrm>
          <a:prstGeom prst="rect">
            <a:avLst/>
          </a:prstGeom>
          <a:solidFill>
            <a:srgbClr val="44A047"/>
          </a:solidFill>
          <a:ln/>
        </p:spPr>
      </p:sp>
      <p:sp>
        <p:nvSpPr>
          <p:cNvPr id="8" name="Shape 6"/>
          <p:cNvSpPr/>
          <p:nvPr/>
        </p:nvSpPr>
        <p:spPr>
          <a:xfrm>
            <a:off x="1792224" y="292608"/>
            <a:ext cx="274320" cy="64008"/>
          </a:xfrm>
          <a:prstGeom prst="rect">
            <a:avLst/>
          </a:prstGeom>
          <a:solidFill>
            <a:srgbClr val="F26F63"/>
          </a:solidFill>
          <a:ln/>
        </p:spPr>
      </p:sp>
      <p:sp>
        <p:nvSpPr>
          <p:cNvPr id="9" name="Text 7"/>
          <p:cNvSpPr/>
          <p:nvPr>
            <p:ph idx="107" type="title" hasCustomPrompt="1"/>
          </p:nvPr>
        </p:nvSpPr>
        <p:spPr>
          <a:xfrm>
            <a:off x="548640" y="457200"/>
            <a:ext cx="539496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b="1" dirty="0">
                <a:solidFill>
                  <a:srgbClr val="25285A"/>
                </a:solidFill>
                <a:latin typeface="Titillium Web" pitchFamily="34" charset="0"/>
                <a:ea typeface="Titillium Web" pitchFamily="34" charset="-122"/>
                <a:cs typeface="Titillium Web" pitchFamily="34" charset="-120"/>
              </a:defRPr>
            </a:lvl1pPr>
          </a:lstStyle>
          <a:p>
            <a:pPr algn="l" indent="0" marL="0">
              <a:buNone/>
            </a:pPr>
            <a:r>
              <a:rPr lang="en-US" sz="3200" b="1" dirty="0">
                <a:solidFill>
                  <a:srgbClr val="25285A"/>
                </a:solidFill>
                <a:latin typeface="Titillium Web" pitchFamily="34" charset="0"/>
                <a:ea typeface="Titillium Web" pitchFamily="34" charset="-122"/>
                <a:cs typeface="Titillium Web" pitchFamily="34" charset="-120"/>
              </a:rPr>
              <a:t>Titolo</a:t>
            </a:r>
            <a:endParaRPr lang="en-US" sz="3200" dirty="0"/>
          </a:p>
        </p:txBody>
      </p:sp>
      <p:sp>
        <p:nvSpPr>
          <p:cNvPr id="10" name="Text 7"/>
          <p:cNvSpPr/>
          <p:nvPr>
            <p:ph idx="108" type="body" hasCustomPrompt="1"/>
          </p:nvPr>
        </p:nvSpPr>
        <p:spPr>
          <a:xfrm>
            <a:off x="548640" y="1417320"/>
            <a:ext cx="5394960" cy="475488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spcAft>
                <a:spcPts val="600"/>
              </a:spcAft>
              <a:buNone/>
              <a:defRPr lang="en-US" sz="1600" dirty="0">
                <a:solidFill>
                  <a:srgbClr val="1F2433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defRPr>
            </a:lvl1pPr>
          </a:lstStyle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rgbClr val="1F2433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Testo di contesto</a:t>
            </a:r>
            <a:endParaRPr lang="en-US" sz="1600" dirty="0"/>
          </a:p>
        </p:txBody>
      </p:sp>
      <p:sp>
        <p:nvSpPr>
          <p:cNvPr id="11" name="Text 7"/>
          <p:cNvSpPr/>
          <p:nvPr>
            <p:ph idx="109" type="body" hasCustomPrompt="1"/>
          </p:nvPr>
        </p:nvSpPr>
        <p:spPr>
          <a:xfrm>
            <a:off x="6812280" y="457200"/>
            <a:ext cx="493776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2800" b="1" dirty="0">
                <a:solidFill>
                  <a:srgbClr val="25285A"/>
                </a:solidFill>
                <a:latin typeface="Titillium Web" pitchFamily="34" charset="0"/>
                <a:ea typeface="Titillium Web" pitchFamily="34" charset="-122"/>
                <a:cs typeface="Titillium Web" pitchFamily="34" charset="-120"/>
              </a:defRPr>
            </a:lvl1pPr>
          </a:lstStyle>
          <a:p>
            <a:pPr indent="0" marL="0">
              <a:buNone/>
            </a:pPr>
            <a:r>
              <a:rPr lang="en-US" sz="2800" b="1" dirty="0">
                <a:solidFill>
                  <a:srgbClr val="25285A"/>
                </a:solidFill>
                <a:latin typeface="Titillium Web" pitchFamily="34" charset="0"/>
                <a:ea typeface="Titillium Web" pitchFamily="34" charset="-122"/>
                <a:cs typeface="Titillium Web" pitchFamily="34" charset="-120"/>
              </a:rPr>
              <a:t>Definizione</a:t>
            </a:r>
            <a:endParaRPr lang="en-US" sz="2800" dirty="0"/>
          </a:p>
        </p:txBody>
      </p:sp>
      <p:sp>
        <p:nvSpPr>
          <p:cNvPr id="12" name="Text 7"/>
          <p:cNvSpPr/>
          <p:nvPr>
            <p:ph idx="110" type="body" hasCustomPrompt="1"/>
          </p:nvPr>
        </p:nvSpPr>
        <p:spPr>
          <a:xfrm>
            <a:off x="6812280" y="5257800"/>
            <a:ext cx="493776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200" i="1" dirty="0">
                <a:solidFill>
                  <a:srgbClr val="5D6676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defRPr>
            </a:lvl1pPr>
          </a:lstStyle>
          <a:p>
            <a:pPr indent="0" marL="0">
              <a:buNone/>
            </a:pPr>
            <a:r>
              <a:rPr lang="en-US" sz="1200" i="1" dirty="0">
                <a:solidFill>
                  <a:srgbClr val="5D6676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Fonte</a:t>
            </a:r>
            <a:endParaRPr lang="en-US" sz="1200" dirty="0"/>
          </a:p>
        </p:txBody>
      </p:sp>
      <p:sp>
        <p:nvSpPr>
          <p:cNvPr id="13" name="Text 7"/>
          <p:cNvSpPr/>
          <p:nvPr/>
        </p:nvSpPr>
        <p:spPr>
          <a:xfrm>
            <a:off x="548640" y="6419088"/>
            <a:ext cx="9875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5D6676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Contenuti: DigComp 3.0, JRC/Commissione europea (2025), trad. it. v1.0 (2026) · CC BY-SA 4.0 · Adattamento non ufficiale</a:t>
            </a:r>
            <a:endParaRPr lang="en-US" sz="900" dirty="0"/>
          </a:p>
        </p:txBody>
      </p:sp>
      <p:sp>
        <p:nvSpPr>
          <p:cNvPr id="14" name="Shape 8"/>
          <p:cNvSpPr/>
          <p:nvPr/>
        </p:nvSpPr>
        <p:spPr>
          <a:xfrm>
            <a:off x="10991088" y="6455664"/>
            <a:ext cx="310896" cy="32004"/>
          </a:xfrm>
          <a:prstGeom prst="rect">
            <a:avLst>
              <a:gd name="adj" fmla="val 50000"/>
            </a:avLst>
          </a:prstGeom>
          <a:solidFill>
            <a:srgbClr val="FFC936"/>
          </a:solidFill>
          <a:ln/>
        </p:spPr>
      </p:sp>
      <p:sp>
        <p:nvSpPr>
          <p:cNvPr id="15" name="Shape 9"/>
          <p:cNvSpPr/>
          <p:nvPr/>
        </p:nvSpPr>
        <p:spPr>
          <a:xfrm>
            <a:off x="10991088" y="6507785"/>
            <a:ext cx="310896" cy="32004"/>
          </a:xfrm>
          <a:prstGeom prst="rect">
            <a:avLst>
              <a:gd name="adj" fmla="val 50000"/>
            </a:avLst>
          </a:prstGeom>
          <a:solidFill>
            <a:srgbClr val="488FCC"/>
          </a:solidFill>
          <a:ln/>
        </p:spPr>
      </p:sp>
      <p:sp>
        <p:nvSpPr>
          <p:cNvPr id="16" name="Shape 10"/>
          <p:cNvSpPr/>
          <p:nvPr/>
        </p:nvSpPr>
        <p:spPr>
          <a:xfrm>
            <a:off x="10991088" y="6559906"/>
            <a:ext cx="310896" cy="32004"/>
          </a:xfrm>
          <a:prstGeom prst="rect">
            <a:avLst>
              <a:gd name="adj" fmla="val 50000"/>
            </a:avLst>
          </a:prstGeom>
          <a:solidFill>
            <a:srgbClr val="F89921"/>
          </a:solidFill>
          <a:ln/>
        </p:spPr>
      </p:sp>
      <p:sp>
        <p:nvSpPr>
          <p:cNvPr id="17" name="Shape 11"/>
          <p:cNvSpPr/>
          <p:nvPr/>
        </p:nvSpPr>
        <p:spPr>
          <a:xfrm>
            <a:off x="10991088" y="6612026"/>
            <a:ext cx="310896" cy="32004"/>
          </a:xfrm>
          <a:prstGeom prst="rect">
            <a:avLst>
              <a:gd name="adj" fmla="val 50000"/>
            </a:avLst>
          </a:prstGeom>
          <a:solidFill>
            <a:srgbClr val="44A047"/>
          </a:solidFill>
          <a:ln/>
        </p:spPr>
      </p:sp>
      <p:sp>
        <p:nvSpPr>
          <p:cNvPr id="18" name="Shape 12"/>
          <p:cNvSpPr/>
          <p:nvPr/>
        </p:nvSpPr>
        <p:spPr>
          <a:xfrm>
            <a:off x="10991088" y="6664147"/>
            <a:ext cx="310896" cy="32004"/>
          </a:xfrm>
          <a:prstGeom prst="rect">
            <a:avLst>
              <a:gd name="adj" fmla="val 50000"/>
            </a:avLst>
          </a:prstGeom>
          <a:solidFill>
            <a:srgbClr val="F26F63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419088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25285A"/>
                </a:solidFill>
                <a:latin typeface="Titillium Web"/>
                <a:ea typeface="Titillium Web"/>
                <a:cs typeface="Titillium Web"/>
              </a:defRPr>
            </a:lvl1pPr>
          </a:lstStyle>
          <a:p>
            <a:pPr algn="r"/>
            <a:fld id="{F7021451-1387-4CA6-816F-3879F97B5CBC}" type="slidenum">
              <a:rPr b="1" lang="en-US"/>
              <a:t>1011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gComp Box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292608"/>
            <a:ext cx="274320" cy="64008"/>
          </a:xfrm>
          <a:prstGeom prst="rect">
            <a:avLst/>
          </a:prstGeom>
          <a:solidFill>
            <a:srgbClr val="FFC936"/>
          </a:solidFill>
          <a:ln/>
        </p:spPr>
      </p:sp>
      <p:sp>
        <p:nvSpPr>
          <p:cNvPr id="3" name="Shape 1"/>
          <p:cNvSpPr/>
          <p:nvPr/>
        </p:nvSpPr>
        <p:spPr>
          <a:xfrm>
            <a:off x="859536" y="292608"/>
            <a:ext cx="274320" cy="64008"/>
          </a:xfrm>
          <a:prstGeom prst="rect">
            <a:avLst/>
          </a:prstGeom>
          <a:solidFill>
            <a:srgbClr val="488FCC"/>
          </a:solidFill>
          <a:ln/>
        </p:spPr>
      </p:sp>
      <p:sp>
        <p:nvSpPr>
          <p:cNvPr id="4" name="Shape 2"/>
          <p:cNvSpPr/>
          <p:nvPr/>
        </p:nvSpPr>
        <p:spPr>
          <a:xfrm>
            <a:off x="1170432" y="292608"/>
            <a:ext cx="274320" cy="64008"/>
          </a:xfrm>
          <a:prstGeom prst="rect">
            <a:avLst/>
          </a:prstGeom>
          <a:solidFill>
            <a:srgbClr val="F89921"/>
          </a:solidFill>
          <a:ln/>
        </p:spPr>
      </p:sp>
      <p:sp>
        <p:nvSpPr>
          <p:cNvPr id="5" name="Shape 3"/>
          <p:cNvSpPr/>
          <p:nvPr/>
        </p:nvSpPr>
        <p:spPr>
          <a:xfrm>
            <a:off x="1481328" y="292608"/>
            <a:ext cx="274320" cy="64008"/>
          </a:xfrm>
          <a:prstGeom prst="rect">
            <a:avLst/>
          </a:prstGeom>
          <a:solidFill>
            <a:srgbClr val="44A047"/>
          </a:solidFill>
          <a:ln/>
        </p:spPr>
      </p:sp>
      <p:sp>
        <p:nvSpPr>
          <p:cNvPr id="6" name="Shape 4"/>
          <p:cNvSpPr/>
          <p:nvPr/>
        </p:nvSpPr>
        <p:spPr>
          <a:xfrm>
            <a:off x="1792224" y="292608"/>
            <a:ext cx="274320" cy="64008"/>
          </a:xfrm>
          <a:prstGeom prst="rect">
            <a:avLst/>
          </a:prstGeom>
          <a:solidFill>
            <a:srgbClr val="F26F63"/>
          </a:solidFill>
          <a:ln/>
        </p:spPr>
      </p:sp>
      <p:sp>
        <p:nvSpPr>
          <p:cNvPr id="7" name="Text 5"/>
          <p:cNvSpPr/>
          <p:nvPr>
            <p:ph idx="105" type="title" hasCustomPrompt="1"/>
          </p:nvPr>
        </p:nvSpPr>
        <p:spPr>
          <a:xfrm>
            <a:off x="548640" y="457200"/>
            <a:ext cx="11091672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b="1" dirty="0">
                <a:solidFill>
                  <a:srgbClr val="25285A"/>
                </a:solidFill>
                <a:latin typeface="Titillium Web" pitchFamily="34" charset="0"/>
                <a:ea typeface="Titillium Web" pitchFamily="34" charset="-122"/>
                <a:cs typeface="Titillium Web" pitchFamily="34" charset="-120"/>
              </a:defRPr>
            </a:lvl1pPr>
          </a:lstStyle>
          <a:p>
            <a:pPr algn="l" indent="0" marL="0">
              <a:buNone/>
            </a:pPr>
            <a:r>
              <a:rPr lang="en-US" sz="3200" b="1" dirty="0">
                <a:solidFill>
                  <a:srgbClr val="25285A"/>
                </a:solidFill>
                <a:latin typeface="Titillium Web" pitchFamily="34" charset="0"/>
                <a:ea typeface="Titillium Web" pitchFamily="34" charset="-122"/>
                <a:cs typeface="Titillium Web" pitchFamily="34" charset="-120"/>
              </a:rPr>
              <a:t>Titolo della slide</a:t>
            </a:r>
            <a:endParaRPr lang="en-US" sz="3200" dirty="0"/>
          </a:p>
        </p:txBody>
      </p:sp>
      <p:sp>
        <p:nvSpPr>
          <p:cNvPr id="8" name="Shape 5"/>
          <p:cNvSpPr/>
          <p:nvPr/>
        </p:nvSpPr>
        <p:spPr>
          <a:xfrm>
            <a:off x="548640" y="1417320"/>
            <a:ext cx="11091672" cy="4754880"/>
          </a:xfrm>
          <a:prstGeom prst="rect">
            <a:avLst>
              <a:gd name="adj" fmla="val 3462"/>
            </a:avLst>
          </a:prstGeom>
          <a:solidFill>
            <a:srgbClr val="EEF3F7"/>
          </a:solidFill>
          <a:ln/>
        </p:spPr>
      </p:sp>
      <p:sp>
        <p:nvSpPr>
          <p:cNvPr id="9" name="Text 6"/>
          <p:cNvSpPr/>
          <p:nvPr>
            <p:ph idx="107" type="body" hasCustomPrompt="1"/>
          </p:nvPr>
        </p:nvSpPr>
        <p:spPr>
          <a:xfrm>
            <a:off x="914400" y="1600200"/>
            <a:ext cx="10360152" cy="5486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200" b="1" dirty="0">
                <a:solidFill>
                  <a:srgbClr val="25285A"/>
                </a:solidFill>
                <a:latin typeface="Titillium Web" pitchFamily="34" charset="0"/>
                <a:ea typeface="Titillium Web" pitchFamily="34" charset="-122"/>
                <a:cs typeface="Titillium Web" pitchFamily="34" charset="-120"/>
              </a:defRPr>
            </a:lvl1pPr>
          </a:lstStyle>
          <a:p>
            <a:pPr algn="l" indent="0" marL="0">
              <a:buNone/>
            </a:pPr>
            <a:r>
              <a:rPr lang="en-US" sz="2200" b="1" dirty="0">
                <a:solidFill>
                  <a:srgbClr val="25285A"/>
                </a:solidFill>
                <a:latin typeface="Titillium Web" pitchFamily="34" charset="0"/>
                <a:ea typeface="Titillium Web" pitchFamily="34" charset="-122"/>
                <a:cs typeface="Titillium Web" pitchFamily="34" charset="-120"/>
              </a:rPr>
              <a:t>Titolo del riquadro</a:t>
            </a:r>
            <a:endParaRPr lang="en-US" sz="2200" dirty="0"/>
          </a:p>
        </p:txBody>
      </p:sp>
      <p:sp>
        <p:nvSpPr>
          <p:cNvPr id="10" name="Text 6"/>
          <p:cNvSpPr/>
          <p:nvPr>
            <p:ph idx="108" type="body" hasCustomPrompt="1"/>
          </p:nvPr>
        </p:nvSpPr>
        <p:spPr>
          <a:xfrm>
            <a:off x="914400" y="2286000"/>
            <a:ext cx="10360152" cy="36576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spcAft>
                <a:spcPts val="600"/>
              </a:spcAft>
              <a:buNone/>
              <a:defRPr lang="en-US" sz="1600" dirty="0">
                <a:solidFill>
                  <a:srgbClr val="1F2433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defRPr>
            </a:lvl1pPr>
          </a:lstStyle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rgbClr val="1F2433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Testo del riquadro</a:t>
            </a:r>
            <a:endParaRPr lang="en-US" sz="1600" dirty="0"/>
          </a:p>
        </p:txBody>
      </p:sp>
      <p:sp>
        <p:nvSpPr>
          <p:cNvPr id="11" name="Text 6"/>
          <p:cNvSpPr/>
          <p:nvPr/>
        </p:nvSpPr>
        <p:spPr>
          <a:xfrm>
            <a:off x="548640" y="6419088"/>
            <a:ext cx="9875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5D6676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Contenuti: DigComp 3.0, JRC/Commissione europea (2025), trad. it. v1.0 (2026) · CC BY-SA 4.0 · Adattamento non ufficiale</a:t>
            </a:r>
            <a:endParaRPr lang="en-US" sz="900" dirty="0"/>
          </a:p>
        </p:txBody>
      </p:sp>
      <p:sp>
        <p:nvSpPr>
          <p:cNvPr id="12" name="Shape 7"/>
          <p:cNvSpPr/>
          <p:nvPr/>
        </p:nvSpPr>
        <p:spPr>
          <a:xfrm>
            <a:off x="10991088" y="6455664"/>
            <a:ext cx="310896" cy="32004"/>
          </a:xfrm>
          <a:prstGeom prst="rect">
            <a:avLst>
              <a:gd name="adj" fmla="val 50000"/>
            </a:avLst>
          </a:prstGeom>
          <a:solidFill>
            <a:srgbClr val="FFC936"/>
          </a:solidFill>
          <a:ln/>
        </p:spPr>
      </p:sp>
      <p:sp>
        <p:nvSpPr>
          <p:cNvPr id="13" name="Shape 8"/>
          <p:cNvSpPr/>
          <p:nvPr/>
        </p:nvSpPr>
        <p:spPr>
          <a:xfrm>
            <a:off x="10991088" y="6507785"/>
            <a:ext cx="310896" cy="32004"/>
          </a:xfrm>
          <a:prstGeom prst="rect">
            <a:avLst>
              <a:gd name="adj" fmla="val 50000"/>
            </a:avLst>
          </a:prstGeom>
          <a:solidFill>
            <a:srgbClr val="488FCC"/>
          </a:solidFill>
          <a:ln/>
        </p:spPr>
      </p:sp>
      <p:sp>
        <p:nvSpPr>
          <p:cNvPr id="14" name="Shape 9"/>
          <p:cNvSpPr/>
          <p:nvPr/>
        </p:nvSpPr>
        <p:spPr>
          <a:xfrm>
            <a:off x="10991088" y="6559906"/>
            <a:ext cx="310896" cy="32004"/>
          </a:xfrm>
          <a:prstGeom prst="rect">
            <a:avLst>
              <a:gd name="adj" fmla="val 50000"/>
            </a:avLst>
          </a:prstGeom>
          <a:solidFill>
            <a:srgbClr val="F89921"/>
          </a:solidFill>
          <a:ln/>
        </p:spPr>
      </p:sp>
      <p:sp>
        <p:nvSpPr>
          <p:cNvPr id="15" name="Shape 10"/>
          <p:cNvSpPr/>
          <p:nvPr/>
        </p:nvSpPr>
        <p:spPr>
          <a:xfrm>
            <a:off x="10991088" y="6612026"/>
            <a:ext cx="310896" cy="32004"/>
          </a:xfrm>
          <a:prstGeom prst="rect">
            <a:avLst>
              <a:gd name="adj" fmla="val 50000"/>
            </a:avLst>
          </a:prstGeom>
          <a:solidFill>
            <a:srgbClr val="44A047"/>
          </a:solidFill>
          <a:ln/>
        </p:spPr>
      </p:sp>
      <p:sp>
        <p:nvSpPr>
          <p:cNvPr id="16" name="Shape 11"/>
          <p:cNvSpPr/>
          <p:nvPr/>
        </p:nvSpPr>
        <p:spPr>
          <a:xfrm>
            <a:off x="10991088" y="6664147"/>
            <a:ext cx="310896" cy="32004"/>
          </a:xfrm>
          <a:prstGeom prst="rect">
            <a:avLst>
              <a:gd name="adj" fmla="val 50000"/>
            </a:avLst>
          </a:prstGeom>
          <a:solidFill>
            <a:srgbClr val="F26F63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419088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25285A"/>
                </a:solidFill>
                <a:latin typeface="Titillium Web"/>
                <a:ea typeface="Titillium Web"/>
                <a:cs typeface="Titillium Web"/>
              </a:defRPr>
            </a:lvl1pPr>
          </a:lstStyle>
          <a:p>
            <a:pPr algn="r"/>
            <a:fld id="{F7021451-1387-4CA6-816F-3879F97B5CBC}" type="slidenum">
              <a:rPr b="1" lang="en-US"/>
              <a:t>1012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gComp Solo titolo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292608"/>
            <a:ext cx="274320" cy="64008"/>
          </a:xfrm>
          <a:prstGeom prst="rect">
            <a:avLst/>
          </a:prstGeom>
          <a:solidFill>
            <a:srgbClr val="FFC936"/>
          </a:solidFill>
          <a:ln/>
        </p:spPr>
      </p:sp>
      <p:sp>
        <p:nvSpPr>
          <p:cNvPr id="3" name="Shape 1"/>
          <p:cNvSpPr/>
          <p:nvPr/>
        </p:nvSpPr>
        <p:spPr>
          <a:xfrm>
            <a:off x="859536" y="292608"/>
            <a:ext cx="274320" cy="64008"/>
          </a:xfrm>
          <a:prstGeom prst="rect">
            <a:avLst/>
          </a:prstGeom>
          <a:solidFill>
            <a:srgbClr val="488FCC"/>
          </a:solidFill>
          <a:ln/>
        </p:spPr>
      </p:sp>
      <p:sp>
        <p:nvSpPr>
          <p:cNvPr id="4" name="Shape 2"/>
          <p:cNvSpPr/>
          <p:nvPr/>
        </p:nvSpPr>
        <p:spPr>
          <a:xfrm>
            <a:off x="1170432" y="292608"/>
            <a:ext cx="274320" cy="64008"/>
          </a:xfrm>
          <a:prstGeom prst="rect">
            <a:avLst/>
          </a:prstGeom>
          <a:solidFill>
            <a:srgbClr val="F89921"/>
          </a:solidFill>
          <a:ln/>
        </p:spPr>
      </p:sp>
      <p:sp>
        <p:nvSpPr>
          <p:cNvPr id="5" name="Shape 3"/>
          <p:cNvSpPr/>
          <p:nvPr/>
        </p:nvSpPr>
        <p:spPr>
          <a:xfrm>
            <a:off x="1481328" y="292608"/>
            <a:ext cx="274320" cy="64008"/>
          </a:xfrm>
          <a:prstGeom prst="rect">
            <a:avLst/>
          </a:prstGeom>
          <a:solidFill>
            <a:srgbClr val="44A047"/>
          </a:solidFill>
          <a:ln/>
        </p:spPr>
      </p:sp>
      <p:sp>
        <p:nvSpPr>
          <p:cNvPr id="6" name="Shape 4"/>
          <p:cNvSpPr/>
          <p:nvPr/>
        </p:nvSpPr>
        <p:spPr>
          <a:xfrm>
            <a:off x="1792224" y="292608"/>
            <a:ext cx="274320" cy="64008"/>
          </a:xfrm>
          <a:prstGeom prst="rect">
            <a:avLst/>
          </a:prstGeom>
          <a:solidFill>
            <a:srgbClr val="F26F63"/>
          </a:solidFill>
          <a:ln/>
        </p:spPr>
      </p:sp>
      <p:sp>
        <p:nvSpPr>
          <p:cNvPr id="7" name="Text 5"/>
          <p:cNvSpPr/>
          <p:nvPr>
            <p:ph idx="105" type="title" hasCustomPrompt="1"/>
          </p:nvPr>
        </p:nvSpPr>
        <p:spPr>
          <a:xfrm>
            <a:off x="548640" y="457200"/>
            <a:ext cx="11091672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b="1" dirty="0">
                <a:solidFill>
                  <a:srgbClr val="25285A"/>
                </a:solidFill>
                <a:latin typeface="Titillium Web" pitchFamily="34" charset="0"/>
                <a:ea typeface="Titillium Web" pitchFamily="34" charset="-122"/>
                <a:cs typeface="Titillium Web" pitchFamily="34" charset="-120"/>
              </a:defRPr>
            </a:lvl1pPr>
          </a:lstStyle>
          <a:p>
            <a:pPr algn="l" indent="0" marL="0">
              <a:buNone/>
            </a:pPr>
            <a:r>
              <a:rPr lang="en-US" sz="3200" b="1" dirty="0">
                <a:solidFill>
                  <a:srgbClr val="25285A"/>
                </a:solidFill>
                <a:latin typeface="Titillium Web" pitchFamily="34" charset="0"/>
                <a:ea typeface="Titillium Web" pitchFamily="34" charset="-122"/>
                <a:cs typeface="Titillium Web" pitchFamily="34" charset="-120"/>
              </a:rPr>
              <a:t>Titolo della slide</a:t>
            </a:r>
            <a:endParaRPr lang="en-US" sz="3200" dirty="0"/>
          </a:p>
        </p:txBody>
      </p:sp>
      <p:sp>
        <p:nvSpPr>
          <p:cNvPr id="8" name="Text 5"/>
          <p:cNvSpPr/>
          <p:nvPr/>
        </p:nvSpPr>
        <p:spPr>
          <a:xfrm>
            <a:off x="548640" y="6419088"/>
            <a:ext cx="9875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5D6676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Contenuti: DigComp 3.0, JRC/Commissione europea (2025), trad. it. v1.0 (2026) · CC BY-SA 4.0 · Adattamento non ufficiale</a:t>
            </a:r>
            <a:endParaRPr lang="en-US" sz="900" dirty="0"/>
          </a:p>
        </p:txBody>
      </p:sp>
      <p:sp>
        <p:nvSpPr>
          <p:cNvPr id="9" name="Shape 6"/>
          <p:cNvSpPr/>
          <p:nvPr/>
        </p:nvSpPr>
        <p:spPr>
          <a:xfrm>
            <a:off x="10991088" y="6455664"/>
            <a:ext cx="310896" cy="32004"/>
          </a:xfrm>
          <a:prstGeom prst="rect">
            <a:avLst>
              <a:gd name="adj" fmla="val 50000"/>
            </a:avLst>
          </a:prstGeom>
          <a:solidFill>
            <a:srgbClr val="FFC936"/>
          </a:solidFill>
          <a:ln/>
        </p:spPr>
      </p:sp>
      <p:sp>
        <p:nvSpPr>
          <p:cNvPr id="10" name="Shape 7"/>
          <p:cNvSpPr/>
          <p:nvPr/>
        </p:nvSpPr>
        <p:spPr>
          <a:xfrm>
            <a:off x="10991088" y="6507785"/>
            <a:ext cx="310896" cy="32004"/>
          </a:xfrm>
          <a:prstGeom prst="rect">
            <a:avLst>
              <a:gd name="adj" fmla="val 50000"/>
            </a:avLst>
          </a:prstGeom>
          <a:solidFill>
            <a:srgbClr val="488FCC"/>
          </a:solidFill>
          <a:ln/>
        </p:spPr>
      </p:sp>
      <p:sp>
        <p:nvSpPr>
          <p:cNvPr id="11" name="Shape 8"/>
          <p:cNvSpPr/>
          <p:nvPr/>
        </p:nvSpPr>
        <p:spPr>
          <a:xfrm>
            <a:off x="10991088" y="6559906"/>
            <a:ext cx="310896" cy="32004"/>
          </a:xfrm>
          <a:prstGeom prst="rect">
            <a:avLst>
              <a:gd name="adj" fmla="val 50000"/>
            </a:avLst>
          </a:prstGeom>
          <a:solidFill>
            <a:srgbClr val="F89921"/>
          </a:solidFill>
          <a:ln/>
        </p:spPr>
      </p:sp>
      <p:sp>
        <p:nvSpPr>
          <p:cNvPr id="12" name="Shape 9"/>
          <p:cNvSpPr/>
          <p:nvPr/>
        </p:nvSpPr>
        <p:spPr>
          <a:xfrm>
            <a:off x="10991088" y="6612026"/>
            <a:ext cx="310896" cy="32004"/>
          </a:xfrm>
          <a:prstGeom prst="rect">
            <a:avLst>
              <a:gd name="adj" fmla="val 50000"/>
            </a:avLst>
          </a:prstGeom>
          <a:solidFill>
            <a:srgbClr val="44A047"/>
          </a:solidFill>
          <a:ln/>
        </p:spPr>
      </p:sp>
      <p:sp>
        <p:nvSpPr>
          <p:cNvPr id="13" name="Shape 10"/>
          <p:cNvSpPr/>
          <p:nvPr/>
        </p:nvSpPr>
        <p:spPr>
          <a:xfrm>
            <a:off x="10991088" y="6664147"/>
            <a:ext cx="310896" cy="32004"/>
          </a:xfrm>
          <a:prstGeom prst="rect">
            <a:avLst>
              <a:gd name="adj" fmla="val 50000"/>
            </a:avLst>
          </a:prstGeom>
          <a:solidFill>
            <a:srgbClr val="F26F63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419088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25285A"/>
                </a:solidFill>
                <a:latin typeface="Titillium Web"/>
                <a:ea typeface="Titillium Web"/>
                <a:cs typeface="Titillium Web"/>
              </a:defRPr>
            </a:lvl1pPr>
          </a:lstStyle>
          <a:p>
            <a:pPr algn="r"/>
            <a:fld id="{F7021451-1387-4CA6-816F-3879F97B5CBC}" type="slidenum">
              <a:rPr b="1" lang="en-US"/>
              <a:t>1013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gComp Citazion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14400" y="1828800"/>
            <a:ext cx="822960" cy="109728"/>
          </a:xfrm>
          <a:prstGeom prst="rect">
            <a:avLst>
              <a:gd name="adj" fmla="val 50000"/>
            </a:avLst>
          </a:prstGeom>
          <a:solidFill>
            <a:srgbClr val="FFC936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" y="2011680"/>
            <a:ext cx="822960" cy="109728"/>
          </a:xfrm>
          <a:prstGeom prst="rect">
            <a:avLst>
              <a:gd name="adj" fmla="val 50000"/>
            </a:avLst>
          </a:prstGeom>
          <a:solidFill>
            <a:srgbClr val="488FCC"/>
          </a:solidFill>
          <a:ln/>
        </p:spPr>
      </p:sp>
      <p:sp>
        <p:nvSpPr>
          <p:cNvPr id="4" name="Shape 2"/>
          <p:cNvSpPr/>
          <p:nvPr/>
        </p:nvSpPr>
        <p:spPr>
          <a:xfrm>
            <a:off x="914400" y="2194560"/>
            <a:ext cx="822960" cy="109728"/>
          </a:xfrm>
          <a:prstGeom prst="rect">
            <a:avLst>
              <a:gd name="adj" fmla="val 50000"/>
            </a:avLst>
          </a:prstGeom>
          <a:solidFill>
            <a:srgbClr val="F89921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377440"/>
            <a:ext cx="822960" cy="109728"/>
          </a:xfrm>
          <a:prstGeom prst="rect">
            <a:avLst>
              <a:gd name="adj" fmla="val 50000"/>
            </a:avLst>
          </a:prstGeom>
          <a:solidFill>
            <a:srgbClr val="44A047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560320"/>
            <a:ext cx="822960" cy="109728"/>
          </a:xfrm>
          <a:prstGeom prst="rect">
            <a:avLst>
              <a:gd name="adj" fmla="val 50000"/>
            </a:avLst>
          </a:prstGeom>
          <a:solidFill>
            <a:srgbClr val="F26F63"/>
          </a:solidFill>
          <a:ln/>
        </p:spPr>
      </p:sp>
      <p:sp>
        <p:nvSpPr>
          <p:cNvPr id="7" name="Shape 5"/>
          <p:cNvSpPr/>
          <p:nvPr/>
        </p:nvSpPr>
        <p:spPr>
          <a:xfrm>
            <a:off x="2011680" y="1828800"/>
            <a:ext cx="0" cy="3108960"/>
          </a:xfrm>
          <a:prstGeom prst="line">
            <a:avLst/>
          </a:prstGeom>
          <a:noFill/>
          <a:ln w="19050">
            <a:solidFill>
              <a:srgbClr val="4198AB"/>
            </a:solidFill>
            <a:prstDash val="solid"/>
          </a:ln>
        </p:spPr>
      </p:sp>
      <p:sp>
        <p:nvSpPr>
          <p:cNvPr id="8" name="Text 6"/>
          <p:cNvSpPr/>
          <p:nvPr>
            <p:ph idx="106" type="body" hasCustomPrompt="1"/>
          </p:nvPr>
        </p:nvSpPr>
        <p:spPr>
          <a:xfrm>
            <a:off x="2331720" y="1737360"/>
            <a:ext cx="8961120" cy="265176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2800" i="1" dirty="0">
                <a:solidFill>
                  <a:srgbClr val="25285A"/>
                </a:solidFill>
                <a:latin typeface="Titillium Web" pitchFamily="34" charset="0"/>
                <a:ea typeface="Titillium Web" pitchFamily="34" charset="-122"/>
                <a:cs typeface="Titillium Web" pitchFamily="34" charset="-120"/>
              </a:defRPr>
            </a:lvl1pPr>
          </a:lstStyle>
          <a:p>
            <a:pPr indent="0" marL="0">
              <a:buNone/>
            </a:pPr>
            <a:r>
              <a:rPr lang="en-US" sz="2800" i="1" dirty="0">
                <a:solidFill>
                  <a:srgbClr val="25285A"/>
                </a:solidFill>
                <a:latin typeface="Titillium Web" pitchFamily="34" charset="0"/>
                <a:ea typeface="Titillium Web" pitchFamily="34" charset="-122"/>
                <a:cs typeface="Titillium Web" pitchFamily="34" charset="-120"/>
              </a:rPr>
              <a:t>Testo della citazione</a:t>
            </a:r>
            <a:endParaRPr lang="en-US" sz="2800" dirty="0"/>
          </a:p>
        </p:txBody>
      </p:sp>
      <p:sp>
        <p:nvSpPr>
          <p:cNvPr id="9" name="Text 6"/>
          <p:cNvSpPr/>
          <p:nvPr>
            <p:ph idx="107" type="body" hasCustomPrompt="1"/>
          </p:nvPr>
        </p:nvSpPr>
        <p:spPr>
          <a:xfrm>
            <a:off x="2331720" y="4526280"/>
            <a:ext cx="8961120" cy="54864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600" b="1" dirty="0">
                <a:solidFill>
                  <a:srgbClr val="2B426D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defRPr>
            </a:lvl1pPr>
          </a:lstStyle>
          <a:p>
            <a:pPr indent="0" marL="0">
              <a:buNone/>
            </a:pPr>
            <a:r>
              <a:rPr lang="en-US" sz="1600" b="1" dirty="0">
                <a:solidFill>
                  <a:srgbClr val="2B426D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– Fonte, pagina</a:t>
            </a:r>
            <a:endParaRPr lang="en-US" sz="1600" dirty="0"/>
          </a:p>
        </p:txBody>
      </p:sp>
      <p:sp>
        <p:nvSpPr>
          <p:cNvPr id="10" name="Text 6"/>
          <p:cNvSpPr/>
          <p:nvPr/>
        </p:nvSpPr>
        <p:spPr>
          <a:xfrm>
            <a:off x="548640" y="6419088"/>
            <a:ext cx="9875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5D6676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Contenuti: DigComp 3.0, JRC/Commissione europea (2025), trad. it. v1.0 (2026) · CC BY-SA 4.0 · Adattamento non ufficiale</a:t>
            </a:r>
            <a:endParaRPr lang="en-US" sz="900" dirty="0"/>
          </a:p>
        </p:txBody>
      </p:sp>
      <p:sp>
        <p:nvSpPr>
          <p:cNvPr id="11" name="Shape 7"/>
          <p:cNvSpPr/>
          <p:nvPr/>
        </p:nvSpPr>
        <p:spPr>
          <a:xfrm>
            <a:off x="10991088" y="6455664"/>
            <a:ext cx="310896" cy="32004"/>
          </a:xfrm>
          <a:prstGeom prst="rect">
            <a:avLst>
              <a:gd name="adj" fmla="val 50000"/>
            </a:avLst>
          </a:prstGeom>
          <a:solidFill>
            <a:srgbClr val="FFC936"/>
          </a:solidFill>
          <a:ln/>
        </p:spPr>
      </p:sp>
      <p:sp>
        <p:nvSpPr>
          <p:cNvPr id="12" name="Shape 8"/>
          <p:cNvSpPr/>
          <p:nvPr/>
        </p:nvSpPr>
        <p:spPr>
          <a:xfrm>
            <a:off x="10991088" y="6507785"/>
            <a:ext cx="310896" cy="32004"/>
          </a:xfrm>
          <a:prstGeom prst="rect">
            <a:avLst>
              <a:gd name="adj" fmla="val 50000"/>
            </a:avLst>
          </a:prstGeom>
          <a:solidFill>
            <a:srgbClr val="488FCC"/>
          </a:solidFill>
          <a:ln/>
        </p:spPr>
      </p:sp>
      <p:sp>
        <p:nvSpPr>
          <p:cNvPr id="13" name="Shape 9"/>
          <p:cNvSpPr/>
          <p:nvPr/>
        </p:nvSpPr>
        <p:spPr>
          <a:xfrm>
            <a:off x="10991088" y="6559906"/>
            <a:ext cx="310896" cy="32004"/>
          </a:xfrm>
          <a:prstGeom prst="rect">
            <a:avLst>
              <a:gd name="adj" fmla="val 50000"/>
            </a:avLst>
          </a:prstGeom>
          <a:solidFill>
            <a:srgbClr val="F89921"/>
          </a:solidFill>
          <a:ln/>
        </p:spPr>
      </p:sp>
      <p:sp>
        <p:nvSpPr>
          <p:cNvPr id="14" name="Shape 10"/>
          <p:cNvSpPr/>
          <p:nvPr/>
        </p:nvSpPr>
        <p:spPr>
          <a:xfrm>
            <a:off x="10991088" y="6612026"/>
            <a:ext cx="310896" cy="32004"/>
          </a:xfrm>
          <a:prstGeom prst="rect">
            <a:avLst>
              <a:gd name="adj" fmla="val 50000"/>
            </a:avLst>
          </a:prstGeom>
          <a:solidFill>
            <a:srgbClr val="44A047"/>
          </a:solidFill>
          <a:ln/>
        </p:spPr>
      </p:sp>
      <p:sp>
        <p:nvSpPr>
          <p:cNvPr id="15" name="Shape 11"/>
          <p:cNvSpPr/>
          <p:nvPr/>
        </p:nvSpPr>
        <p:spPr>
          <a:xfrm>
            <a:off x="10991088" y="6664147"/>
            <a:ext cx="310896" cy="32004"/>
          </a:xfrm>
          <a:prstGeom prst="rect">
            <a:avLst>
              <a:gd name="adj" fmla="val 50000"/>
            </a:avLst>
          </a:prstGeom>
          <a:solidFill>
            <a:srgbClr val="F26F63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419088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25285A"/>
                </a:solidFill>
                <a:latin typeface="Titillium Web"/>
                <a:ea typeface="Titillium Web"/>
                <a:cs typeface="Titillium Web"/>
              </a:defRPr>
            </a:lvl1pPr>
          </a:lstStyle>
          <a:p>
            <a:pPr algn="r"/>
            <a:fld id="{F7021451-1387-4CA6-816F-3879F97B5CBC}" type="slidenum">
              <a:rPr b="1" lang="en-US"/>
              <a:t>1014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gComp Chiusura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418320" y="822960"/>
            <a:ext cx="2103120" cy="274320"/>
          </a:xfrm>
          <a:prstGeom prst="rect">
            <a:avLst>
              <a:gd name="adj" fmla="val 50000"/>
            </a:avLst>
          </a:prstGeom>
          <a:solidFill>
            <a:srgbClr val="FFC936"/>
          </a:solidFill>
          <a:ln/>
        </p:spPr>
      </p:sp>
      <p:sp>
        <p:nvSpPr>
          <p:cNvPr id="3" name="Shape 1"/>
          <p:cNvSpPr/>
          <p:nvPr/>
        </p:nvSpPr>
        <p:spPr>
          <a:xfrm>
            <a:off x="9418320" y="1234440"/>
            <a:ext cx="2103120" cy="274320"/>
          </a:xfrm>
          <a:prstGeom prst="rect">
            <a:avLst>
              <a:gd name="adj" fmla="val 50000"/>
            </a:avLst>
          </a:prstGeom>
          <a:solidFill>
            <a:srgbClr val="488FCC"/>
          </a:solidFill>
          <a:ln/>
        </p:spPr>
      </p:sp>
      <p:sp>
        <p:nvSpPr>
          <p:cNvPr id="4" name="Shape 2"/>
          <p:cNvSpPr/>
          <p:nvPr/>
        </p:nvSpPr>
        <p:spPr>
          <a:xfrm>
            <a:off x="9418320" y="1645920"/>
            <a:ext cx="2103120" cy="274320"/>
          </a:xfrm>
          <a:prstGeom prst="rect">
            <a:avLst>
              <a:gd name="adj" fmla="val 50000"/>
            </a:avLst>
          </a:prstGeom>
          <a:solidFill>
            <a:srgbClr val="F89921"/>
          </a:solidFill>
          <a:ln/>
        </p:spPr>
      </p:sp>
      <p:sp>
        <p:nvSpPr>
          <p:cNvPr id="5" name="Shape 3"/>
          <p:cNvSpPr/>
          <p:nvPr/>
        </p:nvSpPr>
        <p:spPr>
          <a:xfrm>
            <a:off x="9418320" y="2057400"/>
            <a:ext cx="2103120" cy="274320"/>
          </a:xfrm>
          <a:prstGeom prst="rect">
            <a:avLst>
              <a:gd name="adj" fmla="val 50000"/>
            </a:avLst>
          </a:prstGeom>
          <a:solidFill>
            <a:srgbClr val="44A047"/>
          </a:solidFill>
          <a:ln/>
        </p:spPr>
      </p:sp>
      <p:sp>
        <p:nvSpPr>
          <p:cNvPr id="6" name="Shape 4"/>
          <p:cNvSpPr/>
          <p:nvPr/>
        </p:nvSpPr>
        <p:spPr>
          <a:xfrm>
            <a:off x="9418320" y="2468880"/>
            <a:ext cx="2103120" cy="274320"/>
          </a:xfrm>
          <a:prstGeom prst="rect">
            <a:avLst>
              <a:gd name="adj" fmla="val 50000"/>
            </a:avLst>
          </a:prstGeom>
          <a:solidFill>
            <a:srgbClr val="F26F63"/>
          </a:solidFill>
          <a:ln/>
        </p:spPr>
      </p:sp>
      <p:sp>
        <p:nvSpPr>
          <p:cNvPr id="7" name="Text 5"/>
          <p:cNvSpPr/>
          <p:nvPr>
            <p:ph idx="105" type="title" hasCustomPrompt="1"/>
          </p:nvPr>
        </p:nvSpPr>
        <p:spPr>
          <a:xfrm>
            <a:off x="731520" y="822960"/>
            <a:ext cx="822960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400" b="1" dirty="0">
                <a:solidFill>
                  <a:srgbClr val="FFFFFF"/>
                </a:solidFill>
                <a:latin typeface="Titillium Web" pitchFamily="34" charset="0"/>
                <a:ea typeface="Titillium Web" pitchFamily="34" charset="-122"/>
                <a:cs typeface="Titillium Web" pitchFamily="34" charset="-120"/>
              </a:defRPr>
            </a:lvl1pPr>
          </a:lstStyle>
          <a:p>
            <a:pPr algn="l"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Titillium Web" pitchFamily="34" charset="0"/>
                <a:ea typeface="Titillium Web" pitchFamily="34" charset="-122"/>
                <a:cs typeface="Titillium Web" pitchFamily="34" charset="-120"/>
              </a:rPr>
              <a:t>Grazie</a:t>
            </a:r>
            <a:endParaRPr lang="en-US" sz="4400" dirty="0"/>
          </a:p>
        </p:txBody>
      </p:sp>
      <p:sp>
        <p:nvSpPr>
          <p:cNvPr id="8" name="Text 5"/>
          <p:cNvSpPr/>
          <p:nvPr>
            <p:ph idx="106" type="body" hasCustomPrompt="1"/>
          </p:nvPr>
        </p:nvSpPr>
        <p:spPr>
          <a:xfrm>
            <a:off x="731520" y="2103120"/>
            <a:ext cx="8229600" cy="16459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800" dirty="0">
                <a:solidFill>
                  <a:srgbClr val="FFFFF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defRPr>
            </a:lvl1pPr>
          </a:lstStyle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Contatti, prossimi passi</a:t>
            </a:r>
            <a:endParaRPr lang="en-US" sz="1800" dirty="0"/>
          </a:p>
        </p:txBody>
      </p:sp>
      <p:sp>
        <p:nvSpPr>
          <p:cNvPr id="9" name="Text 5"/>
          <p:cNvSpPr/>
          <p:nvPr>
            <p:ph idx="107" type="body" hasCustomPrompt="1"/>
          </p:nvPr>
        </p:nvSpPr>
        <p:spPr>
          <a:xfrm>
            <a:off x="731520" y="4114800"/>
            <a:ext cx="10698480" cy="201168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100" dirty="0">
                <a:solidFill>
                  <a:srgbClr val="FFFFF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defRPr>
            </a:lvl1pPr>
          </a:lstStyle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Fonte e licenza</a:t>
            </a:r>
            <a:endParaRPr lang="en-US" sz="1100" dirty="0"/>
          </a:p>
        </p:txBody>
      </p:sp>
      <p:sp>
        <p:nvSpPr>
          <p:cNvPr id="10" name="Text 5"/>
          <p:cNvSpPr/>
          <p:nvPr/>
        </p:nvSpPr>
        <p:spPr>
          <a:xfrm>
            <a:off x="548640" y="6419088"/>
            <a:ext cx="9875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FFFFF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Contenuti: DigComp 3.0, JRC/Commissione europea (2025), trad. it. v1.0 (2026) · CC BY-SA 4.0 · Adattamento non ufficiale</a:t>
            </a:r>
            <a:endParaRPr lang="en-US" sz="900" dirty="0"/>
          </a:p>
        </p:txBody>
      </p:sp>
      <p:sp>
        <p:nvSpPr>
          <p:cNvPr id="11" name="Shape 6"/>
          <p:cNvSpPr/>
          <p:nvPr/>
        </p:nvSpPr>
        <p:spPr>
          <a:xfrm>
            <a:off x="10991088" y="6455664"/>
            <a:ext cx="310896" cy="32004"/>
          </a:xfrm>
          <a:prstGeom prst="rect">
            <a:avLst>
              <a:gd name="adj" fmla="val 50000"/>
            </a:avLst>
          </a:prstGeom>
          <a:solidFill>
            <a:srgbClr val="FFC936"/>
          </a:solidFill>
          <a:ln/>
        </p:spPr>
      </p:sp>
      <p:sp>
        <p:nvSpPr>
          <p:cNvPr id="12" name="Shape 7"/>
          <p:cNvSpPr/>
          <p:nvPr/>
        </p:nvSpPr>
        <p:spPr>
          <a:xfrm>
            <a:off x="10991088" y="6507785"/>
            <a:ext cx="310896" cy="32004"/>
          </a:xfrm>
          <a:prstGeom prst="rect">
            <a:avLst>
              <a:gd name="adj" fmla="val 50000"/>
            </a:avLst>
          </a:prstGeom>
          <a:solidFill>
            <a:srgbClr val="488FCC"/>
          </a:solidFill>
          <a:ln/>
        </p:spPr>
      </p:sp>
      <p:sp>
        <p:nvSpPr>
          <p:cNvPr id="13" name="Shape 8"/>
          <p:cNvSpPr/>
          <p:nvPr/>
        </p:nvSpPr>
        <p:spPr>
          <a:xfrm>
            <a:off x="10991088" y="6559906"/>
            <a:ext cx="310896" cy="32004"/>
          </a:xfrm>
          <a:prstGeom prst="rect">
            <a:avLst>
              <a:gd name="adj" fmla="val 50000"/>
            </a:avLst>
          </a:prstGeom>
          <a:solidFill>
            <a:srgbClr val="F89921"/>
          </a:solidFill>
          <a:ln/>
        </p:spPr>
      </p:sp>
      <p:sp>
        <p:nvSpPr>
          <p:cNvPr id="14" name="Shape 9"/>
          <p:cNvSpPr/>
          <p:nvPr/>
        </p:nvSpPr>
        <p:spPr>
          <a:xfrm>
            <a:off x="10991088" y="6612026"/>
            <a:ext cx="310896" cy="32004"/>
          </a:xfrm>
          <a:prstGeom prst="rect">
            <a:avLst>
              <a:gd name="adj" fmla="val 50000"/>
            </a:avLst>
          </a:prstGeom>
          <a:solidFill>
            <a:srgbClr val="44A047"/>
          </a:solidFill>
          <a:ln/>
        </p:spPr>
      </p:sp>
      <p:sp>
        <p:nvSpPr>
          <p:cNvPr id="15" name="Shape 10"/>
          <p:cNvSpPr/>
          <p:nvPr/>
        </p:nvSpPr>
        <p:spPr>
          <a:xfrm>
            <a:off x="10991088" y="6664147"/>
            <a:ext cx="310896" cy="32004"/>
          </a:xfrm>
          <a:prstGeom prst="rect">
            <a:avLst>
              <a:gd name="adj" fmla="val 50000"/>
            </a:avLst>
          </a:prstGeom>
          <a:solidFill>
            <a:srgbClr val="F26F63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419088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25285A"/>
                </a:solidFill>
                <a:latin typeface="Titillium Web"/>
                <a:ea typeface="Titillium Web"/>
                <a:cs typeface="Titillium Web"/>
              </a:defRPr>
            </a:lvl1pPr>
          </a:lstStyle>
          <a:p>
            <a:pPr algn="r"/>
            <a:fld id="{F7021451-1387-4CA6-816F-3879F97B5CBC}" type="slidenum">
              <a:rPr b="1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0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5"/>
          <p:cNvSpPr/>
          <p:nvPr>
            <p:ph idx="105" type="title" hasCustomPrompt="1"/>
          </p:nvPr>
        </p:nvSpPr>
        <p:spPr>
          <a:xfrm>
            <a:off x="731520" y="1188720"/>
            <a:ext cx="75895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600" b="1" dirty="0">
                <a:solidFill>
                  <a:srgbClr val="FFFFFF"/>
                </a:solidFill>
                <a:latin typeface="Titillium Web" pitchFamily="34" charset="0"/>
                <a:ea typeface="Titillium Web" pitchFamily="34" charset="-122"/>
                <a:cs typeface="Titillium Web" pitchFamily="34" charset="-120"/>
              </a:rPr>
              <a:t>DigComp 3.0 e competenza in materia di IA</a:t>
            </a:r>
            <a:endParaRPr lang="en-US" sz="4600" dirty="0"/>
          </a:p>
        </p:txBody>
      </p:sp>
      <p:sp>
        <p:nvSpPr>
          <p:cNvPr id="3" name="Text 5"/>
          <p:cNvSpPr/>
          <p:nvPr>
            <p:ph idx="106" type="body" hasCustomPrompt="1"/>
          </p:nvPr>
        </p:nvSpPr>
        <p:spPr>
          <a:xfrm>
            <a:off x="731520" y="3337560"/>
            <a:ext cx="7589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Il Quadro europeo delle competenze digitali: struttura e novità · Percorso di formazione per docenti</a:t>
            </a:r>
            <a:endParaRPr lang="en-US" sz="2000" dirty="0"/>
          </a:p>
        </p:txBody>
      </p:sp>
      <p:sp>
        <p:nvSpPr>
          <p:cNvPr id="4" name="Text 5"/>
          <p:cNvSpPr/>
          <p:nvPr>
            <p:ph idx="107" type="body" hasCustomPrompt="1"/>
          </p:nvPr>
        </p:nvSpPr>
        <p:spPr>
          <a:xfrm>
            <a:off x="731520" y="4846320"/>
            <a:ext cx="7315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Antonio Scaramuzzino</a:t>
            </a:r>
            <a:endParaRPr lang="en-US" sz="1600" dirty="0"/>
          </a:p>
          <a:p>
            <a:pPr algn="l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Formatore · Alfabetizzazione all'IA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1" type="body" hasCustomPrompt="1"/>
          </p:nvPr>
        </p:nvSpPr>
        <p:spPr>
          <a:xfrm>
            <a:off x="548640" y="2194560"/>
            <a:ext cx="27432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0" b="1" dirty="0">
                <a:solidFill>
                  <a:srgbClr val="FFFFFF"/>
                </a:solidFill>
                <a:latin typeface="Titillium Web" pitchFamily="34" charset="0"/>
                <a:ea typeface="Titillium Web" pitchFamily="34" charset="-122"/>
                <a:cs typeface="Titillium Web" pitchFamily="34" charset="-120"/>
              </a:rPr>
              <a:t>01</a:t>
            </a:r>
            <a:endParaRPr lang="en-US" sz="11000" dirty="0"/>
          </a:p>
        </p:txBody>
      </p:sp>
      <p:sp>
        <p:nvSpPr>
          <p:cNvPr id="3" name="Text 0"/>
          <p:cNvSpPr/>
          <p:nvPr>
            <p:ph idx="102" type="title" hasCustomPrompt="1"/>
          </p:nvPr>
        </p:nvSpPr>
        <p:spPr>
          <a:xfrm>
            <a:off x="4389120" y="2011680"/>
            <a:ext cx="72237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25285A"/>
                </a:solidFill>
                <a:latin typeface="Titillium Web" pitchFamily="34" charset="0"/>
                <a:ea typeface="Titillium Web" pitchFamily="34" charset="-122"/>
                <a:cs typeface="Titillium Web" pitchFamily="34" charset="-120"/>
              </a:rPr>
              <a:t>Perché un nuovo DigComp</a:t>
            </a:r>
            <a:endParaRPr lang="en-US" sz="4000" dirty="0"/>
          </a:p>
        </p:txBody>
      </p:sp>
      <p:sp>
        <p:nvSpPr>
          <p:cNvPr id="4" name="Text 0"/>
          <p:cNvSpPr/>
          <p:nvPr>
            <p:ph idx="103" type="body" hasCustomPrompt="1"/>
          </p:nvPr>
        </p:nvSpPr>
        <p:spPr>
          <a:xfrm>
            <a:off x="4389120" y="3520440"/>
            <a:ext cx="7223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dirty="0">
                <a:solidFill>
                  <a:srgbClr val="5D6676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Dati, politiche europee e priorità della quinta edizione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419088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25285A"/>
                </a:solidFill>
                <a:latin typeface="Titillium Web"/>
                <a:ea typeface="Titillium Web"/>
                <a:cs typeface="Titillium Web"/>
              </a:defRPr>
            </a:lvl1pPr>
          </a:lstStyle>
          <a:p>
            <a:pPr algn="r"/>
            <a:fld id="{F7021451-1387-4CA6-816F-3879F97B5CBC}" type="slidenum">
              <a:rPr b="1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5"/>
          <p:cNvSpPr/>
          <p:nvPr>
            <p:ph idx="105" type="title" hasCustomPrompt="1"/>
          </p:nvPr>
        </p:nvSpPr>
        <p:spPr>
          <a:xfrm>
            <a:off x="548640" y="457200"/>
            <a:ext cx="1109167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25285A"/>
                </a:solidFill>
                <a:latin typeface="Titillium Web" pitchFamily="34" charset="0"/>
                <a:ea typeface="Titillium Web" pitchFamily="34" charset="-122"/>
                <a:cs typeface="Titillium Web" pitchFamily="34" charset="-120"/>
              </a:rPr>
              <a:t>Alcuni dati di partenza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548640" y="1463040"/>
            <a:ext cx="2587752" cy="3566160"/>
          </a:xfrm>
          <a:prstGeom prst="roundRect">
            <a:avLst>
              <a:gd name="adj" fmla="val 4240"/>
            </a:avLst>
          </a:prstGeom>
          <a:solidFill>
            <a:srgbClr val="FFFFFF"/>
          </a:solidFill>
          <a:ln w="9525">
            <a:solidFill>
              <a:srgbClr val="D2DCE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48640" y="1463040"/>
            <a:ext cx="2587752" cy="91440"/>
          </a:xfrm>
          <a:prstGeom prst="rect">
            <a:avLst/>
          </a:prstGeom>
          <a:solidFill>
            <a:srgbClr val="488FC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77240" y="1737360"/>
            <a:ext cx="2194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000" b="1" dirty="0">
                <a:solidFill>
                  <a:srgbClr val="25285A"/>
                </a:solidFill>
                <a:latin typeface="Titillium Web" pitchFamily="34" charset="0"/>
                <a:ea typeface="Titillium Web" pitchFamily="34" charset="-122"/>
                <a:cs typeface="Titillium Web" pitchFamily="34" charset="-120"/>
              </a:rPr>
              <a:t>56%</a:t>
            </a:r>
            <a:endParaRPr lang="en-US" sz="5000" dirty="0"/>
          </a:p>
        </p:txBody>
      </p:sp>
      <p:sp>
        <p:nvSpPr>
          <p:cNvPr id="6" name="Text 4"/>
          <p:cNvSpPr txBox="1"/>
          <p:nvPr/>
        </p:nvSpPr>
        <p:spPr>
          <a:xfrm>
            <a:off x="777240" y="2743200"/>
            <a:ext cx="214884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F2433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degli adulti nell'UE aveva competenze digitali almeno di base nel 2023. Obiettivo 2030: 80%.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4572000"/>
            <a:ext cx="2148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5D6676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DigComp 3.0, p. 5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3383280" y="1463040"/>
            <a:ext cx="2587752" cy="3566160"/>
          </a:xfrm>
          <a:prstGeom prst="roundRect">
            <a:avLst>
              <a:gd name="adj" fmla="val 4240"/>
            </a:avLst>
          </a:prstGeom>
          <a:solidFill>
            <a:srgbClr val="FFFFFF"/>
          </a:solidFill>
          <a:ln w="9525">
            <a:solidFill>
              <a:srgbClr val="D2DCE6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383280" y="1463040"/>
            <a:ext cx="2587752" cy="91440"/>
          </a:xfrm>
          <a:prstGeom prst="rect">
            <a:avLst/>
          </a:prstGeom>
          <a:solidFill>
            <a:srgbClr val="44A047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3611880" y="1737360"/>
            <a:ext cx="2194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000" b="1" dirty="0">
                <a:solidFill>
                  <a:srgbClr val="25285A"/>
                </a:solidFill>
                <a:latin typeface="Titillium Web" pitchFamily="34" charset="0"/>
                <a:ea typeface="Titillium Web" pitchFamily="34" charset="-122"/>
                <a:cs typeface="Titillium Web" pitchFamily="34" charset="-120"/>
              </a:rPr>
              <a:t>43%</a:t>
            </a:r>
            <a:endParaRPr lang="en-US" sz="5000" dirty="0"/>
          </a:p>
        </p:txBody>
      </p:sp>
      <p:sp>
        <p:nvSpPr>
          <p:cNvPr id="11" name="Text 9"/>
          <p:cNvSpPr txBox="1"/>
          <p:nvPr/>
        </p:nvSpPr>
        <p:spPr>
          <a:xfrm>
            <a:off x="3611880" y="2743200"/>
            <a:ext cx="214884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F2433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degli studenti della scuola secondaria nell'UE non ha raggiunto un livello base di competenze digitali (2023).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3611880" y="4572000"/>
            <a:ext cx="2148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5D6676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DigComp 3.0, p. 5, Figura 1 p. 9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6217920" y="1463040"/>
            <a:ext cx="2587752" cy="3566160"/>
          </a:xfrm>
          <a:prstGeom prst="roundRect">
            <a:avLst>
              <a:gd name="adj" fmla="val 4240"/>
            </a:avLst>
          </a:prstGeom>
          <a:solidFill>
            <a:srgbClr val="FFFFFF"/>
          </a:solidFill>
          <a:ln w="9525">
            <a:solidFill>
              <a:srgbClr val="D2DCE6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217920" y="1463040"/>
            <a:ext cx="2587752" cy="91440"/>
          </a:xfrm>
          <a:prstGeom prst="rect">
            <a:avLst/>
          </a:prstGeom>
          <a:solidFill>
            <a:srgbClr val="F89921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446520" y="1737360"/>
            <a:ext cx="2194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000" b="1" dirty="0">
                <a:solidFill>
                  <a:srgbClr val="25285A"/>
                </a:solidFill>
                <a:latin typeface="Titillium Web" pitchFamily="34" charset="0"/>
                <a:ea typeface="Titillium Web" pitchFamily="34" charset="-122"/>
                <a:cs typeface="Titillium Web" pitchFamily="34" charset="-120"/>
              </a:rPr>
              <a:t>30%</a:t>
            </a:r>
            <a:endParaRPr lang="en-US" sz="5000" dirty="0"/>
          </a:p>
        </p:txBody>
      </p:sp>
      <p:sp>
        <p:nvSpPr>
          <p:cNvPr id="16" name="Text 14"/>
          <p:cNvSpPr txBox="1"/>
          <p:nvPr/>
        </p:nvSpPr>
        <p:spPr>
          <a:xfrm>
            <a:off x="6446520" y="2743200"/>
            <a:ext cx="214884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F2433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dei lavoratori dell'UE ha utilizzato sistemi di IA nel proprio lavoro (2024-2025).</a:t>
            </a:r>
            <a:endParaRPr lang="en-US" sz="1500" dirty="0"/>
          </a:p>
        </p:txBody>
      </p:sp>
      <p:sp>
        <p:nvSpPr>
          <p:cNvPr id="17" name="Text 15"/>
          <p:cNvSpPr txBox="1"/>
          <p:nvPr/>
        </p:nvSpPr>
        <p:spPr>
          <a:xfrm>
            <a:off x="6446520" y="4572000"/>
            <a:ext cx="2148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5D6676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DigComp 3.0, Figura 1, p. 9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9052560" y="1463040"/>
            <a:ext cx="2587752" cy="3566160"/>
          </a:xfrm>
          <a:prstGeom prst="roundRect">
            <a:avLst>
              <a:gd name="adj" fmla="val 4240"/>
            </a:avLst>
          </a:prstGeom>
          <a:solidFill>
            <a:srgbClr val="FFFFFF"/>
          </a:solidFill>
          <a:ln w="9525">
            <a:solidFill>
              <a:srgbClr val="D2DCE6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9052560" y="1463040"/>
            <a:ext cx="2587752" cy="91440"/>
          </a:xfrm>
          <a:prstGeom prst="rect">
            <a:avLst/>
          </a:prstGeom>
          <a:solidFill>
            <a:srgbClr val="F26F63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9281160" y="1737360"/>
            <a:ext cx="2194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000" b="1" dirty="0">
                <a:solidFill>
                  <a:srgbClr val="25285A"/>
                </a:solidFill>
                <a:latin typeface="Titillium Web" pitchFamily="34" charset="0"/>
                <a:ea typeface="Titillium Web" pitchFamily="34" charset="-122"/>
                <a:cs typeface="Titillium Web" pitchFamily="34" charset="-120"/>
              </a:rPr>
              <a:t>42%</a:t>
            </a:r>
            <a:endParaRPr lang="en-US" sz="5000" dirty="0"/>
          </a:p>
        </p:txBody>
      </p:sp>
      <p:sp>
        <p:nvSpPr>
          <p:cNvPr id="21" name="Text 19"/>
          <p:cNvSpPr txBox="1"/>
          <p:nvPr/>
        </p:nvSpPr>
        <p:spPr>
          <a:xfrm>
            <a:off x="9281160" y="2743200"/>
            <a:ext cx="214884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F2433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dei lavoratori dichiara un divario di competenze sull'IA; solo il 15% ha seguito una formazione sull'IA (2024).</a:t>
            </a:r>
            <a:endParaRPr 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9281160" y="4572000"/>
            <a:ext cx="2148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5D6676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DigComp 3.0, p. 5</a:t>
            </a:r>
            <a:endParaRPr lang="en-US" sz="1100" dirty="0"/>
          </a:p>
        </p:txBody>
      </p:sp>
      <p:sp>
        <p:nvSpPr>
          <p:cNvPr id="23" name="Text 21"/>
          <p:cNvSpPr txBox="1"/>
          <p:nvPr/>
        </p:nvSpPr>
        <p:spPr>
          <a:xfrm>
            <a:off x="548640" y="5257800"/>
            <a:ext cx="110916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5D6676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Dati raccolti dal JRC da indagini europee; le fonti originali sono indicate nel documento.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419088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25285A"/>
                </a:solidFill>
                <a:latin typeface="Titillium Web"/>
                <a:ea typeface="Titillium Web"/>
                <a:cs typeface="Titillium Web"/>
              </a:defRPr>
            </a:lvl1pPr>
          </a:lstStyle>
          <a:p>
            <a:pPr algn="r"/>
            <a:fld id="{F7021451-1387-4CA6-816F-3879F97B5CBC}" type="slidenum">
              <a:rPr b="1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7"/>
          <p:cNvSpPr/>
          <p:nvPr>
            <p:ph idx="107" type="title" hasCustomPrompt="1"/>
          </p:nvPr>
        </p:nvSpPr>
        <p:spPr>
          <a:xfrm>
            <a:off x="548640" y="457200"/>
            <a:ext cx="5394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25285A"/>
                </a:solidFill>
                <a:latin typeface="Titillium Web" pitchFamily="34" charset="0"/>
                <a:ea typeface="Titillium Web" pitchFamily="34" charset="-122"/>
                <a:cs typeface="Titillium Web" pitchFamily="34" charset="-120"/>
              </a:rPr>
              <a:t>Che cos'è la competenza digitale</a:t>
            </a:r>
            <a:endParaRPr lang="en-US" sz="3200" dirty="0"/>
          </a:p>
        </p:txBody>
      </p:sp>
      <p:sp>
        <p:nvSpPr>
          <p:cNvPr id="3" name="Text 7"/>
          <p:cNvSpPr/>
          <p:nvPr>
            <p:ph idx="108" type="body" hasCustomPrompt="1"/>
          </p:nvPr>
        </p:nvSpPr>
        <p:spPr>
          <a:xfrm>
            <a:off x="548640" y="1417320"/>
            <a:ext cx="5394960" cy="4754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rgbClr val="1F2433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Il DigComp 3.0 mantiene invariata la definizione della Raccomandazione del 2018. Ogni competenza combina:</a:t>
            </a:r>
            <a:endParaRPr lang="en-US" sz="16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600" dirty="0">
                <a:solidFill>
                  <a:srgbClr val="1F2433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</a:t>
            </a:r>
            <a:endParaRPr lang="en-US" sz="16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rgbClr val="2B426D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Conoscenze </a:t>
            </a:r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rgbClr val="1F2433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fatti, concetti, idee e teorie consolidati</a:t>
            </a:r>
            <a:endParaRPr lang="en-US" sz="16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rgbClr val="237F8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Abilità </a:t>
            </a:r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rgbClr val="1F2433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capacità di eseguire compiti e processi usando le conoscenze</a:t>
            </a:r>
            <a:endParaRPr lang="en-US" sz="16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rgbClr val="B23F3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Atteggiamenti </a:t>
            </a:r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rgbClr val="1F2433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disposizione e mentalità ad agire o reagire</a:t>
            </a:r>
            <a:endParaRPr lang="en-US" sz="16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600" dirty="0">
                <a:solidFill>
                  <a:srgbClr val="1F2433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</a:t>
            </a:r>
            <a:endParaRPr lang="en-US" sz="16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400" i="1" dirty="0">
                <a:solidFill>
                  <a:srgbClr val="5D6676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Nell'AILit Framework (trad. it.) lo stesso termine inglese «attitudes» è reso con «attitudini».</a:t>
            </a:r>
            <a:endParaRPr lang="en-US" sz="1600" dirty="0"/>
          </a:p>
        </p:txBody>
      </p:sp>
      <p:sp>
        <p:nvSpPr>
          <p:cNvPr id="4" name="Text 7"/>
          <p:cNvSpPr/>
          <p:nvPr>
            <p:ph idx="109" type="body" hasCustomPrompt="1"/>
          </p:nvPr>
        </p:nvSpPr>
        <p:spPr>
          <a:xfrm>
            <a:off x="6812280" y="457200"/>
            <a:ext cx="4937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25285A"/>
                </a:solidFill>
                <a:latin typeface="Titillium Web" pitchFamily="34" charset="0"/>
                <a:ea typeface="Titillium Web" pitchFamily="34" charset="-122"/>
                <a:cs typeface="Titillium Web" pitchFamily="34" charset="-120"/>
              </a:rPr>
              <a:t>La definizione</a:t>
            </a:r>
            <a:endParaRPr lang="en-US" sz="2800" dirty="0"/>
          </a:p>
        </p:txBody>
      </p:sp>
      <p:sp>
        <p:nvSpPr>
          <p:cNvPr id="5" name="Text 3"/>
          <p:cNvSpPr txBox="1"/>
          <p:nvPr/>
        </p:nvSpPr>
        <p:spPr>
          <a:xfrm>
            <a:off x="6812280" y="1371600"/>
            <a:ext cx="4937760" cy="3749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50" dirty="0">
                <a:solidFill>
                  <a:srgbClr val="25285A"/>
                </a:solidFill>
                <a:latin typeface="Titillium Web" pitchFamily="34" charset="0"/>
                <a:ea typeface="Titillium Web" pitchFamily="34" charset="-122"/>
                <a:cs typeface="Titillium Web" pitchFamily="34" charset="-120"/>
              </a:rPr>
              <a:t>«La competenza digitale implica l'uso sicuro, critico e responsabile delle tecnologie digitali e il loro impiego nell'apprendimento, nel lavoro e nella partecipazione alla società. Comprende l'alfabetizzazione all'informazione e ai dati, la comunicazione e la collaborazione, l'alfabetizzazione ai media, la creazione di contenuti digitali (compresa la programmazione), la sicurezza (compreso il benessere digitale e le competenze relative alla sicurezza informatica), le questioni relative alla proprietà intellettuale, la risoluzione di problemi e il pensiero critico.»</a:t>
            </a:r>
            <a:endParaRPr lang="en-US" sz="1650" dirty="0"/>
          </a:p>
        </p:txBody>
      </p:sp>
      <p:sp>
        <p:nvSpPr>
          <p:cNvPr id="6" name="Text 7"/>
          <p:cNvSpPr/>
          <p:nvPr>
            <p:ph idx="110" type="body" hasCustomPrompt="1"/>
          </p:nvPr>
        </p:nvSpPr>
        <p:spPr>
          <a:xfrm>
            <a:off x="6812280" y="5257800"/>
            <a:ext cx="4937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rgbClr val="5D6676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Raccomandazione del Consiglio sulle competenze chiave, 22 maggio 2018; DigComp 3.0, p. 16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419088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25285A"/>
                </a:solidFill>
                <a:latin typeface="Titillium Web"/>
                <a:ea typeface="Titillium Web"/>
                <a:cs typeface="Titillium Web"/>
              </a:defRPr>
            </a:lvl1pPr>
          </a:lstStyle>
          <a:p>
            <a:pPr algn="r"/>
            <a:fld id="{F7021451-1387-4CA6-816F-3879F97B5CBC}" type="slidenum">
              <a:rPr b="1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5"/>
          <p:cNvSpPr/>
          <p:nvPr>
            <p:ph idx="105" type="title" hasCustomPrompt="1"/>
          </p:nvPr>
        </p:nvSpPr>
        <p:spPr>
          <a:xfrm>
            <a:off x="548640" y="457200"/>
            <a:ext cx="1109167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25285A"/>
                </a:solidFill>
                <a:latin typeface="Titillium Web" pitchFamily="34" charset="0"/>
                <a:ea typeface="Titillium Web" pitchFamily="34" charset="-122"/>
                <a:cs typeface="Titillium Web" pitchFamily="34" charset="-120"/>
              </a:rPr>
              <a:t>Cosa c'è di nuovo nel DigComp 3.0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548640" y="1417320"/>
            <a:ext cx="3931920" cy="4389120"/>
          </a:xfrm>
          <a:prstGeom prst="roundRect">
            <a:avLst>
              <a:gd name="adj" fmla="val 4186"/>
            </a:avLst>
          </a:prstGeom>
          <a:solidFill>
            <a:srgbClr val="EEF3F7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822960" y="1554480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5285A"/>
                </a:solidFill>
                <a:latin typeface="Titillium Web" pitchFamily="34" charset="0"/>
                <a:ea typeface="Titillium Web" pitchFamily="34" charset="-122"/>
                <a:cs typeface="Titillium Web" pitchFamily="34" charset="-120"/>
              </a:rPr>
              <a:t>Cinque temi prioritari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822960" y="2103120"/>
            <a:ext cx="3383280" cy="566928"/>
          </a:xfrm>
          <a:prstGeom prst="roundRect">
            <a:avLst>
              <a:gd name="adj" fmla="val 12903"/>
            </a:avLst>
          </a:prstGeom>
          <a:solidFill>
            <a:srgbClr val="FFFFFF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005840" y="2103120"/>
            <a:ext cx="31089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B426D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Competenza sull'IA (inclusa l'IA generativa)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822960" y="2816352"/>
            <a:ext cx="3383280" cy="566928"/>
          </a:xfrm>
          <a:prstGeom prst="roundRect">
            <a:avLst>
              <a:gd name="adj" fmla="val 12903"/>
            </a:avLst>
          </a:prstGeom>
          <a:solidFill>
            <a:srgbClr val="FFFFFF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005840" y="2816352"/>
            <a:ext cx="31089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B426D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Competenza sulla cybersicurezza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22960" y="3529584"/>
            <a:ext cx="3383280" cy="566928"/>
          </a:xfrm>
          <a:prstGeom prst="roundRect">
            <a:avLst>
              <a:gd name="adj" fmla="val 12903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05840" y="3529584"/>
            <a:ext cx="31089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B426D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Diritti digitali, scelta e responsabilità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822960" y="4242816"/>
            <a:ext cx="3383280" cy="566928"/>
          </a:xfrm>
          <a:prstGeom prst="roundRect">
            <a:avLst>
              <a:gd name="adj" fmla="val 12903"/>
            </a:avLst>
          </a:prstGeom>
          <a:solidFill>
            <a:srgbClr val="FFFFFF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1005840" y="4242816"/>
            <a:ext cx="31089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B426D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Benessere negli ambienti digitali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822960" y="4956048"/>
            <a:ext cx="3383280" cy="566928"/>
          </a:xfrm>
          <a:prstGeom prst="roundRect">
            <a:avLst>
              <a:gd name="adj" fmla="val 12903"/>
            </a:avLst>
          </a:prstGeom>
          <a:solidFill>
            <a:srgbClr val="FFFFFF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1005840" y="4956048"/>
            <a:ext cx="31089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B426D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Contrasto a misinformazione e disinformazione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4846320" y="1508760"/>
            <a:ext cx="384048" cy="384048"/>
          </a:xfrm>
          <a:prstGeom prst="roundRect">
            <a:avLst>
              <a:gd name="adj" fmla="val 16667"/>
            </a:avLst>
          </a:prstGeom>
          <a:solidFill>
            <a:srgbClr val="2B426D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4846320" y="150876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Titillium Web" pitchFamily="34" charset="0"/>
                <a:ea typeface="Titillium Web" pitchFamily="34" charset="-122"/>
                <a:cs typeface="Titillium Web" pitchFamily="34" charset="-120"/>
              </a:rPr>
              <a:t>1</a:t>
            </a:r>
            <a:endParaRPr lang="en-US" sz="1500" dirty="0"/>
          </a:p>
        </p:txBody>
      </p:sp>
      <p:sp>
        <p:nvSpPr>
          <p:cNvPr id="17" name="Text 15"/>
          <p:cNvSpPr txBox="1"/>
          <p:nvPr/>
        </p:nvSpPr>
        <p:spPr>
          <a:xfrm>
            <a:off x="5440680" y="1417320"/>
            <a:ext cx="6199632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F2433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Titoli e descrittori di aree e competenze aggiornati; struttura invariata (5 aree, 21 competenze).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5440680" y="2057400"/>
            <a:ext cx="6199632" cy="0"/>
          </a:xfrm>
          <a:prstGeom prst="line">
            <a:avLst/>
          </a:prstGeom>
          <a:noFill/>
          <a:ln w="9525">
            <a:solidFill>
              <a:srgbClr val="D2DCE6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4846320" y="2240280"/>
            <a:ext cx="384048" cy="384048"/>
          </a:xfrm>
          <a:prstGeom prst="roundRect">
            <a:avLst>
              <a:gd name="adj" fmla="val 16667"/>
            </a:avLst>
          </a:prstGeom>
          <a:solidFill>
            <a:srgbClr val="2B426D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4846320" y="22402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Titillium Web" pitchFamily="34" charset="0"/>
                <a:ea typeface="Titillium Web" pitchFamily="34" charset="-122"/>
                <a:cs typeface="Titillium Web" pitchFamily="34" charset="-120"/>
              </a:rPr>
              <a:t>2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440680" y="2148840"/>
            <a:ext cx="6199632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F2433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Quattro livelli di padronanza: Base, Intermedio, Avanzato, Altamente avanzato, mappabili sugli 8 del DigComp 2.2.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5440680" y="2788920"/>
            <a:ext cx="6199632" cy="0"/>
          </a:xfrm>
          <a:prstGeom prst="line">
            <a:avLst/>
          </a:prstGeom>
          <a:noFill/>
          <a:ln w="9525">
            <a:solidFill>
              <a:srgbClr val="D2DCE6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4846320" y="2971800"/>
            <a:ext cx="384048" cy="384048"/>
          </a:xfrm>
          <a:prstGeom prst="roundRect">
            <a:avLst>
              <a:gd name="adj" fmla="val 16667"/>
            </a:avLst>
          </a:prstGeom>
          <a:solidFill>
            <a:srgbClr val="2B426D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4846320" y="29718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Titillium Web" pitchFamily="34" charset="0"/>
                <a:ea typeface="Titillium Web" pitchFamily="34" charset="-122"/>
                <a:cs typeface="Titillium Web" pitchFamily="34" charset="-120"/>
              </a:rPr>
              <a:t>3</a:t>
            </a:r>
            <a:endParaRPr lang="en-US" sz="1500" dirty="0"/>
          </a:p>
        </p:txBody>
      </p:sp>
      <p:sp>
        <p:nvSpPr>
          <p:cNvPr id="25" name="Text 23"/>
          <p:cNvSpPr txBox="1"/>
          <p:nvPr/>
        </p:nvSpPr>
        <p:spPr>
          <a:xfrm>
            <a:off x="5440680" y="2880360"/>
            <a:ext cx="6199632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F2433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362 enunciati di competenza, nuovi, per ogni competenza e livello.</a:t>
            </a:r>
            <a:endParaRPr lang="en-US" sz="1400" dirty="0"/>
          </a:p>
        </p:txBody>
      </p:sp>
      <p:sp>
        <p:nvSpPr>
          <p:cNvPr id="26" name="Shape 24"/>
          <p:cNvSpPr/>
          <p:nvPr/>
        </p:nvSpPr>
        <p:spPr>
          <a:xfrm>
            <a:off x="5440680" y="3520440"/>
            <a:ext cx="6199632" cy="0"/>
          </a:xfrm>
          <a:prstGeom prst="line">
            <a:avLst/>
          </a:prstGeom>
          <a:noFill/>
          <a:ln w="9525">
            <a:solidFill>
              <a:srgbClr val="D2DCE6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4846320" y="3703320"/>
            <a:ext cx="384048" cy="384048"/>
          </a:xfrm>
          <a:prstGeom prst="roundRect">
            <a:avLst>
              <a:gd name="adj" fmla="val 16667"/>
            </a:avLst>
          </a:prstGeom>
          <a:solidFill>
            <a:srgbClr val="2B426D"/>
          </a:solidFill>
          <a:ln/>
        </p:spPr>
      </p:sp>
      <p:sp>
        <p:nvSpPr>
          <p:cNvPr id="28" name="Text 26"/>
          <p:cNvSpPr txBox="1"/>
          <p:nvPr/>
        </p:nvSpPr>
        <p:spPr>
          <a:xfrm>
            <a:off x="4846320" y="370332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Titillium Web" pitchFamily="34" charset="0"/>
                <a:ea typeface="Titillium Web" pitchFamily="34" charset="-122"/>
                <a:cs typeface="Titillium Web" pitchFamily="34" charset="-120"/>
              </a:rPr>
              <a:t>4</a:t>
            </a:r>
            <a:endParaRPr lang="en-US" sz="1500" dirty="0"/>
          </a:p>
        </p:txBody>
      </p:sp>
      <p:sp>
        <p:nvSpPr>
          <p:cNvPr id="29" name="Text 27"/>
          <p:cNvSpPr txBox="1"/>
          <p:nvPr/>
        </p:nvSpPr>
        <p:spPr>
          <a:xfrm>
            <a:off x="5440680" y="3611880"/>
            <a:ext cx="6199632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F2433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522 risultati di apprendimento classificati per conoscenze, abilità e atteggiamenti.</a:t>
            </a:r>
            <a:endParaRPr lang="en-US" sz="1400" dirty="0"/>
          </a:p>
        </p:txBody>
      </p:sp>
      <p:sp>
        <p:nvSpPr>
          <p:cNvPr id="30" name="Shape 28"/>
          <p:cNvSpPr/>
          <p:nvPr/>
        </p:nvSpPr>
        <p:spPr>
          <a:xfrm>
            <a:off x="5440680" y="4251960"/>
            <a:ext cx="6199632" cy="0"/>
          </a:xfrm>
          <a:prstGeom prst="line">
            <a:avLst/>
          </a:prstGeom>
          <a:noFill/>
          <a:ln w="9525">
            <a:solidFill>
              <a:srgbClr val="D2DCE6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4846320" y="4434840"/>
            <a:ext cx="384048" cy="384048"/>
          </a:xfrm>
          <a:prstGeom prst="roundRect">
            <a:avLst>
              <a:gd name="adj" fmla="val 16667"/>
            </a:avLst>
          </a:prstGeom>
          <a:solidFill>
            <a:srgbClr val="2B426D"/>
          </a:solidFill>
          <a:ln/>
        </p:spPr>
      </p:sp>
      <p:sp>
        <p:nvSpPr>
          <p:cNvPr id="32" name="Text 30"/>
          <p:cNvSpPr txBox="1"/>
          <p:nvPr/>
        </p:nvSpPr>
        <p:spPr>
          <a:xfrm>
            <a:off x="4846320" y="443484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Titillium Web" pitchFamily="34" charset="0"/>
                <a:ea typeface="Titillium Web" pitchFamily="34" charset="-122"/>
                <a:cs typeface="Titillium Web" pitchFamily="34" charset="-120"/>
              </a:rPr>
              <a:t>5</a:t>
            </a:r>
            <a:endParaRPr lang="en-US" sz="1500" dirty="0"/>
          </a:p>
        </p:txBody>
      </p:sp>
      <p:sp>
        <p:nvSpPr>
          <p:cNvPr id="33" name="Text 31"/>
          <p:cNvSpPr txBox="1"/>
          <p:nvPr/>
        </p:nvSpPr>
        <p:spPr>
          <a:xfrm>
            <a:off x="5440680" y="4343400"/>
            <a:ext cx="6199632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F2433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Integrazione sistematica e trasversale della competenza in materia di IA.</a:t>
            </a:r>
            <a:endParaRPr lang="en-US" sz="1400" dirty="0"/>
          </a:p>
        </p:txBody>
      </p:sp>
      <p:sp>
        <p:nvSpPr>
          <p:cNvPr id="34" name="Shape 32"/>
          <p:cNvSpPr/>
          <p:nvPr/>
        </p:nvSpPr>
        <p:spPr>
          <a:xfrm>
            <a:off x="5440680" y="4983480"/>
            <a:ext cx="6199632" cy="0"/>
          </a:xfrm>
          <a:prstGeom prst="line">
            <a:avLst/>
          </a:prstGeom>
          <a:noFill/>
          <a:ln w="9525">
            <a:solidFill>
              <a:srgbClr val="D2DCE6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4846320" y="5166360"/>
            <a:ext cx="384048" cy="384048"/>
          </a:xfrm>
          <a:prstGeom prst="roundRect">
            <a:avLst>
              <a:gd name="adj" fmla="val 16667"/>
            </a:avLst>
          </a:prstGeom>
          <a:solidFill>
            <a:srgbClr val="2B426D"/>
          </a:solidFill>
          <a:ln/>
        </p:spPr>
      </p:sp>
      <p:sp>
        <p:nvSpPr>
          <p:cNvPr id="36" name="Text 34"/>
          <p:cNvSpPr txBox="1"/>
          <p:nvPr/>
        </p:nvSpPr>
        <p:spPr>
          <a:xfrm>
            <a:off x="4846320" y="516636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Titillium Web" pitchFamily="34" charset="0"/>
                <a:ea typeface="Titillium Web" pitchFamily="34" charset="-122"/>
                <a:cs typeface="Titillium Web" pitchFamily="34" charset="-120"/>
              </a:rPr>
              <a:t>6</a:t>
            </a:r>
            <a:endParaRPr lang="en-US" sz="1500" dirty="0"/>
          </a:p>
        </p:txBody>
      </p:sp>
      <p:sp>
        <p:nvSpPr>
          <p:cNvPr id="37" name="Text 35"/>
          <p:cNvSpPr txBox="1"/>
          <p:nvPr/>
        </p:nvSpPr>
        <p:spPr>
          <a:xfrm>
            <a:off x="5440680" y="5074920"/>
            <a:ext cx="6199632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F2433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Glossario di circa 120 termini; contenuti in foglio di calcolo e open data (JSON).</a:t>
            </a:r>
            <a:endParaRPr lang="en-US" sz="1400" dirty="0"/>
          </a:p>
        </p:txBody>
      </p:sp>
      <p:sp>
        <p:nvSpPr>
          <p:cNvPr id="38" name="Shape 36"/>
          <p:cNvSpPr/>
          <p:nvPr/>
        </p:nvSpPr>
        <p:spPr>
          <a:xfrm>
            <a:off x="5440680" y="5715000"/>
            <a:ext cx="6199632" cy="0"/>
          </a:xfrm>
          <a:prstGeom prst="line">
            <a:avLst/>
          </a:prstGeom>
          <a:noFill/>
          <a:ln w="9525">
            <a:solidFill>
              <a:srgbClr val="D2DCE6"/>
            </a:solidFill>
            <a:prstDash val="solid"/>
          </a:ln>
        </p:spPr>
      </p:sp>
      <p:sp>
        <p:nvSpPr>
          <p:cNvPr id="39" name="Text 37"/>
          <p:cNvSpPr txBox="1"/>
          <p:nvPr/>
        </p:nvSpPr>
        <p:spPr>
          <a:xfrm>
            <a:off x="548640" y="5897880"/>
            <a:ext cx="110916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5D6676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DigComp 3.0, Figure 3 e 4 (p. 12) e Tabella A1 (p. 77)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419088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25285A"/>
                </a:solidFill>
                <a:latin typeface="Titillium Web"/>
                <a:ea typeface="Titillium Web"/>
                <a:cs typeface="Titillium Web"/>
              </a:defRPr>
            </a:lvl1pPr>
          </a:lstStyle>
          <a:p>
            <a:pPr algn="r"/>
            <a:fld id="{F7021451-1387-4CA6-816F-3879F97B5CBC}" type="slidenum">
              <a:rPr b="1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1" type="body" hasCustomPrompt="1"/>
          </p:nvPr>
        </p:nvSpPr>
        <p:spPr>
          <a:xfrm>
            <a:off x="548640" y="2194560"/>
            <a:ext cx="27432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0" b="1" dirty="0">
                <a:solidFill>
                  <a:srgbClr val="FFFFFF"/>
                </a:solidFill>
                <a:latin typeface="Titillium Web" pitchFamily="34" charset="0"/>
                <a:ea typeface="Titillium Web" pitchFamily="34" charset="-122"/>
                <a:cs typeface="Titillium Web" pitchFamily="34" charset="-120"/>
              </a:rPr>
              <a:t>02</a:t>
            </a:r>
            <a:endParaRPr lang="en-US" sz="11000" dirty="0"/>
          </a:p>
        </p:txBody>
      </p:sp>
      <p:sp>
        <p:nvSpPr>
          <p:cNvPr id="3" name="Text 0"/>
          <p:cNvSpPr/>
          <p:nvPr>
            <p:ph idx="102" type="title" hasCustomPrompt="1"/>
          </p:nvPr>
        </p:nvSpPr>
        <p:spPr>
          <a:xfrm>
            <a:off x="4389120" y="2011680"/>
            <a:ext cx="72237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25285A"/>
                </a:solidFill>
                <a:latin typeface="Titillium Web" pitchFamily="34" charset="0"/>
                <a:ea typeface="Titillium Web" pitchFamily="34" charset="-122"/>
                <a:cs typeface="Titillium Web" pitchFamily="34" charset="-120"/>
              </a:rPr>
              <a:t>La struttura del framework</a:t>
            </a:r>
            <a:endParaRPr lang="en-US" sz="4000" dirty="0"/>
          </a:p>
        </p:txBody>
      </p:sp>
      <p:sp>
        <p:nvSpPr>
          <p:cNvPr id="4" name="Text 0"/>
          <p:cNvSpPr/>
          <p:nvPr>
            <p:ph idx="103" type="body" hasCustomPrompt="1"/>
          </p:nvPr>
        </p:nvSpPr>
        <p:spPr>
          <a:xfrm>
            <a:off x="4389120" y="3520440"/>
            <a:ext cx="7223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dirty="0">
                <a:solidFill>
                  <a:srgbClr val="5D6676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Definizione, aree, competenze, livelli e risultati di apprendimento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419088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25285A"/>
                </a:solidFill>
                <a:latin typeface="Titillium Web"/>
                <a:ea typeface="Titillium Web"/>
                <a:cs typeface="Titillium Web"/>
              </a:defRPr>
            </a:lvl1pPr>
          </a:lstStyle>
          <a:p>
            <a:pPr algn="r"/>
            <a:fld id="{F7021451-1387-4CA6-816F-3879F97B5CBC}" type="slidenum">
              <a:rPr b="1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5"/>
          <p:cNvSpPr/>
          <p:nvPr>
            <p:ph idx="105" type="title" hasCustomPrompt="1"/>
          </p:nvPr>
        </p:nvSpPr>
        <p:spPr>
          <a:xfrm>
            <a:off x="548640" y="457200"/>
            <a:ext cx="1109167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25285A"/>
                </a:solidFill>
                <a:latin typeface="Titillium Web" pitchFamily="34" charset="0"/>
                <a:ea typeface="Titillium Web" pitchFamily="34" charset="-122"/>
                <a:cs typeface="Titillium Web" pitchFamily="34" charset="-120"/>
              </a:rPr>
              <a:t>Le cinque componenti del DigComp 3.0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548640" y="1463040"/>
            <a:ext cx="2075688" cy="4206240"/>
          </a:xfrm>
          <a:prstGeom prst="roundRect">
            <a:avLst>
              <a:gd name="adj" fmla="val 5286"/>
            </a:avLst>
          </a:prstGeom>
          <a:solidFill>
            <a:srgbClr val="FFFFFF"/>
          </a:solidFill>
          <a:ln w="9525">
            <a:solidFill>
              <a:srgbClr val="D2DCE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49808" y="1691640"/>
            <a:ext cx="457200" cy="457200"/>
          </a:xfrm>
          <a:prstGeom prst="roundRect">
            <a:avLst>
              <a:gd name="adj" fmla="val 14000"/>
            </a:avLst>
          </a:prstGeom>
          <a:solidFill>
            <a:srgbClr val="2B426D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49808" y="16916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Titillium Web" pitchFamily="34" charset="0"/>
                <a:ea typeface="Titillium Web" pitchFamily="34" charset="-122"/>
                <a:cs typeface="Titillium Web" pitchFamily="34" charset="-120"/>
              </a:rPr>
              <a:t>1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749808" y="2331720"/>
            <a:ext cx="170992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25285A"/>
                </a:solidFill>
                <a:latin typeface="Titillium Web" pitchFamily="34" charset="0"/>
                <a:ea typeface="Titillium Web" pitchFamily="34" charset="-122"/>
                <a:cs typeface="Titillium Web" pitchFamily="34" charset="-120"/>
              </a:rPr>
              <a:t>Definizione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749808" y="3291840"/>
            <a:ext cx="1709928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1F2433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Stabilisce contenuto e ambito; distingue conoscenze, abilità e atteggiamenti.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2816352" y="1463040"/>
            <a:ext cx="2075688" cy="4206240"/>
          </a:xfrm>
          <a:prstGeom prst="roundRect">
            <a:avLst>
              <a:gd name="adj" fmla="val 5286"/>
            </a:avLst>
          </a:prstGeom>
          <a:solidFill>
            <a:srgbClr val="FFFFFF"/>
          </a:solidFill>
          <a:ln w="9525">
            <a:solidFill>
              <a:srgbClr val="D2DCE6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017520" y="1691640"/>
            <a:ext cx="457200" cy="457200"/>
          </a:xfrm>
          <a:prstGeom prst="roundRect">
            <a:avLst>
              <a:gd name="adj" fmla="val 14000"/>
            </a:avLst>
          </a:prstGeom>
          <a:solidFill>
            <a:srgbClr val="2B426D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3017520" y="16916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Titillium Web" pitchFamily="34" charset="0"/>
                <a:ea typeface="Titillium Web" pitchFamily="34" charset="-122"/>
                <a:cs typeface="Titillium Web" pitchFamily="34" charset="-120"/>
              </a:rPr>
              <a:t>2</a:t>
            </a:r>
            <a:endParaRPr lang="en-US" sz="1700" dirty="0"/>
          </a:p>
        </p:txBody>
      </p:sp>
      <p:sp>
        <p:nvSpPr>
          <p:cNvPr id="11" name="Text 9"/>
          <p:cNvSpPr txBox="1"/>
          <p:nvPr/>
        </p:nvSpPr>
        <p:spPr>
          <a:xfrm>
            <a:off x="3017520" y="2331720"/>
            <a:ext cx="170992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25285A"/>
                </a:solidFill>
                <a:latin typeface="Titillium Web" pitchFamily="34" charset="0"/>
                <a:ea typeface="Titillium Web" pitchFamily="34" charset="-122"/>
                <a:cs typeface="Titillium Web" pitchFamily="34" charset="-120"/>
              </a:rPr>
              <a:t>Aree di competenza</a:t>
            </a:r>
            <a:endParaRPr lang="en-US" sz="1800" dirty="0"/>
          </a:p>
        </p:txBody>
      </p:sp>
      <p:sp>
        <p:nvSpPr>
          <p:cNvPr id="12" name="Text 10"/>
          <p:cNvSpPr txBox="1"/>
          <p:nvPr/>
        </p:nvSpPr>
        <p:spPr>
          <a:xfrm>
            <a:off x="3017520" y="3291840"/>
            <a:ext cx="1709928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1F2433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Cinque gruppi tematici, ciascuno con titolo e descrittore.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5084064" y="1463040"/>
            <a:ext cx="2075688" cy="4206240"/>
          </a:xfrm>
          <a:prstGeom prst="roundRect">
            <a:avLst>
              <a:gd name="adj" fmla="val 5286"/>
            </a:avLst>
          </a:prstGeom>
          <a:solidFill>
            <a:srgbClr val="FFFFFF"/>
          </a:solidFill>
          <a:ln w="9525">
            <a:solidFill>
              <a:srgbClr val="D2DCE6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5285232" y="1691640"/>
            <a:ext cx="457200" cy="457200"/>
          </a:xfrm>
          <a:prstGeom prst="roundRect">
            <a:avLst>
              <a:gd name="adj" fmla="val 14000"/>
            </a:avLst>
          </a:prstGeom>
          <a:solidFill>
            <a:srgbClr val="2B426D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5285232" y="16916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Titillium Web" pitchFamily="34" charset="0"/>
                <a:ea typeface="Titillium Web" pitchFamily="34" charset="-122"/>
                <a:cs typeface="Titillium Web" pitchFamily="34" charset="-120"/>
              </a:rPr>
              <a:t>3</a:t>
            </a:r>
            <a:endParaRPr lang="en-US" sz="1700" dirty="0"/>
          </a:p>
        </p:txBody>
      </p:sp>
      <p:sp>
        <p:nvSpPr>
          <p:cNvPr id="16" name="Text 14"/>
          <p:cNvSpPr txBox="1"/>
          <p:nvPr/>
        </p:nvSpPr>
        <p:spPr>
          <a:xfrm>
            <a:off x="5285232" y="2331720"/>
            <a:ext cx="170992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25285A"/>
                </a:solidFill>
                <a:latin typeface="Titillium Web" pitchFamily="34" charset="0"/>
                <a:ea typeface="Titillium Web" pitchFamily="34" charset="-122"/>
                <a:cs typeface="Titillium Web" pitchFamily="34" charset="-120"/>
              </a:rPr>
              <a:t>Competenze</a:t>
            </a:r>
            <a:endParaRPr lang="en-US" sz="1800" dirty="0"/>
          </a:p>
        </p:txBody>
      </p:sp>
      <p:sp>
        <p:nvSpPr>
          <p:cNvPr id="17" name="Text 15"/>
          <p:cNvSpPr txBox="1"/>
          <p:nvPr/>
        </p:nvSpPr>
        <p:spPr>
          <a:xfrm>
            <a:off x="5285232" y="3291840"/>
            <a:ext cx="1709928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1F2433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21 competenze organizzate nelle cinque aree, con titolo e descrittore.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7351776" y="1463040"/>
            <a:ext cx="2075688" cy="4206240"/>
          </a:xfrm>
          <a:prstGeom prst="roundRect">
            <a:avLst>
              <a:gd name="adj" fmla="val 5286"/>
            </a:avLst>
          </a:prstGeom>
          <a:solidFill>
            <a:srgbClr val="FFFFFF"/>
          </a:solidFill>
          <a:ln w="9525">
            <a:solidFill>
              <a:srgbClr val="D2DCE6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7552944" y="1691640"/>
            <a:ext cx="457200" cy="457200"/>
          </a:xfrm>
          <a:prstGeom prst="roundRect">
            <a:avLst>
              <a:gd name="adj" fmla="val 14000"/>
            </a:avLst>
          </a:prstGeom>
          <a:solidFill>
            <a:srgbClr val="2B426D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7552944" y="16916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Titillium Web" pitchFamily="34" charset="0"/>
                <a:ea typeface="Titillium Web" pitchFamily="34" charset="-122"/>
                <a:cs typeface="Titillium Web" pitchFamily="34" charset="-120"/>
              </a:rPr>
              <a:t>4</a:t>
            </a:r>
            <a:endParaRPr lang="en-US" sz="1700" dirty="0"/>
          </a:p>
        </p:txBody>
      </p:sp>
      <p:sp>
        <p:nvSpPr>
          <p:cNvPr id="21" name="Text 19"/>
          <p:cNvSpPr txBox="1"/>
          <p:nvPr/>
        </p:nvSpPr>
        <p:spPr>
          <a:xfrm>
            <a:off x="7552944" y="2331720"/>
            <a:ext cx="170992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25285A"/>
                </a:solidFill>
                <a:latin typeface="Titillium Web" pitchFamily="34" charset="0"/>
                <a:ea typeface="Titillium Web" pitchFamily="34" charset="-122"/>
                <a:cs typeface="Titillium Web" pitchFamily="34" charset="-120"/>
              </a:rPr>
              <a:t>Livelli di padronanza</a:t>
            </a:r>
            <a:endParaRPr lang="en-US" sz="1800" dirty="0"/>
          </a:p>
        </p:txBody>
      </p:sp>
      <p:sp>
        <p:nvSpPr>
          <p:cNvPr id="22" name="Text 20"/>
          <p:cNvSpPr txBox="1"/>
          <p:nvPr/>
        </p:nvSpPr>
        <p:spPr>
          <a:xfrm>
            <a:off x="7552944" y="3291840"/>
            <a:ext cx="1709928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1F2433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Base, Intermedio, Avanzato, Altamente avanzato; 362 enunciati di competenza.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9619488" y="1463040"/>
            <a:ext cx="2075688" cy="4206240"/>
          </a:xfrm>
          <a:prstGeom prst="roundRect">
            <a:avLst>
              <a:gd name="adj" fmla="val 5286"/>
            </a:avLst>
          </a:prstGeom>
          <a:solidFill>
            <a:srgbClr val="FFFFFF"/>
          </a:solidFill>
          <a:ln w="9525">
            <a:solidFill>
              <a:srgbClr val="D2DCE6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9820656" y="1691640"/>
            <a:ext cx="457200" cy="457200"/>
          </a:xfrm>
          <a:prstGeom prst="roundRect">
            <a:avLst>
              <a:gd name="adj" fmla="val 14000"/>
            </a:avLst>
          </a:prstGeom>
          <a:solidFill>
            <a:srgbClr val="2B426D"/>
          </a:solidFill>
          <a:ln/>
        </p:spPr>
      </p:sp>
      <p:sp>
        <p:nvSpPr>
          <p:cNvPr id="25" name="Text 23"/>
          <p:cNvSpPr txBox="1"/>
          <p:nvPr/>
        </p:nvSpPr>
        <p:spPr>
          <a:xfrm>
            <a:off x="9820656" y="16916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Titillium Web" pitchFamily="34" charset="0"/>
                <a:ea typeface="Titillium Web" pitchFamily="34" charset="-122"/>
                <a:cs typeface="Titillium Web" pitchFamily="34" charset="-120"/>
              </a:rPr>
              <a:t>5</a:t>
            </a:r>
            <a:endParaRPr lang="en-US" sz="1700" dirty="0"/>
          </a:p>
        </p:txBody>
      </p:sp>
      <p:sp>
        <p:nvSpPr>
          <p:cNvPr id="26" name="Text 24"/>
          <p:cNvSpPr txBox="1"/>
          <p:nvPr/>
        </p:nvSpPr>
        <p:spPr>
          <a:xfrm>
            <a:off x="9820656" y="2331720"/>
            <a:ext cx="170992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25285A"/>
                </a:solidFill>
                <a:latin typeface="Titillium Web" pitchFamily="34" charset="0"/>
                <a:ea typeface="Titillium Web" pitchFamily="34" charset="-122"/>
                <a:cs typeface="Titillium Web" pitchFamily="34" charset="-120"/>
              </a:rPr>
              <a:t>Risultati di apprendimento</a:t>
            </a:r>
            <a:endParaRPr lang="en-US" sz="1800" dirty="0"/>
          </a:p>
        </p:txBody>
      </p:sp>
      <p:sp>
        <p:nvSpPr>
          <p:cNvPr id="27" name="Text 25"/>
          <p:cNvSpPr txBox="1"/>
          <p:nvPr/>
        </p:nvSpPr>
        <p:spPr>
          <a:xfrm>
            <a:off x="9820656" y="3291840"/>
            <a:ext cx="1709928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1F2433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522 dichiarazioni per competenza, livello e tipo (K, S, A): la vista più «granulare».</a:t>
            </a:r>
            <a:endParaRPr lang="en-US" sz="1600" dirty="0"/>
          </a:p>
        </p:txBody>
      </p:sp>
      <p:sp>
        <p:nvSpPr>
          <p:cNvPr id="28" name="Text 26"/>
          <p:cNvSpPr txBox="1"/>
          <p:nvPr/>
        </p:nvSpPr>
        <p:spPr>
          <a:xfrm>
            <a:off x="548640" y="5852160"/>
            <a:ext cx="110916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5D6676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Sintesi da DigComp 3.0, Tabella 1 (p. 16)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419088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25285A"/>
                </a:solidFill>
                <a:latin typeface="Titillium Web"/>
                <a:ea typeface="Titillium Web"/>
                <a:cs typeface="Titillium Web"/>
              </a:defRPr>
            </a:lvl1pPr>
          </a:lstStyle>
          <a:p>
            <a:pPr algn="r"/>
            <a:fld id="{F7021451-1387-4CA6-816F-3879F97B5CBC}" type="slidenum">
              <a:rPr b="1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5"/>
          <p:cNvSpPr/>
          <p:nvPr>
            <p:ph idx="105" type="title" hasCustomPrompt="1"/>
          </p:nvPr>
        </p:nvSpPr>
        <p:spPr>
          <a:xfrm>
            <a:off x="548640" y="457200"/>
            <a:ext cx="1109167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25285A"/>
                </a:solidFill>
                <a:latin typeface="Titillium Web" pitchFamily="34" charset="0"/>
                <a:ea typeface="Titillium Web" pitchFamily="34" charset="-122"/>
                <a:cs typeface="Titillium Web" pitchFamily="34" charset="-120"/>
              </a:rPr>
              <a:t>5 aree di competenza, 21 competenze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548640" y="1325880"/>
            <a:ext cx="2103120" cy="1143000"/>
          </a:xfrm>
          <a:prstGeom prst="roundRect">
            <a:avLst>
              <a:gd name="adj" fmla="val 9600"/>
            </a:avLst>
          </a:prstGeom>
          <a:solidFill>
            <a:srgbClr val="FFC936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85800" y="1371600"/>
            <a:ext cx="18288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5285A"/>
                </a:solidFill>
                <a:latin typeface="Titillium Web" pitchFamily="34" charset="0"/>
                <a:ea typeface="Titillium Web" pitchFamily="34" charset="-122"/>
                <a:cs typeface="Titillium Web" pitchFamily="34" charset="-120"/>
              </a:rPr>
              <a:t>1  </a:t>
            </a:r>
            <a:pPr indent="0" marL="0">
              <a:buNone/>
            </a:pPr>
            <a:r>
              <a:rPr lang="en-US" sz="1350" b="1" dirty="0">
                <a:solidFill>
                  <a:srgbClr val="25285A"/>
                </a:solidFill>
                <a:latin typeface="Titillium Web" pitchFamily="34" charset="0"/>
                <a:ea typeface="Titillium Web" pitchFamily="34" charset="-122"/>
                <a:cs typeface="Titillium Web" pitchFamily="34" charset="-120"/>
              </a:rPr>
              <a:t>Ricerca, valutazione e gestione delle informazioni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94360" y="2606040"/>
            <a:ext cx="2011680" cy="3611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700"/>
              </a:spcAft>
              <a:buNone/>
            </a:pPr>
            <a:r>
              <a:rPr lang="en-US" sz="1250" dirty="0">
                <a:solidFill>
                  <a:srgbClr val="1F2433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1.1 Navigare, ricercare e filtrare le informazioni</a:t>
            </a:r>
            <a:endParaRPr lang="en-US" sz="1250" dirty="0"/>
          </a:p>
          <a:p>
            <a:pPr indent="0" marL="0">
              <a:spcAft>
                <a:spcPts val="700"/>
              </a:spcAft>
              <a:buNone/>
            </a:pPr>
            <a:r>
              <a:rPr lang="en-US" sz="1250" dirty="0">
                <a:solidFill>
                  <a:srgbClr val="1F2433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1.2 Valutare le informazioni</a:t>
            </a:r>
            <a:endParaRPr lang="en-US" sz="1250" dirty="0"/>
          </a:p>
          <a:p>
            <a:pPr indent="0" marL="0">
              <a:spcAft>
                <a:spcPts val="700"/>
              </a:spcAft>
              <a:buNone/>
            </a:pPr>
            <a:r>
              <a:rPr lang="en-US" sz="1250" dirty="0">
                <a:solidFill>
                  <a:srgbClr val="1F2433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1.3 Gestire le informazioni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2802636" y="1325880"/>
            <a:ext cx="2103120" cy="1143000"/>
          </a:xfrm>
          <a:prstGeom prst="roundRect">
            <a:avLst>
              <a:gd name="adj" fmla="val 9600"/>
            </a:avLst>
          </a:prstGeom>
          <a:solidFill>
            <a:srgbClr val="488FCC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2939796" y="1371600"/>
            <a:ext cx="18288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Titillium Web" pitchFamily="34" charset="0"/>
                <a:ea typeface="Titillium Web" pitchFamily="34" charset="-122"/>
                <a:cs typeface="Titillium Web" pitchFamily="34" charset="-120"/>
              </a:rPr>
              <a:t>2  </a:t>
            </a:r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Titillium Web" pitchFamily="34" charset="0"/>
                <a:ea typeface="Titillium Web" pitchFamily="34" charset="-122"/>
                <a:cs typeface="Titillium Web" pitchFamily="34" charset="-120"/>
              </a:rPr>
              <a:t>Comunicazione e collaborazione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2848356" y="2606040"/>
            <a:ext cx="2011680" cy="3611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700"/>
              </a:spcAft>
              <a:buNone/>
            </a:pPr>
            <a:r>
              <a:rPr lang="en-US" sz="1250" dirty="0">
                <a:solidFill>
                  <a:srgbClr val="1F2433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2.1 Interagire attraverso e con le tecnologie digitali</a:t>
            </a:r>
            <a:endParaRPr lang="en-US" sz="1250" dirty="0"/>
          </a:p>
          <a:p>
            <a:pPr indent="0" marL="0">
              <a:spcAft>
                <a:spcPts val="700"/>
              </a:spcAft>
              <a:buNone/>
            </a:pPr>
            <a:r>
              <a:rPr lang="en-US" sz="1250" dirty="0">
                <a:solidFill>
                  <a:srgbClr val="1F2433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2.2 Condividere attraverso le tecnologie digitali</a:t>
            </a:r>
            <a:endParaRPr lang="en-US" sz="1250" dirty="0"/>
          </a:p>
          <a:p>
            <a:pPr indent="0" marL="0">
              <a:spcAft>
                <a:spcPts val="700"/>
              </a:spcAft>
              <a:buNone/>
            </a:pPr>
            <a:r>
              <a:rPr lang="en-US" sz="1250" dirty="0">
                <a:solidFill>
                  <a:srgbClr val="1F2433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2.3 Esercitare la cittadinanza attraverso le tecnologie digitali</a:t>
            </a:r>
            <a:endParaRPr lang="en-US" sz="1250" dirty="0"/>
          </a:p>
          <a:p>
            <a:pPr indent="0" marL="0">
              <a:spcAft>
                <a:spcPts val="700"/>
              </a:spcAft>
              <a:buNone/>
            </a:pPr>
            <a:r>
              <a:rPr lang="en-US" sz="1250" dirty="0">
                <a:solidFill>
                  <a:srgbClr val="1F2433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2.4 Collaborare attraverso le tecnologie digitali</a:t>
            </a:r>
            <a:endParaRPr lang="en-US" sz="1250" dirty="0"/>
          </a:p>
          <a:p>
            <a:pPr indent="0" marL="0">
              <a:spcAft>
                <a:spcPts val="700"/>
              </a:spcAft>
              <a:buNone/>
            </a:pPr>
            <a:r>
              <a:rPr lang="en-US" sz="1250" dirty="0">
                <a:solidFill>
                  <a:srgbClr val="1F2433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2.5 Comportamento digitale</a:t>
            </a:r>
            <a:endParaRPr lang="en-US" sz="1250" dirty="0"/>
          </a:p>
          <a:p>
            <a:pPr indent="0" marL="0">
              <a:spcAft>
                <a:spcPts val="700"/>
              </a:spcAft>
              <a:buNone/>
            </a:pPr>
            <a:r>
              <a:rPr lang="en-US" sz="1250" dirty="0">
                <a:solidFill>
                  <a:srgbClr val="1F2433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2.6 Gestire l'identità digitale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2720340" y="2606040"/>
            <a:ext cx="0" cy="3474720"/>
          </a:xfrm>
          <a:prstGeom prst="line">
            <a:avLst/>
          </a:prstGeom>
          <a:noFill/>
          <a:ln w="9525">
            <a:solidFill>
              <a:srgbClr val="D2DCE6"/>
            </a:solidFill>
            <a:prstDash val="dash"/>
          </a:ln>
        </p:spPr>
      </p:sp>
      <p:sp>
        <p:nvSpPr>
          <p:cNvPr id="10" name="Shape 8"/>
          <p:cNvSpPr/>
          <p:nvPr/>
        </p:nvSpPr>
        <p:spPr>
          <a:xfrm>
            <a:off x="5056632" y="1325880"/>
            <a:ext cx="2103120" cy="1143000"/>
          </a:xfrm>
          <a:prstGeom prst="roundRect">
            <a:avLst>
              <a:gd name="adj" fmla="val 9600"/>
            </a:avLst>
          </a:prstGeom>
          <a:solidFill>
            <a:srgbClr val="F89921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193792" y="1371600"/>
            <a:ext cx="18288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5285A"/>
                </a:solidFill>
                <a:latin typeface="Titillium Web" pitchFamily="34" charset="0"/>
                <a:ea typeface="Titillium Web" pitchFamily="34" charset="-122"/>
                <a:cs typeface="Titillium Web" pitchFamily="34" charset="-120"/>
              </a:rPr>
              <a:t>3  </a:t>
            </a:r>
            <a:pPr indent="0" marL="0">
              <a:buNone/>
            </a:pPr>
            <a:r>
              <a:rPr lang="en-US" sz="1350" b="1" dirty="0">
                <a:solidFill>
                  <a:srgbClr val="25285A"/>
                </a:solidFill>
                <a:latin typeface="Titillium Web" pitchFamily="34" charset="0"/>
                <a:ea typeface="Titillium Web" pitchFamily="34" charset="-122"/>
                <a:cs typeface="Titillium Web" pitchFamily="34" charset="-120"/>
              </a:rPr>
              <a:t>Creazione di contenuti</a:t>
            </a:r>
            <a:endParaRPr lang="en-US" sz="2200" dirty="0"/>
          </a:p>
        </p:txBody>
      </p:sp>
      <p:sp>
        <p:nvSpPr>
          <p:cNvPr id="12" name="Text 10"/>
          <p:cNvSpPr txBox="1"/>
          <p:nvPr/>
        </p:nvSpPr>
        <p:spPr>
          <a:xfrm>
            <a:off x="5102352" y="2606040"/>
            <a:ext cx="2011680" cy="3611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700"/>
              </a:spcAft>
              <a:buNone/>
            </a:pPr>
            <a:r>
              <a:rPr lang="en-US" sz="1250" dirty="0">
                <a:solidFill>
                  <a:srgbClr val="1F2433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3.1 Sviluppare contenuti digitali</a:t>
            </a:r>
            <a:endParaRPr lang="en-US" sz="1250" dirty="0"/>
          </a:p>
          <a:p>
            <a:pPr indent="0" marL="0">
              <a:spcAft>
                <a:spcPts val="700"/>
              </a:spcAft>
              <a:buNone/>
            </a:pPr>
            <a:r>
              <a:rPr lang="en-US" sz="1250" dirty="0">
                <a:solidFill>
                  <a:srgbClr val="1F2433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3.2 Integrare e rielaborare contenuti digitali</a:t>
            </a:r>
            <a:endParaRPr lang="en-US" sz="1250" dirty="0"/>
          </a:p>
          <a:p>
            <a:pPr indent="0" marL="0">
              <a:spcAft>
                <a:spcPts val="700"/>
              </a:spcAft>
              <a:buNone/>
            </a:pPr>
            <a:r>
              <a:rPr lang="en-US" sz="1250" dirty="0">
                <a:solidFill>
                  <a:srgbClr val="1F2433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3.3 Copyright e licenze</a:t>
            </a:r>
            <a:endParaRPr lang="en-US" sz="1250" dirty="0"/>
          </a:p>
          <a:p>
            <a:pPr indent="0" marL="0">
              <a:spcAft>
                <a:spcPts val="700"/>
              </a:spcAft>
              <a:buNone/>
            </a:pPr>
            <a:r>
              <a:rPr lang="en-US" sz="1250" dirty="0">
                <a:solidFill>
                  <a:srgbClr val="1F2433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3.4 Pensiero computazionale e programmazione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4974336" y="2606040"/>
            <a:ext cx="0" cy="3474720"/>
          </a:xfrm>
          <a:prstGeom prst="line">
            <a:avLst/>
          </a:prstGeom>
          <a:noFill/>
          <a:ln w="9525">
            <a:solidFill>
              <a:srgbClr val="D2DCE6"/>
            </a:solidFill>
            <a:prstDash val="dash"/>
          </a:ln>
        </p:spPr>
      </p:sp>
      <p:sp>
        <p:nvSpPr>
          <p:cNvPr id="14" name="Shape 12"/>
          <p:cNvSpPr/>
          <p:nvPr/>
        </p:nvSpPr>
        <p:spPr>
          <a:xfrm>
            <a:off x="7310628" y="1325880"/>
            <a:ext cx="2103120" cy="1143000"/>
          </a:xfrm>
          <a:prstGeom prst="roundRect">
            <a:avLst>
              <a:gd name="adj" fmla="val 9600"/>
            </a:avLst>
          </a:prstGeom>
          <a:solidFill>
            <a:srgbClr val="44A047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7447788" y="1371600"/>
            <a:ext cx="18288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Titillium Web" pitchFamily="34" charset="0"/>
                <a:ea typeface="Titillium Web" pitchFamily="34" charset="-122"/>
                <a:cs typeface="Titillium Web" pitchFamily="34" charset="-120"/>
              </a:rPr>
              <a:t>4  </a:t>
            </a:r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Titillium Web" pitchFamily="34" charset="0"/>
                <a:ea typeface="Titillium Web" pitchFamily="34" charset="-122"/>
                <a:cs typeface="Titillium Web" pitchFamily="34" charset="-120"/>
              </a:rPr>
              <a:t>Sicurezza, benessere e uso responsabile</a:t>
            </a:r>
            <a:endParaRPr lang="en-US" sz="2200" dirty="0"/>
          </a:p>
        </p:txBody>
      </p:sp>
      <p:sp>
        <p:nvSpPr>
          <p:cNvPr id="16" name="Text 14"/>
          <p:cNvSpPr txBox="1"/>
          <p:nvPr/>
        </p:nvSpPr>
        <p:spPr>
          <a:xfrm>
            <a:off x="7356348" y="2606040"/>
            <a:ext cx="2011680" cy="3611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700"/>
              </a:spcAft>
              <a:buNone/>
            </a:pPr>
            <a:r>
              <a:rPr lang="en-US" sz="1250" dirty="0">
                <a:solidFill>
                  <a:srgbClr val="1F2433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4.1 Proteggere i dispositivi</a:t>
            </a:r>
            <a:endParaRPr lang="en-US" sz="1250" dirty="0"/>
          </a:p>
          <a:p>
            <a:pPr indent="0" marL="0">
              <a:spcAft>
                <a:spcPts val="700"/>
              </a:spcAft>
              <a:buNone/>
            </a:pPr>
            <a:r>
              <a:rPr lang="en-US" sz="1250" dirty="0">
                <a:solidFill>
                  <a:srgbClr val="1F2433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4.2 Proteggere i dati personali e la privacy</a:t>
            </a:r>
            <a:endParaRPr lang="en-US" sz="1250" dirty="0"/>
          </a:p>
          <a:p>
            <a:pPr indent="0" marL="0">
              <a:spcAft>
                <a:spcPts val="700"/>
              </a:spcAft>
              <a:buNone/>
            </a:pPr>
            <a:r>
              <a:rPr lang="en-US" sz="1250" dirty="0">
                <a:solidFill>
                  <a:srgbClr val="1F2433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4.3 Supportare il benessere</a:t>
            </a:r>
            <a:endParaRPr lang="en-US" sz="1250" dirty="0"/>
          </a:p>
          <a:p>
            <a:pPr indent="0" marL="0">
              <a:spcAft>
                <a:spcPts val="700"/>
              </a:spcAft>
              <a:buNone/>
            </a:pPr>
            <a:r>
              <a:rPr lang="en-US" sz="1250" dirty="0">
                <a:solidFill>
                  <a:srgbClr val="1F2433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4.4 Impatti ambientali delle tecnologie digitali</a:t>
            </a:r>
            <a:endParaRPr lang="en-US" sz="1250" dirty="0"/>
          </a:p>
        </p:txBody>
      </p:sp>
      <p:sp>
        <p:nvSpPr>
          <p:cNvPr id="17" name="Shape 15"/>
          <p:cNvSpPr/>
          <p:nvPr/>
        </p:nvSpPr>
        <p:spPr>
          <a:xfrm>
            <a:off x="7228332" y="2606040"/>
            <a:ext cx="0" cy="3474720"/>
          </a:xfrm>
          <a:prstGeom prst="line">
            <a:avLst/>
          </a:prstGeom>
          <a:noFill/>
          <a:ln w="9525">
            <a:solidFill>
              <a:srgbClr val="D2DCE6"/>
            </a:solidFill>
            <a:prstDash val="dash"/>
          </a:ln>
        </p:spPr>
      </p:sp>
      <p:sp>
        <p:nvSpPr>
          <p:cNvPr id="18" name="Shape 16"/>
          <p:cNvSpPr/>
          <p:nvPr/>
        </p:nvSpPr>
        <p:spPr>
          <a:xfrm>
            <a:off x="9564624" y="1325880"/>
            <a:ext cx="2103120" cy="1143000"/>
          </a:xfrm>
          <a:prstGeom prst="roundRect">
            <a:avLst>
              <a:gd name="adj" fmla="val 9600"/>
            </a:avLst>
          </a:prstGeom>
          <a:solidFill>
            <a:srgbClr val="F26F63"/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9701784" y="1371600"/>
            <a:ext cx="18288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5285A"/>
                </a:solidFill>
                <a:latin typeface="Titillium Web" pitchFamily="34" charset="0"/>
                <a:ea typeface="Titillium Web" pitchFamily="34" charset="-122"/>
                <a:cs typeface="Titillium Web" pitchFamily="34" charset="-120"/>
              </a:rPr>
              <a:t>5  </a:t>
            </a:r>
            <a:pPr indent="0" marL="0">
              <a:buNone/>
            </a:pPr>
            <a:r>
              <a:rPr lang="en-US" sz="1350" b="1" dirty="0">
                <a:solidFill>
                  <a:srgbClr val="25285A"/>
                </a:solidFill>
                <a:latin typeface="Titillium Web" pitchFamily="34" charset="0"/>
                <a:ea typeface="Titillium Web" pitchFamily="34" charset="-122"/>
                <a:cs typeface="Titillium Web" pitchFamily="34" charset="-120"/>
              </a:rPr>
              <a:t>Identificazione e risoluzione dei problemi</a:t>
            </a:r>
            <a:endParaRPr lang="en-US" sz="2200" dirty="0"/>
          </a:p>
        </p:txBody>
      </p:sp>
      <p:sp>
        <p:nvSpPr>
          <p:cNvPr id="20" name="Text 18"/>
          <p:cNvSpPr txBox="1"/>
          <p:nvPr/>
        </p:nvSpPr>
        <p:spPr>
          <a:xfrm>
            <a:off x="9610344" y="2606040"/>
            <a:ext cx="2011680" cy="3611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700"/>
              </a:spcAft>
              <a:buNone/>
            </a:pPr>
            <a:r>
              <a:rPr lang="en-US" sz="1250" dirty="0">
                <a:solidFill>
                  <a:srgbClr val="1F2433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5.1 Identificare e risolvere problemi tecnici</a:t>
            </a:r>
            <a:endParaRPr lang="en-US" sz="1250" dirty="0"/>
          </a:p>
          <a:p>
            <a:pPr indent="0" marL="0">
              <a:spcAft>
                <a:spcPts val="700"/>
              </a:spcAft>
              <a:buNone/>
            </a:pPr>
            <a:r>
              <a:rPr lang="en-US" sz="1250" dirty="0">
                <a:solidFill>
                  <a:srgbClr val="1F2433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5.2 Identificare bisogni e risposte tecnologiche digitali</a:t>
            </a:r>
            <a:endParaRPr lang="en-US" sz="1250" dirty="0"/>
          </a:p>
          <a:p>
            <a:pPr indent="0" marL="0">
              <a:spcAft>
                <a:spcPts val="700"/>
              </a:spcAft>
              <a:buNone/>
            </a:pPr>
            <a:r>
              <a:rPr lang="en-US" sz="1250" dirty="0">
                <a:solidFill>
                  <a:srgbClr val="1F2433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5.3 Identificare soluzioni creative utilizzando le tecnologie digitali</a:t>
            </a:r>
            <a:endParaRPr lang="en-US" sz="1250" dirty="0"/>
          </a:p>
          <a:p>
            <a:pPr indent="0" marL="0">
              <a:spcAft>
                <a:spcPts val="700"/>
              </a:spcAft>
              <a:buNone/>
            </a:pPr>
            <a:r>
              <a:rPr lang="en-US" sz="1250" dirty="0">
                <a:solidFill>
                  <a:srgbClr val="1F2433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5.4 Identificare e rispondere ai bisogni di competenza digitale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9482328" y="2606040"/>
            <a:ext cx="0" cy="3474720"/>
          </a:xfrm>
          <a:prstGeom prst="line">
            <a:avLst/>
          </a:prstGeom>
          <a:noFill/>
          <a:ln w="9525">
            <a:solidFill>
              <a:srgbClr val="D2DCE6"/>
            </a:solidFill>
            <a:prstDash val="dash"/>
          </a:ln>
        </p:spPr>
      </p:sp>
      <p:sp>
        <p:nvSpPr>
          <p:cNvPr id="22" name="Text 20"/>
          <p:cNvSpPr txBox="1"/>
          <p:nvPr/>
        </p:nvSpPr>
        <p:spPr>
          <a:xfrm>
            <a:off x="548640" y="6144768"/>
            <a:ext cx="110916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5D6676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DigComp 3.0, Figura 5 (p. 17) e Tabella 2 (pp. 18-20), con i descrittori di ogni area e competenza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419088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25285A"/>
                </a:solidFill>
                <a:latin typeface="Titillium Web"/>
                <a:ea typeface="Titillium Web"/>
                <a:cs typeface="Titillium Web"/>
              </a:defRPr>
            </a:lvl1pPr>
          </a:lstStyle>
          <a:p>
            <a:pPr algn="r"/>
            <a:fld id="{F7021451-1387-4CA6-816F-3879F97B5CBC}" type="slidenum">
              <a:rPr b="1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5"/>
          <p:cNvSpPr/>
          <p:nvPr>
            <p:ph idx="105" type="title" hasCustomPrompt="1"/>
          </p:nvPr>
        </p:nvSpPr>
        <p:spPr>
          <a:xfrm>
            <a:off x="548640" y="457200"/>
            <a:ext cx="1109167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25285A"/>
                </a:solidFill>
                <a:latin typeface="Titillium Web" pitchFamily="34" charset="0"/>
                <a:ea typeface="Titillium Web" pitchFamily="34" charset="-122"/>
                <a:cs typeface="Titillium Web" pitchFamily="34" charset="-120"/>
              </a:rPr>
              <a:t>Il modello DigComp</a:t>
            </a:r>
            <a:endParaRPr lang="en-US" sz="3200" dirty="0"/>
          </a:p>
        </p:txBody>
      </p:sp>
      <p:sp>
        <p:nvSpPr>
          <p:cNvPr id="3" name="Text 5"/>
          <p:cNvSpPr/>
          <p:nvPr>
            <p:ph idx="106" type="body" hasCustomPrompt="1"/>
          </p:nvPr>
        </p:nvSpPr>
        <p:spPr>
          <a:xfrm>
            <a:off x="548640" y="1417320"/>
            <a:ext cx="5852160" cy="4754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rgbClr val="1F2433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Le 21 competenze sono raggruppate in 5 aree, ciascuna con un proprio colore.</a:t>
            </a:r>
            <a:endParaRPr lang="en-US" sz="17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600" dirty="0">
                <a:solidFill>
                  <a:srgbClr val="1F2433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</a:t>
            </a:r>
            <a:endParaRPr lang="en-US" sz="17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rgbClr val="1F2433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Le competenze possono essere correlate tra loro: la 3.4, Pensiero computazionale e programmazione, ha una rilevanza trasversale, ma resta nell'area 3 per coerenza con la versione precedente (nota 7, p. 17).</a:t>
            </a:r>
            <a:endParaRPr lang="en-US" sz="17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600" dirty="0">
                <a:solidFill>
                  <a:srgbClr val="1F2433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</a:t>
            </a:r>
            <a:endParaRPr lang="en-US" sz="17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rgbClr val="1F2433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Il framework è neutrale rispetto alla tecnologia ed è pensato per essere adattato a scopi diversi (p. 2).</a:t>
            </a:r>
            <a:endParaRPr lang="en-US" sz="1700" dirty="0"/>
          </a:p>
        </p:txBody>
      </p:sp>
      <p:pic>
        <p:nvPicPr>
          <p:cNvPr id="4" name="Image 0" descr="/home/claude/dkit/img/figura5_aree_digcomp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20840" y="1234440"/>
            <a:ext cx="4937760" cy="446867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6720840" y="5760720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i="1" dirty="0">
                <a:solidFill>
                  <a:srgbClr val="5D6676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Figura 5 · elaborazione JRC, p. 17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419088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25285A"/>
                </a:solidFill>
                <a:latin typeface="Titillium Web"/>
                <a:ea typeface="Titillium Web"/>
                <a:cs typeface="Titillium Web"/>
              </a:defRPr>
            </a:lvl1pPr>
          </a:lstStyle>
          <a:p>
            <a:pPr algn="r"/>
            <a:fld id="{F7021451-1387-4CA6-816F-3879F97B5CBC}" type="slidenum">
              <a:rPr b="1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5"/>
          <p:cNvSpPr/>
          <p:nvPr>
            <p:ph idx="105" type="title" hasCustomPrompt="1"/>
          </p:nvPr>
        </p:nvSpPr>
        <p:spPr>
          <a:xfrm>
            <a:off x="548640" y="457200"/>
            <a:ext cx="1109167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25285A"/>
                </a:solidFill>
                <a:latin typeface="Titillium Web" pitchFamily="34" charset="0"/>
                <a:ea typeface="Titillium Web" pitchFamily="34" charset="-122"/>
                <a:cs typeface="Titillium Web" pitchFamily="34" charset="-120"/>
              </a:rPr>
              <a:t>Quattro livelli di padronanza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234440"/>
            <a:ext cx="110916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433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Criteri: </a:t>
            </a:r>
            <a:pPr indent="0" marL="0">
              <a:buNone/>
            </a:pPr>
            <a:r>
              <a:rPr lang="en-US" sz="1300" dirty="0">
                <a:solidFill>
                  <a:srgbClr val="237F8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richiesta cognitiva, complessità del compito, autonomia   </a:t>
            </a:r>
            <a:pPr indent="0" marL="0">
              <a:buNone/>
            </a:pPr>
            <a:r>
              <a:rPr lang="en-US" sz="1300" b="1" dirty="0">
                <a:solidFill>
                  <a:srgbClr val="1F2433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Enunciati: </a:t>
            </a:r>
            <a:pPr indent="0" marL="0">
              <a:buNone/>
            </a:pPr>
            <a:r>
              <a:rPr lang="en-US" sz="1300" dirty="0">
                <a:solidFill>
                  <a:srgbClr val="237F8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362 (Base 97 · Intermedio 103 · Avanzato 89 · Altamente avanzato 73)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548640" y="1645920"/>
            <a:ext cx="11091672" cy="4297680"/>
          </a:xfrm>
          <a:prstGeom prst="roundRect">
            <a:avLst>
              <a:gd name="adj" fmla="val 2553"/>
            </a:avLst>
          </a:prstGeom>
          <a:solidFill>
            <a:srgbClr val="FFFFFF"/>
          </a:solidFill>
          <a:ln w="9525">
            <a:solidFill>
              <a:srgbClr val="D2DCE6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77240" y="1828800"/>
            <a:ext cx="1463040" cy="329184"/>
          </a:xfrm>
          <a:prstGeom prst="roundRect">
            <a:avLst>
              <a:gd name="adj" fmla="val 50000"/>
            </a:avLst>
          </a:prstGeom>
          <a:solidFill>
            <a:srgbClr val="C7E6E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777240" y="1828800"/>
            <a:ext cx="14630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F2433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Base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2286000"/>
            <a:ext cx="246888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1F2433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Ricordano e svolgono compiti semplici, con guida secondo necessità.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777240" y="3703320"/>
            <a:ext cx="2468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8A5F0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Esempio · 1.2 Valutare le informazioni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777240" y="4041648"/>
            <a:ext cx="24688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F2433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CS1.2.03 · Riconoscere che può essere difficile distinguere tra informazioni e contenuti generati da esseri umani e sistemi di IA.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383280" y="1645920"/>
            <a:ext cx="0" cy="4297680"/>
          </a:xfrm>
          <a:prstGeom prst="line">
            <a:avLst/>
          </a:prstGeom>
          <a:noFill/>
          <a:ln w="9525">
            <a:solidFill>
              <a:srgbClr val="D2DCE6"/>
            </a:solidFill>
            <a:prstDash val="dash"/>
          </a:ln>
        </p:spPr>
      </p:sp>
      <p:sp>
        <p:nvSpPr>
          <p:cNvPr id="11" name="Shape 9"/>
          <p:cNvSpPr/>
          <p:nvPr/>
        </p:nvSpPr>
        <p:spPr>
          <a:xfrm>
            <a:off x="3520440" y="1828800"/>
            <a:ext cx="1463040" cy="329184"/>
          </a:xfrm>
          <a:prstGeom prst="roundRect">
            <a:avLst>
              <a:gd name="adj" fmla="val 50000"/>
            </a:avLst>
          </a:prstGeom>
          <a:solidFill>
            <a:srgbClr val="7FC0CE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3520440" y="1828800"/>
            <a:ext cx="14630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F2433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Intermedio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3520440" y="2286000"/>
            <a:ext cx="246888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1F2433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Identificano e svolgono compiti ben definiti e risolvono problemi ben definiti in modo autonomo.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3520440" y="3703320"/>
            <a:ext cx="2468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8A5F0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Esempio · 1.2 Valutare le informazioni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3520440" y="4041648"/>
            <a:ext cx="24688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F2433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CS1.2.10 · Riconoscere che i sistemi di IA possono produrre output imprecisi, anche se apparentemente plausibili, e che la verifica finale spetta a chi li usa.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6126480" y="1645920"/>
            <a:ext cx="0" cy="4297680"/>
          </a:xfrm>
          <a:prstGeom prst="line">
            <a:avLst/>
          </a:prstGeom>
          <a:noFill/>
          <a:ln w="9525">
            <a:solidFill>
              <a:srgbClr val="D2DCE6"/>
            </a:solidFill>
            <a:prstDash val="dash"/>
          </a:ln>
        </p:spPr>
      </p:sp>
      <p:sp>
        <p:nvSpPr>
          <p:cNvPr id="17" name="Shape 15"/>
          <p:cNvSpPr/>
          <p:nvPr/>
        </p:nvSpPr>
        <p:spPr>
          <a:xfrm>
            <a:off x="6263640" y="1828800"/>
            <a:ext cx="1463040" cy="329184"/>
          </a:xfrm>
          <a:prstGeom prst="roundRect">
            <a:avLst>
              <a:gd name="adj" fmla="val 50000"/>
            </a:avLst>
          </a:prstGeom>
          <a:solidFill>
            <a:srgbClr val="3A8AA1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6263640" y="1828800"/>
            <a:ext cx="14630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Avanzato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6263640" y="2286000"/>
            <a:ext cx="246888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1F2433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Valutano e applicano soluzioni a compiti complessi in modo autonomo, adattandosi ai contesti e guidando altri se necessario.</a:t>
            </a:r>
            <a:endParaRPr lang="en-US" sz="1400" dirty="0"/>
          </a:p>
        </p:txBody>
      </p:sp>
      <p:sp>
        <p:nvSpPr>
          <p:cNvPr id="20" name="Text 18"/>
          <p:cNvSpPr txBox="1"/>
          <p:nvPr/>
        </p:nvSpPr>
        <p:spPr>
          <a:xfrm>
            <a:off x="6263640" y="3703320"/>
            <a:ext cx="2468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8A5F0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Esempio · 1.2 Valutare le informazioni</a:t>
            </a:r>
            <a:endParaRPr lang="en-US" sz="1200" dirty="0"/>
          </a:p>
        </p:txBody>
      </p:sp>
      <p:sp>
        <p:nvSpPr>
          <p:cNvPr id="21" name="Text 19"/>
          <p:cNvSpPr txBox="1"/>
          <p:nvPr/>
        </p:nvSpPr>
        <p:spPr>
          <a:xfrm>
            <a:off x="6263640" y="4041648"/>
            <a:ext cx="24688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F2433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CS1.2.14 · Esaminare sistematicamente come i sistemi di IA, i pregiudizi e i diversi interessi influenzano informazioni e dati negli ambienti digitali.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>
            <a:off x="8869680" y="1645920"/>
            <a:ext cx="0" cy="4297680"/>
          </a:xfrm>
          <a:prstGeom prst="line">
            <a:avLst/>
          </a:prstGeom>
          <a:noFill/>
          <a:ln w="9525">
            <a:solidFill>
              <a:srgbClr val="D2DCE6"/>
            </a:solidFill>
            <a:prstDash val="dash"/>
          </a:ln>
        </p:spPr>
      </p:sp>
      <p:sp>
        <p:nvSpPr>
          <p:cNvPr id="23" name="Shape 21"/>
          <p:cNvSpPr/>
          <p:nvPr/>
        </p:nvSpPr>
        <p:spPr>
          <a:xfrm>
            <a:off x="9006840" y="1828800"/>
            <a:ext cx="2011680" cy="329184"/>
          </a:xfrm>
          <a:prstGeom prst="roundRect">
            <a:avLst>
              <a:gd name="adj" fmla="val 50000"/>
            </a:avLst>
          </a:prstGeom>
          <a:solidFill>
            <a:srgbClr val="2B426D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9006840" y="1828800"/>
            <a:ext cx="20116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Altamente avanzato</a:t>
            </a:r>
            <a:endParaRPr lang="en-US" sz="1300" dirty="0"/>
          </a:p>
        </p:txBody>
      </p:sp>
      <p:sp>
        <p:nvSpPr>
          <p:cNvPr id="25" name="Text 23"/>
          <p:cNvSpPr txBox="1"/>
          <p:nvPr/>
        </p:nvSpPr>
        <p:spPr>
          <a:xfrm>
            <a:off x="9006840" y="2286000"/>
            <a:ext cx="246888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1F2433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Valutano e risolvono problemi altamente complessi o specializzati, creando o adattando soluzioni e guidando altri.</a:t>
            </a:r>
            <a:endParaRPr lang="en-US" sz="1400" dirty="0"/>
          </a:p>
        </p:txBody>
      </p:sp>
      <p:sp>
        <p:nvSpPr>
          <p:cNvPr id="26" name="Text 24"/>
          <p:cNvSpPr txBox="1"/>
          <p:nvPr/>
        </p:nvSpPr>
        <p:spPr>
          <a:xfrm>
            <a:off x="9006840" y="3703320"/>
            <a:ext cx="2468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8A5F0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Esempio · 1.2 Valutare le informazioni</a:t>
            </a:r>
            <a:endParaRPr lang="en-US" sz="1200" dirty="0"/>
          </a:p>
        </p:txBody>
      </p:sp>
      <p:sp>
        <p:nvSpPr>
          <p:cNvPr id="27" name="Text 25"/>
          <p:cNvSpPr txBox="1"/>
          <p:nvPr/>
        </p:nvSpPr>
        <p:spPr>
          <a:xfrm>
            <a:off x="9006840" y="4041648"/>
            <a:ext cx="24688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F2433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CS1.2.20 · Sostenere gli altri nello sviluppo di capacità di valutazione critica e di resilienza alla misinformazione e alla disinformazione.</a:t>
            </a:r>
            <a:endParaRPr lang="en-US" sz="1300" dirty="0"/>
          </a:p>
        </p:txBody>
      </p:sp>
      <p:sp>
        <p:nvSpPr>
          <p:cNvPr id="28" name="Text 26"/>
          <p:cNvSpPr txBox="1"/>
          <p:nvPr/>
        </p:nvSpPr>
        <p:spPr>
          <a:xfrm>
            <a:off x="548640" y="6035040"/>
            <a:ext cx="110916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5D6676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DigComp 3.0, Tabella 3 (p. 21) ed enunciati della competenza 1.2 (p. 30), alcuni sintetizzati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419088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25285A"/>
                </a:solidFill>
                <a:latin typeface="Titillium Web"/>
                <a:ea typeface="Titillium Web"/>
                <a:cs typeface="Titillium Web"/>
              </a:defRPr>
            </a:lvl1pPr>
          </a:lstStyle>
          <a:p>
            <a:pPr algn="r"/>
            <a:fld id="{F7021451-1387-4CA6-816F-3879F97B5CBC}" type="slidenum">
              <a:rPr b="1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5"/>
          <p:cNvSpPr/>
          <p:nvPr>
            <p:ph idx="105" type="title" hasCustomPrompt="1"/>
          </p:nvPr>
        </p:nvSpPr>
        <p:spPr>
          <a:xfrm>
            <a:off x="548640" y="457200"/>
            <a:ext cx="1109167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25285A"/>
                </a:solidFill>
                <a:latin typeface="Titillium Web" pitchFamily="34" charset="0"/>
                <a:ea typeface="Titillium Web" pitchFamily="34" charset="-122"/>
                <a:cs typeface="Titillium Web" pitchFamily="34" charset="-120"/>
              </a:rPr>
              <a:t>Enunciati di competenza e risultati di apprendimento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548640" y="1417320"/>
            <a:ext cx="5394960" cy="4389120"/>
          </a:xfrm>
          <a:prstGeom prst="roundRect">
            <a:avLst>
              <a:gd name="adj" fmla="val 2500"/>
            </a:avLst>
          </a:prstGeom>
          <a:solidFill>
            <a:srgbClr val="FFFFFF"/>
          </a:solidFill>
          <a:ln w="9525">
            <a:solidFill>
              <a:srgbClr val="D2DCE6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822960" y="1600200"/>
            <a:ext cx="1737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600" b="1" dirty="0">
                <a:solidFill>
                  <a:srgbClr val="25285A"/>
                </a:solidFill>
                <a:latin typeface="Titillium Web" pitchFamily="34" charset="0"/>
                <a:ea typeface="Titillium Web" pitchFamily="34" charset="-122"/>
                <a:cs typeface="Titillium Web" pitchFamily="34" charset="-120"/>
              </a:rPr>
              <a:t>362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2560320" y="1645920"/>
            <a:ext cx="32004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25285A"/>
                </a:solidFill>
                <a:latin typeface="Titillium Web" pitchFamily="34" charset="0"/>
                <a:ea typeface="Titillium Web" pitchFamily="34" charset="-122"/>
                <a:cs typeface="Titillium Web" pitchFamily="34" charset="-120"/>
              </a:rPr>
              <a:t>Enunciati di competenza (Sezione 3)</a:t>
            </a:r>
            <a:endParaRPr lang="en-US" sz="19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2606040"/>
            <a:ext cx="48920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F2433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Uno per competenza e livello di padronanza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F2433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Non distinguono tra conoscenze, abilità e atteggiamenti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F2433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Descrittivi e orientativi: non sono criteri di valutazione né requisiti certificabili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6245352" y="1417320"/>
            <a:ext cx="5394960" cy="4389120"/>
          </a:xfrm>
          <a:prstGeom prst="roundRect">
            <a:avLst>
              <a:gd name="adj" fmla="val 2500"/>
            </a:avLst>
          </a:prstGeom>
          <a:solidFill>
            <a:srgbClr val="FFFFFF"/>
          </a:solidFill>
          <a:ln w="9525">
            <a:solidFill>
              <a:srgbClr val="D2DCE6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519672" y="1600200"/>
            <a:ext cx="1737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600" b="1" dirty="0">
                <a:solidFill>
                  <a:srgbClr val="25285A"/>
                </a:solidFill>
                <a:latin typeface="Titillium Web" pitchFamily="34" charset="0"/>
                <a:ea typeface="Titillium Web" pitchFamily="34" charset="-122"/>
                <a:cs typeface="Titillium Web" pitchFamily="34" charset="-120"/>
              </a:rPr>
              <a:t>522</a:t>
            </a:r>
            <a:endParaRPr lang="en-US" sz="4600" dirty="0"/>
          </a:p>
        </p:txBody>
      </p:sp>
      <p:sp>
        <p:nvSpPr>
          <p:cNvPr id="9" name="Text 7"/>
          <p:cNvSpPr txBox="1"/>
          <p:nvPr/>
        </p:nvSpPr>
        <p:spPr>
          <a:xfrm>
            <a:off x="8257032" y="1645920"/>
            <a:ext cx="32004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25285A"/>
                </a:solidFill>
                <a:latin typeface="Titillium Web" pitchFamily="34" charset="0"/>
                <a:ea typeface="Titillium Web" pitchFamily="34" charset="-122"/>
                <a:cs typeface="Titillium Web" pitchFamily="34" charset="-120"/>
              </a:rPr>
              <a:t>Risultati di apprendimento (Allegato 2)</a:t>
            </a:r>
            <a:endParaRPr lang="en-US" sz="1900" dirty="0"/>
          </a:p>
        </p:txBody>
      </p:sp>
      <p:sp>
        <p:nvSpPr>
          <p:cNvPr id="10" name="Text 8"/>
          <p:cNvSpPr txBox="1"/>
          <p:nvPr/>
        </p:nvSpPr>
        <p:spPr>
          <a:xfrm>
            <a:off x="6519672" y="2606040"/>
            <a:ext cx="48920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F2433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Classificati per competenza, livello e tipo (K, S, A)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F2433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Sono risultati «attesi», non «raggiunti»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F2433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Servono a progettare curricoli, corsi e valutazione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6519672" y="4663440"/>
            <a:ext cx="2035454" cy="384048"/>
          </a:xfrm>
          <a:prstGeom prst="rect">
            <a:avLst/>
          </a:prstGeom>
          <a:solidFill>
            <a:srgbClr val="2B426D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6519672" y="4663440"/>
            <a:ext cx="203545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42%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6519672" y="5102352"/>
            <a:ext cx="203545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B426D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Conoscenze (216)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8555126" y="4663440"/>
            <a:ext cx="1841602" cy="384048"/>
          </a:xfrm>
          <a:prstGeom prst="rect">
            <a:avLst/>
          </a:prstGeom>
          <a:solidFill>
            <a:srgbClr val="237F8F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8555126" y="4663440"/>
            <a:ext cx="184160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38%</a:t>
            </a:r>
            <a:endParaRPr lang="en-US" sz="1300" dirty="0"/>
          </a:p>
        </p:txBody>
      </p:sp>
      <p:sp>
        <p:nvSpPr>
          <p:cNvPr id="16" name="Text 14"/>
          <p:cNvSpPr txBox="1"/>
          <p:nvPr/>
        </p:nvSpPr>
        <p:spPr>
          <a:xfrm>
            <a:off x="8555126" y="5102352"/>
            <a:ext cx="184160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37F8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Abilità (199)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10396728" y="4663440"/>
            <a:ext cx="969264" cy="384048"/>
          </a:xfrm>
          <a:prstGeom prst="rect">
            <a:avLst/>
          </a:prstGeom>
          <a:solidFill>
            <a:srgbClr val="B23F35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0396728" y="4663440"/>
            <a:ext cx="96926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20%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10396728" y="5102352"/>
            <a:ext cx="1371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B23F3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Atteggiamenti (107)</a:t>
            </a:r>
            <a:endParaRPr lang="en-US" sz="1200" dirty="0"/>
          </a:p>
        </p:txBody>
      </p:sp>
      <p:sp>
        <p:nvSpPr>
          <p:cNvPr id="20" name="Text 18"/>
          <p:cNvSpPr txBox="1"/>
          <p:nvPr/>
        </p:nvSpPr>
        <p:spPr>
          <a:xfrm>
            <a:off x="822960" y="4846320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5D6676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Livelli: Base 29% · Intermedio 32% · Avanzato 23% · Altamente avanzato 16%</a:t>
            </a:r>
            <a:endParaRPr lang="en-US" sz="1200" dirty="0"/>
          </a:p>
        </p:txBody>
      </p:sp>
      <p:sp>
        <p:nvSpPr>
          <p:cNvPr id="21" name="Text 19"/>
          <p:cNvSpPr txBox="1"/>
          <p:nvPr/>
        </p:nvSpPr>
        <p:spPr>
          <a:xfrm>
            <a:off x="548640" y="5897880"/>
            <a:ext cx="110916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5D6676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DigComp 3.0, Sezione 2.5 (pp. 23-24), Figura 6 e nota 12 (p. 28)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419088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25285A"/>
                </a:solidFill>
                <a:latin typeface="Titillium Web"/>
                <a:ea typeface="Titillium Web"/>
                <a:cs typeface="Titillium Web"/>
              </a:defRPr>
            </a:lvl1pPr>
          </a:lstStyle>
          <a:p>
            <a:pPr algn="r"/>
            <a:fld id="{F7021451-1387-4CA6-816F-3879F97B5CBC}" type="slidenum">
              <a:rPr b="1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1" type="body" hasCustomPrompt="1"/>
          </p:nvPr>
        </p:nvSpPr>
        <p:spPr>
          <a:xfrm>
            <a:off x="548640" y="2194560"/>
            <a:ext cx="27432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0" b="1" dirty="0">
                <a:solidFill>
                  <a:srgbClr val="FFFFFF"/>
                </a:solidFill>
                <a:latin typeface="Titillium Web" pitchFamily="34" charset="0"/>
                <a:ea typeface="Titillium Web" pitchFamily="34" charset="-122"/>
                <a:cs typeface="Titillium Web" pitchFamily="34" charset="-120"/>
              </a:rPr>
              <a:t>03</a:t>
            </a:r>
            <a:endParaRPr lang="en-US" sz="11000" dirty="0"/>
          </a:p>
        </p:txBody>
      </p:sp>
      <p:sp>
        <p:nvSpPr>
          <p:cNvPr id="3" name="Text 0"/>
          <p:cNvSpPr/>
          <p:nvPr>
            <p:ph idx="102" type="title" hasCustomPrompt="1"/>
          </p:nvPr>
        </p:nvSpPr>
        <p:spPr>
          <a:xfrm>
            <a:off x="4389120" y="2011680"/>
            <a:ext cx="72237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25285A"/>
                </a:solidFill>
                <a:latin typeface="Titillium Web" pitchFamily="34" charset="0"/>
                <a:ea typeface="Titillium Web" pitchFamily="34" charset="-122"/>
                <a:cs typeface="Titillium Web" pitchFamily="34" charset="-120"/>
              </a:rPr>
              <a:t>La competenza in materia di IA</a:t>
            </a:r>
            <a:endParaRPr lang="en-US" sz="4000" dirty="0"/>
          </a:p>
        </p:txBody>
      </p:sp>
      <p:sp>
        <p:nvSpPr>
          <p:cNvPr id="4" name="Text 0"/>
          <p:cNvSpPr/>
          <p:nvPr>
            <p:ph idx="103" type="body" hasCustomPrompt="1"/>
          </p:nvPr>
        </p:nvSpPr>
        <p:spPr>
          <a:xfrm>
            <a:off x="4389120" y="3520440"/>
            <a:ext cx="7223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dirty="0">
                <a:solidFill>
                  <a:srgbClr val="5D6676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Come il DigComp 3.0 integra l'IA in tutte le 21 competenze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419088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25285A"/>
                </a:solidFill>
                <a:latin typeface="Titillium Web"/>
                <a:ea typeface="Titillium Web"/>
                <a:cs typeface="Titillium Web"/>
              </a:defRPr>
            </a:lvl1pPr>
          </a:lstStyle>
          <a:p>
            <a:pPr algn="r"/>
            <a:fld id="{F7021451-1387-4CA6-816F-3879F97B5CBC}" type="slidenum">
              <a:rPr b="1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7"/>
          <p:cNvSpPr/>
          <p:nvPr>
            <p:ph idx="107" type="title" hasCustomPrompt="1"/>
          </p:nvPr>
        </p:nvSpPr>
        <p:spPr>
          <a:xfrm>
            <a:off x="548640" y="457200"/>
            <a:ext cx="5394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25285A"/>
                </a:solidFill>
                <a:latin typeface="Titillium Web" pitchFamily="34" charset="0"/>
                <a:ea typeface="Titillium Web" pitchFamily="34" charset="-122"/>
                <a:cs typeface="Titillium Web" pitchFamily="34" charset="-120"/>
              </a:rPr>
              <a:t>L'IA nel DigComp 3.0</a:t>
            </a:r>
            <a:endParaRPr lang="en-US" sz="3200" dirty="0"/>
          </a:p>
        </p:txBody>
      </p:sp>
      <p:sp>
        <p:nvSpPr>
          <p:cNvPr id="3" name="Text 7"/>
          <p:cNvSpPr/>
          <p:nvPr>
            <p:ph idx="108" type="body" hasCustomPrompt="1"/>
          </p:nvPr>
        </p:nvSpPr>
        <p:spPr>
          <a:xfrm>
            <a:off x="548640" y="1417320"/>
            <a:ext cx="5394960" cy="4754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F2433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L'IA è inquadrata come una tra le diverse tecnologie digitali: l'attenzione resta sulle competenze.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F2433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«IA» e «sistema di IA» includono l'IA generativa; questa è citata esplicitamente solo dove è centrale per una competenza.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F2433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Elementi comuni alle fonti sull'alfabetizzazione IA: comprendere cosa è (e cosa non è) l'IA, i contesti d'uso, un approccio critico, etico e responsabile.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b="1" dirty="0">
                <a:solidFill>
                  <a:srgbClr val="1F2433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Etichette: [IA-E] IA esplicita, [IA-I] IA implicita.</a:t>
            </a:r>
            <a:endParaRPr lang="en-US" sz="1600" dirty="0"/>
          </a:p>
        </p:txBody>
      </p:sp>
      <p:sp>
        <p:nvSpPr>
          <p:cNvPr id="4" name="Text 7"/>
          <p:cNvSpPr/>
          <p:nvPr>
            <p:ph idx="109" type="body" hasCustomPrompt="1"/>
          </p:nvPr>
        </p:nvSpPr>
        <p:spPr>
          <a:xfrm>
            <a:off x="6812280" y="457200"/>
            <a:ext cx="4937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25285A"/>
                </a:solidFill>
                <a:latin typeface="Titillium Web" pitchFamily="34" charset="0"/>
                <a:ea typeface="Titillium Web" pitchFamily="34" charset="-122"/>
                <a:cs typeface="Titillium Web" pitchFamily="34" charset="-120"/>
              </a:rPr>
              <a:t>Sistema di IA</a:t>
            </a:r>
            <a:endParaRPr lang="en-US" sz="2800" dirty="0"/>
          </a:p>
        </p:txBody>
      </p:sp>
      <p:sp>
        <p:nvSpPr>
          <p:cNvPr id="5" name="Text 3"/>
          <p:cNvSpPr txBox="1"/>
          <p:nvPr/>
        </p:nvSpPr>
        <p:spPr>
          <a:xfrm>
            <a:off x="6812280" y="1371600"/>
            <a:ext cx="4937760" cy="3749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25285A"/>
                </a:solidFill>
                <a:latin typeface="Titillium Web" pitchFamily="34" charset="0"/>
                <a:ea typeface="Titillium Web" pitchFamily="34" charset="-122"/>
                <a:cs typeface="Titillium Web" pitchFamily="34" charset="-120"/>
              </a:rPr>
              <a:t>«…un sistema automatizzato progettato per funzionare con livelli di autonomia variabili e che può presentare adattabilità dopo la diffusione e che, per obiettivi espliciti o impliciti, deduce dall'input che riceve come generare output, quali previsioni, contenuti, raccomandazioni o decisioni che possono influenzare ambienti fisici o virtuali.»</a:t>
            </a:r>
            <a:endParaRPr lang="en-US" sz="1800" dirty="0"/>
          </a:p>
        </p:txBody>
      </p:sp>
      <p:sp>
        <p:nvSpPr>
          <p:cNvPr id="6" name="Text 7"/>
          <p:cNvSpPr/>
          <p:nvPr>
            <p:ph idx="110" type="body" hasCustomPrompt="1"/>
          </p:nvPr>
        </p:nvSpPr>
        <p:spPr>
          <a:xfrm>
            <a:off x="6812280" y="5257800"/>
            <a:ext cx="4937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rgbClr val="5D6676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Regolamento (UE) 2024/1689 sull'IA, art. 3(1); DigComp 3.0, p. 24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419088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25285A"/>
                </a:solidFill>
                <a:latin typeface="Titillium Web"/>
                <a:ea typeface="Titillium Web"/>
                <a:cs typeface="Titillium Web"/>
              </a:defRPr>
            </a:lvl1pPr>
          </a:lstStyle>
          <a:p>
            <a:pPr algn="r"/>
            <a:fld id="{F7021451-1387-4CA6-816F-3879F97B5CBC}" type="slidenum">
              <a:rPr b="1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5"/>
          <p:cNvSpPr/>
          <p:nvPr>
            <p:ph idx="105" type="title" hasCustomPrompt="1"/>
          </p:nvPr>
        </p:nvSpPr>
        <p:spPr>
          <a:xfrm>
            <a:off x="548640" y="457200"/>
            <a:ext cx="1109167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25285A"/>
                </a:solidFill>
                <a:latin typeface="Titillium Web" pitchFamily="34" charset="0"/>
                <a:ea typeface="Titillium Web" pitchFamily="34" charset="-122"/>
                <a:cs typeface="Titillium Web" pitchFamily="34" charset="-120"/>
              </a:rPr>
              <a:t>Quanta IA c'è nel framework</a:t>
            </a:r>
            <a:endParaRPr lang="en-US" sz="3200" dirty="0"/>
          </a:p>
        </p:txBody>
      </p:sp>
      <p:graphicFrame>
        <p:nvGraphicFramePr>
          <p:cNvPr id="3" name="Chart 0" descr=""/>
          <p:cNvGraphicFramePr/>
          <p:nvPr/>
        </p:nvGraphicFramePr>
        <p:xfrm>
          <a:off x="548640" y="1371600"/>
          <a:ext cx="6949440" cy="36576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4" name="Shape 1"/>
          <p:cNvSpPr/>
          <p:nvPr/>
        </p:nvSpPr>
        <p:spPr>
          <a:xfrm>
            <a:off x="7863840" y="1417320"/>
            <a:ext cx="3776472" cy="3657600"/>
          </a:xfrm>
          <a:prstGeom prst="roundRect">
            <a:avLst>
              <a:gd name="adj" fmla="val 4500"/>
            </a:avLst>
          </a:prstGeom>
          <a:solidFill>
            <a:srgbClr val="E3F1F4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8092440" y="1600200"/>
            <a:ext cx="3337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25285A"/>
                </a:solidFill>
                <a:latin typeface="Titillium Web" pitchFamily="34" charset="0"/>
                <a:ea typeface="Titillium Web" pitchFamily="34" charset="-122"/>
                <a:cs typeface="Titillium Web" pitchFamily="34" charset="-120"/>
              </a:rPr>
              <a:t>In tutte le 21 competenze</a:t>
            </a:r>
            <a:endParaRPr lang="en-US" sz="1900" dirty="0"/>
          </a:p>
        </p:txBody>
      </p:sp>
      <p:sp>
        <p:nvSpPr>
          <p:cNvPr id="6" name="Text 3"/>
          <p:cNvSpPr txBox="1"/>
          <p:nvPr/>
        </p:nvSpPr>
        <p:spPr>
          <a:xfrm>
            <a:off x="8092440" y="2194560"/>
            <a:ext cx="33375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2B426D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[IA-E] </a:t>
            </a:r>
            <a:pPr indent="0" marL="0">
              <a:buNone/>
            </a:pPr>
            <a:r>
              <a:rPr lang="en-US" sz="1400" dirty="0">
                <a:solidFill>
                  <a:srgbClr val="1F2433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l'enunciato cita esplicitamente i sistemi di IA.</a:t>
            </a:r>
            <a:endParaRPr lang="en-US" sz="1400" dirty="0"/>
          </a:p>
          <a:p>
            <a:pPr indent="0" marL="0">
              <a:buNone/>
            </a:pPr>
            <a:r>
              <a:rPr lang="en-US" sz="600" dirty="0">
                <a:solidFill>
                  <a:srgbClr val="1F2433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</a:t>
            </a:r>
            <a:endParaRPr lang="en-US" sz="1400" dirty="0"/>
          </a:p>
          <a:p>
            <a:pPr indent="0" marL="0">
              <a:buNone/>
            </a:pPr>
            <a:r>
              <a:rPr lang="en-US" sz="1400" b="1" dirty="0">
                <a:solidFill>
                  <a:srgbClr val="237F8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[IA-I] </a:t>
            </a:r>
            <a:pPr indent="0" marL="0">
              <a:buNone/>
            </a:pPr>
            <a:r>
              <a:rPr lang="en-US" sz="1400" dirty="0">
                <a:solidFill>
                  <a:srgbClr val="1F2433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l'IA è rilevante ma non nominata.</a:t>
            </a:r>
            <a:endParaRPr lang="en-US" sz="1400" dirty="0"/>
          </a:p>
          <a:p>
            <a:pPr indent="0" marL="0">
              <a:buNone/>
            </a:pPr>
            <a:r>
              <a:rPr lang="en-US" sz="600" dirty="0">
                <a:solidFill>
                  <a:srgbClr val="1F2433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1F2433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Senza IA restano gli aspetti che riguardano altre tecnologie o che sono intrinsecamente «umani»: scelta, preferenze, giudizio situazionale.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5303520"/>
            <a:ext cx="110916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B426D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L'etichettatura va intesa solo come guida generale.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5897880"/>
            <a:ext cx="110916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5D6676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DigComp 3.0, Box 3 (p. 25)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419088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25285A"/>
                </a:solidFill>
                <a:latin typeface="Titillium Web"/>
                <a:ea typeface="Titillium Web"/>
                <a:cs typeface="Titillium Web"/>
              </a:defRPr>
            </a:lvl1pPr>
          </a:lstStyle>
          <a:p>
            <a:pPr algn="r"/>
            <a:fld id="{F7021451-1387-4CA6-816F-3879F97B5CBC}" type="slidenum">
              <a:rPr b="1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5"/>
          <p:cNvSpPr/>
          <p:nvPr>
            <p:ph idx="105" type="title" hasCustomPrompt="1"/>
          </p:nvPr>
        </p:nvSpPr>
        <p:spPr>
          <a:xfrm>
            <a:off x="548640" y="457200"/>
            <a:ext cx="1109167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25285A"/>
                </a:solidFill>
                <a:latin typeface="Titillium Web" pitchFamily="34" charset="0"/>
                <a:ea typeface="Titillium Web" pitchFamily="34" charset="-122"/>
                <a:cs typeface="Titillium Web" pitchFamily="34" charset="-120"/>
              </a:rPr>
              <a:t>Esempi di enunciati IA-espliciti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548640" y="1499616"/>
            <a:ext cx="1280160" cy="329184"/>
          </a:xfrm>
          <a:prstGeom prst="roundRect">
            <a:avLst>
              <a:gd name="adj" fmla="val 50000"/>
            </a:avLst>
          </a:prstGeom>
          <a:solidFill>
            <a:srgbClr val="FFC936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548640" y="1499616"/>
            <a:ext cx="12801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5285A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CS1.2.09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2011680" y="1371600"/>
            <a:ext cx="877824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F2433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Riconoscere che alcune tecnologie digitali, come i sistemi di IA, possono funzionare come una «scatola nera».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10927080" y="1371600"/>
            <a:ext cx="713232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i="1" dirty="0">
                <a:solidFill>
                  <a:srgbClr val="5D6676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p. 30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2011680" y="1993392"/>
            <a:ext cx="9628632" cy="0"/>
          </a:xfrm>
          <a:prstGeom prst="line">
            <a:avLst/>
          </a:prstGeom>
          <a:noFill/>
          <a:ln w="9525">
            <a:solidFill>
              <a:srgbClr val="D2DCE6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548640" y="2157984"/>
            <a:ext cx="1280160" cy="329184"/>
          </a:xfrm>
          <a:prstGeom prst="roundRect">
            <a:avLst>
              <a:gd name="adj" fmla="val 50000"/>
            </a:avLst>
          </a:prstGeom>
          <a:solidFill>
            <a:srgbClr val="488FCC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548640" y="2157984"/>
            <a:ext cx="12801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CS2.1.10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2011680" y="2029968"/>
            <a:ext cx="877824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F2433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Sviluppare e perfezionare domande, comandi o istruzioni (prompt) per chatbot e sistemi di IA per interazioni non complesse.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10927080" y="2029968"/>
            <a:ext cx="713232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i="1" dirty="0">
                <a:solidFill>
                  <a:srgbClr val="5D6676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p. 32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2011680" y="2651760"/>
            <a:ext cx="9628632" cy="0"/>
          </a:xfrm>
          <a:prstGeom prst="line">
            <a:avLst/>
          </a:prstGeom>
          <a:noFill/>
          <a:ln w="9525">
            <a:solidFill>
              <a:srgbClr val="D2DCE6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548640" y="2816352"/>
            <a:ext cx="1280160" cy="329184"/>
          </a:xfrm>
          <a:prstGeom prst="roundRect">
            <a:avLst>
              <a:gd name="adj" fmla="val 50000"/>
            </a:avLst>
          </a:prstGeom>
          <a:solidFill>
            <a:srgbClr val="488FCC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48640" y="2816352"/>
            <a:ext cx="12801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CS2.3.16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2011680" y="2688336"/>
            <a:ext cx="877824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F2433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Distinguere tra sistemi di IA ad alto rischio e quelli vietati (secondo la legislazione) e i loro potenziali impatti.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10927080" y="2688336"/>
            <a:ext cx="713232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i="1" dirty="0">
                <a:solidFill>
                  <a:srgbClr val="5D6676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p. 34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2011680" y="3310128"/>
            <a:ext cx="9628632" cy="0"/>
          </a:xfrm>
          <a:prstGeom prst="line">
            <a:avLst/>
          </a:prstGeom>
          <a:noFill/>
          <a:ln w="9525">
            <a:solidFill>
              <a:srgbClr val="D2DCE6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48640" y="3474720"/>
            <a:ext cx="1280160" cy="329184"/>
          </a:xfrm>
          <a:prstGeom prst="roundRect">
            <a:avLst>
              <a:gd name="adj" fmla="val 50000"/>
            </a:avLst>
          </a:prstGeom>
          <a:solidFill>
            <a:srgbClr val="F89921"/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548640" y="3474720"/>
            <a:ext cx="12801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5285A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CS3.3.03</a:t>
            </a:r>
            <a:endParaRPr lang="en-US" sz="1200" dirty="0"/>
          </a:p>
        </p:txBody>
      </p:sp>
      <p:sp>
        <p:nvSpPr>
          <p:cNvPr id="20" name="Text 18"/>
          <p:cNvSpPr txBox="1"/>
          <p:nvPr/>
        </p:nvSpPr>
        <p:spPr>
          <a:xfrm>
            <a:off x="2011680" y="3346704"/>
            <a:ext cx="877824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F2433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Riconoscere che i contenuti generati dall'IA dovrebbero essere etichettati come tali.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10927080" y="3346704"/>
            <a:ext cx="713232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i="1" dirty="0">
                <a:solidFill>
                  <a:srgbClr val="5D6676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p. 40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2011680" y="3968496"/>
            <a:ext cx="9628632" cy="0"/>
          </a:xfrm>
          <a:prstGeom prst="line">
            <a:avLst/>
          </a:prstGeom>
          <a:noFill/>
          <a:ln w="9525">
            <a:solidFill>
              <a:srgbClr val="D2DCE6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548640" y="4133088"/>
            <a:ext cx="1280160" cy="329184"/>
          </a:xfrm>
          <a:prstGeom prst="roundRect">
            <a:avLst>
              <a:gd name="adj" fmla="val 50000"/>
            </a:avLst>
          </a:prstGeom>
          <a:solidFill>
            <a:srgbClr val="F89921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548640" y="4133088"/>
            <a:ext cx="12801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5285A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CS3.4.03</a:t>
            </a:r>
            <a:endParaRPr lang="en-US" sz="1200" dirty="0"/>
          </a:p>
        </p:txBody>
      </p:sp>
      <p:sp>
        <p:nvSpPr>
          <p:cNvPr id="25" name="Text 23"/>
          <p:cNvSpPr txBox="1"/>
          <p:nvPr/>
        </p:nvSpPr>
        <p:spPr>
          <a:xfrm>
            <a:off x="2011680" y="4005072"/>
            <a:ext cx="877824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F2433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Riconoscere cosa sia l'IA in termini generali, distinguendo ciò che è e ciò che non è un sistema di IA.</a:t>
            </a:r>
            <a:endParaRPr lang="en-US" sz="1400" dirty="0"/>
          </a:p>
        </p:txBody>
      </p:sp>
      <p:sp>
        <p:nvSpPr>
          <p:cNvPr id="26" name="Text 24"/>
          <p:cNvSpPr txBox="1"/>
          <p:nvPr/>
        </p:nvSpPr>
        <p:spPr>
          <a:xfrm>
            <a:off x="10927080" y="4005072"/>
            <a:ext cx="713232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i="1" dirty="0">
                <a:solidFill>
                  <a:srgbClr val="5D6676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p. 41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2011680" y="4626864"/>
            <a:ext cx="9628632" cy="0"/>
          </a:xfrm>
          <a:prstGeom prst="line">
            <a:avLst/>
          </a:prstGeom>
          <a:noFill/>
          <a:ln w="9525">
            <a:solidFill>
              <a:srgbClr val="D2DCE6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548640" y="4791456"/>
            <a:ext cx="1280160" cy="329184"/>
          </a:xfrm>
          <a:prstGeom prst="roundRect">
            <a:avLst>
              <a:gd name="adj" fmla="val 50000"/>
            </a:avLst>
          </a:prstGeom>
          <a:solidFill>
            <a:srgbClr val="44A047"/>
          </a:solidFill>
          <a:ln/>
        </p:spPr>
      </p:sp>
      <p:sp>
        <p:nvSpPr>
          <p:cNvPr id="29" name="Text 27"/>
          <p:cNvSpPr txBox="1"/>
          <p:nvPr/>
        </p:nvSpPr>
        <p:spPr>
          <a:xfrm>
            <a:off x="548640" y="4791456"/>
            <a:ext cx="12801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CS4.2.04</a:t>
            </a:r>
            <a:endParaRPr lang="en-US" sz="1200" dirty="0"/>
          </a:p>
        </p:txBody>
      </p:sp>
      <p:sp>
        <p:nvSpPr>
          <p:cNvPr id="30" name="Text 28"/>
          <p:cNvSpPr txBox="1"/>
          <p:nvPr/>
        </p:nvSpPr>
        <p:spPr>
          <a:xfrm>
            <a:off x="2011680" y="4663440"/>
            <a:ext cx="877824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F2433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Identificare i rischi della condivisione di dati personali, inclusi i rischi specifici legati ai sistemi di IA.</a:t>
            </a:r>
            <a:endParaRPr lang="en-US" sz="1400" dirty="0"/>
          </a:p>
        </p:txBody>
      </p:sp>
      <p:sp>
        <p:nvSpPr>
          <p:cNvPr id="31" name="Text 29"/>
          <p:cNvSpPr txBox="1"/>
          <p:nvPr/>
        </p:nvSpPr>
        <p:spPr>
          <a:xfrm>
            <a:off x="10927080" y="4663440"/>
            <a:ext cx="713232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i="1" dirty="0">
                <a:solidFill>
                  <a:srgbClr val="5D6676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p. 43</a:t>
            </a:r>
            <a:endParaRPr lang="en-US" sz="1100" dirty="0"/>
          </a:p>
        </p:txBody>
      </p:sp>
      <p:sp>
        <p:nvSpPr>
          <p:cNvPr id="32" name="Shape 30"/>
          <p:cNvSpPr/>
          <p:nvPr/>
        </p:nvSpPr>
        <p:spPr>
          <a:xfrm>
            <a:off x="2011680" y="5285232"/>
            <a:ext cx="9628632" cy="0"/>
          </a:xfrm>
          <a:prstGeom prst="line">
            <a:avLst/>
          </a:prstGeom>
          <a:noFill/>
          <a:ln w="9525">
            <a:solidFill>
              <a:srgbClr val="D2DCE6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548640" y="5449824"/>
            <a:ext cx="1280160" cy="329184"/>
          </a:xfrm>
          <a:prstGeom prst="roundRect">
            <a:avLst>
              <a:gd name="adj" fmla="val 50000"/>
            </a:avLst>
          </a:prstGeom>
          <a:solidFill>
            <a:srgbClr val="44A047"/>
          </a:solidFill>
          <a:ln/>
        </p:spPr>
      </p:sp>
      <p:sp>
        <p:nvSpPr>
          <p:cNvPr id="34" name="Text 32"/>
          <p:cNvSpPr txBox="1"/>
          <p:nvPr/>
        </p:nvSpPr>
        <p:spPr>
          <a:xfrm>
            <a:off x="548640" y="5449824"/>
            <a:ext cx="12801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CS4.4.02</a:t>
            </a:r>
            <a:endParaRPr lang="en-US" sz="1200" dirty="0"/>
          </a:p>
        </p:txBody>
      </p:sp>
      <p:sp>
        <p:nvSpPr>
          <p:cNvPr id="35" name="Text 33"/>
          <p:cNvSpPr txBox="1"/>
          <p:nvPr/>
        </p:nvSpPr>
        <p:spPr>
          <a:xfrm>
            <a:off x="2011680" y="5321808"/>
            <a:ext cx="877824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F2433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Riconoscere che alcune tecnologie e infrastrutture digitali, come i sistemi di IA e i data center, hanno grandi impatti sull'ambiente.</a:t>
            </a:r>
            <a:endParaRPr lang="en-US" sz="1400" dirty="0"/>
          </a:p>
        </p:txBody>
      </p:sp>
      <p:sp>
        <p:nvSpPr>
          <p:cNvPr id="36" name="Text 34"/>
          <p:cNvSpPr txBox="1"/>
          <p:nvPr/>
        </p:nvSpPr>
        <p:spPr>
          <a:xfrm>
            <a:off x="10927080" y="5321808"/>
            <a:ext cx="713232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i="1" dirty="0">
                <a:solidFill>
                  <a:srgbClr val="5D6676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p. 45</a:t>
            </a:r>
            <a:endParaRPr lang="en-US" sz="1100" dirty="0"/>
          </a:p>
        </p:txBody>
      </p:sp>
      <p:sp>
        <p:nvSpPr>
          <p:cNvPr id="37" name="Shape 35"/>
          <p:cNvSpPr/>
          <p:nvPr/>
        </p:nvSpPr>
        <p:spPr>
          <a:xfrm>
            <a:off x="2011680" y="5943600"/>
            <a:ext cx="9628632" cy="0"/>
          </a:xfrm>
          <a:prstGeom prst="line">
            <a:avLst/>
          </a:prstGeom>
          <a:noFill/>
          <a:ln w="9525">
            <a:solidFill>
              <a:srgbClr val="D2DCE6"/>
            </a:solidFill>
            <a:prstDash val="solid"/>
          </a:ln>
        </p:spPr>
      </p:sp>
      <p:sp>
        <p:nvSpPr>
          <p:cNvPr id="38" name="Text 36"/>
          <p:cNvSpPr txBox="1"/>
          <p:nvPr/>
        </p:nvSpPr>
        <p:spPr>
          <a:xfrm>
            <a:off x="548640" y="6035040"/>
            <a:ext cx="110916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5D6676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DigComp 3.0, Sezione 3; testi riportati fedelmente o abbreviati · colore del codice = area di competenza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419088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25285A"/>
                </a:solidFill>
                <a:latin typeface="Titillium Web"/>
                <a:ea typeface="Titillium Web"/>
                <a:cs typeface="Titillium Web"/>
              </a:defRPr>
            </a:lvl1pPr>
          </a:lstStyle>
          <a:p>
            <a:pPr algn="r"/>
            <a:fld id="{F7021451-1387-4CA6-816F-3879F97B5CBC}" type="slidenum">
              <a:rPr b="1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5"/>
          <p:cNvSpPr/>
          <p:nvPr>
            <p:ph idx="105" type="title" hasCustomPrompt="1"/>
          </p:nvPr>
        </p:nvSpPr>
        <p:spPr>
          <a:xfrm>
            <a:off x="548640" y="457200"/>
            <a:ext cx="1109167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25285A"/>
                </a:solidFill>
                <a:latin typeface="Titillium Web" pitchFamily="34" charset="0"/>
                <a:ea typeface="Titillium Web" pitchFamily="34" charset="-122"/>
                <a:cs typeface="Titillium Web" pitchFamily="34" charset="-120"/>
              </a:rPr>
              <a:t>DigComp 3.0 e AILit Framework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71600"/>
            <a:ext cx="5852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B426D"/>
                </a:solidFill>
                <a:latin typeface="Titillium Web" pitchFamily="34" charset="0"/>
                <a:ea typeface="Titillium Web" pitchFamily="34" charset="-122"/>
                <a:cs typeface="Titillium Web" pitchFamily="34" charset="-120"/>
              </a:rPr>
              <a:t>Che cosa dice il DigComp 3.0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548640" y="1965960"/>
            <a:ext cx="384048" cy="384048"/>
          </a:xfrm>
          <a:prstGeom prst="roundRect">
            <a:avLst>
              <a:gd name="adj" fmla="val 16667"/>
            </a:avLst>
          </a:prstGeom>
          <a:solidFill>
            <a:srgbClr val="2B426D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548640" y="196596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Titillium Web" pitchFamily="34" charset="0"/>
                <a:ea typeface="Titillium Web" pitchFamily="34" charset="-122"/>
                <a:cs typeface="Titillium Web" pitchFamily="34" charset="-120"/>
              </a:rPr>
              <a:t>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1143000" y="1874520"/>
            <a:ext cx="5257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F2433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Cita il framework CE-OCSE per l'alfabetizzazione IA nella scuola primaria e secondaria tra le iniziative europee. </a:t>
            </a:r>
            <a:pPr indent="0" marL="0">
              <a:buNone/>
            </a:pPr>
            <a:r>
              <a:rPr lang="en-US" sz="1200" b="1" i="1" dirty="0">
                <a:solidFill>
                  <a:srgbClr val="5D6676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(Box 1, p. 10)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548640" y="2990088"/>
            <a:ext cx="384048" cy="384048"/>
          </a:xfrm>
          <a:prstGeom prst="roundRect">
            <a:avLst>
              <a:gd name="adj" fmla="val 16667"/>
            </a:avLst>
          </a:prstGeom>
          <a:solidFill>
            <a:srgbClr val="2B426D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48640" y="299008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Titillium Web" pitchFamily="34" charset="0"/>
                <a:ea typeface="Titillium Web" pitchFamily="34" charset="-122"/>
                <a:cs typeface="Titillium Web" pitchFamily="34" charset="-120"/>
              </a:rPr>
              <a:t>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1143000" y="2898648"/>
            <a:ext cx="5257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F2433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Il JRC ha mappato le competenze della bozza AILit (OCSE, 2025) sul DigComp 3.0. </a:t>
            </a:r>
            <a:pPr indent="0" marL="0">
              <a:buNone/>
            </a:pPr>
            <a:r>
              <a:rPr lang="en-US" sz="1200" b="1" i="1" dirty="0">
                <a:solidFill>
                  <a:srgbClr val="5D6676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(p. 24)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548640" y="4014216"/>
            <a:ext cx="384048" cy="384048"/>
          </a:xfrm>
          <a:prstGeom prst="roundRect">
            <a:avLst>
              <a:gd name="adj" fmla="val 16667"/>
            </a:avLst>
          </a:prstGeom>
          <a:solidFill>
            <a:srgbClr val="2B426D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48640" y="401421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Titillium Web" pitchFamily="34" charset="0"/>
                <a:ea typeface="Titillium Web" pitchFamily="34" charset="-122"/>
                <a:cs typeface="Titillium Web" pitchFamily="34" charset="-120"/>
              </a:rPr>
              <a:t>3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1143000" y="3922776"/>
            <a:ext cx="5257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F2433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La mappatura ha confermato che tutte le competenze AILit erano coperte nel materiale preliminare del DigComp 3.0. </a:t>
            </a:r>
            <a:pPr indent="0" marL="0">
              <a:buNone/>
            </a:pPr>
            <a:r>
              <a:rPr lang="en-US" sz="1200" b="1" i="1" dirty="0">
                <a:solidFill>
                  <a:srgbClr val="5D6676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(Allegato 3, p. 116)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548640" y="5029200"/>
            <a:ext cx="5852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5D6676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La tabella di mappatura non è riportata nel documento.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766560" y="1371600"/>
            <a:ext cx="4873752" cy="4434840"/>
          </a:xfrm>
          <a:prstGeom prst="roundRect">
            <a:avLst>
              <a:gd name="adj" fmla="val 3711"/>
            </a:avLst>
          </a:prstGeom>
          <a:solidFill>
            <a:srgbClr val="FFF3CF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7040880" y="1508760"/>
            <a:ext cx="4389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25285A"/>
                </a:solidFill>
                <a:latin typeface="Titillium Web" pitchFamily="34" charset="0"/>
                <a:ea typeface="Titillium Web" pitchFamily="34" charset="-122"/>
                <a:cs typeface="Titillium Web" pitchFamily="34" charset="-120"/>
              </a:rPr>
              <a:t>Una lettura operativa</a:t>
            </a:r>
            <a:endParaRPr lang="en-US" sz="1900" dirty="0"/>
          </a:p>
        </p:txBody>
      </p:sp>
      <p:sp>
        <p:nvSpPr>
          <p:cNvPr id="16" name="Text 14"/>
          <p:cNvSpPr txBox="1"/>
          <p:nvPr/>
        </p:nvSpPr>
        <p:spPr>
          <a:xfrm>
            <a:off x="7040880" y="1938528"/>
            <a:ext cx="4389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5D6676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proposta del formatore</a:t>
            </a:r>
            <a:endParaRPr lang="en-US" sz="1200" dirty="0"/>
          </a:p>
        </p:txBody>
      </p:sp>
      <p:sp>
        <p:nvSpPr>
          <p:cNvPr id="17" name="Text 15"/>
          <p:cNvSpPr txBox="1"/>
          <p:nvPr/>
        </p:nvSpPr>
        <p:spPr>
          <a:xfrm>
            <a:off x="7040880" y="2331720"/>
            <a:ext cx="434340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2B426D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DigComp 3.0 </a:t>
            </a:r>
            <a:pPr indent="0" marL="0">
              <a:buNone/>
            </a:pPr>
            <a:r>
              <a:rPr lang="en-US" sz="1400" dirty="0">
                <a:solidFill>
                  <a:srgbClr val="1F2433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cornice generale della competenza digitale, per bambini e adulti, in cui l'IA è trasversale.</a:t>
            </a:r>
            <a:endParaRPr lang="en-US" sz="1400" dirty="0"/>
          </a:p>
          <a:p>
            <a:pPr indent="0" marL="0">
              <a:buNone/>
            </a:pPr>
            <a:r>
              <a:rPr lang="en-US" sz="800" dirty="0">
                <a:solidFill>
                  <a:srgbClr val="1F2433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</a:t>
            </a:r>
            <a:endParaRPr lang="en-US" sz="1400" dirty="0"/>
          </a:p>
          <a:p>
            <a:pPr indent="0" marL="0">
              <a:buNone/>
            </a:pPr>
            <a:r>
              <a:rPr lang="en-US" sz="1400" b="1" dirty="0">
                <a:solidFill>
                  <a:srgbClr val="2B426D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AILit </a:t>
            </a:r>
            <a:pPr indent="0" marL="0">
              <a:buNone/>
            </a:pPr>
            <a:r>
              <a:rPr lang="en-US" sz="1400" dirty="0">
                <a:solidFill>
                  <a:srgbClr val="1F2433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approfondimento specifico sull'IA per la scuola primaria e secondaria, in quattro ambiti: Interagire, Creare, Gestire, Plasmare.</a:t>
            </a:r>
            <a:endParaRPr lang="en-US" sz="1400" dirty="0"/>
          </a:p>
          <a:p>
            <a:pPr indent="0" marL="0">
              <a:buNone/>
            </a:pPr>
            <a:r>
              <a:rPr lang="en-US" sz="800" dirty="0">
                <a:solidFill>
                  <a:srgbClr val="1F2433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1F2433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In classe: usare il DigComp per collocare l'attività nella competenza digitale, l'AILit per progettarne la parte sull'IA.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419088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25285A"/>
                </a:solidFill>
                <a:latin typeface="Titillium Web"/>
                <a:ea typeface="Titillium Web"/>
                <a:cs typeface="Titillium Web"/>
              </a:defRPr>
            </a:lvl1pPr>
          </a:lstStyle>
          <a:p>
            <a:pPr algn="r"/>
            <a:fld id="{F7021451-1387-4CA6-816F-3879F97B5CBC}" type="slidenum">
              <a:rPr b="1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5"/>
          <p:cNvSpPr/>
          <p:nvPr>
            <p:ph idx="105" type="title" hasCustomPrompt="1"/>
          </p:nvPr>
        </p:nvSpPr>
        <p:spPr>
          <a:xfrm>
            <a:off x="548640" y="457200"/>
            <a:ext cx="1109167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25285A"/>
                </a:solidFill>
                <a:latin typeface="Titillium Web" pitchFamily="34" charset="0"/>
                <a:ea typeface="Titillium Web" pitchFamily="34" charset="-122"/>
                <a:cs typeface="Titillium Web" pitchFamily="34" charset="-120"/>
              </a:rPr>
              <a:t>Attività: dal quadro alla classe</a:t>
            </a:r>
            <a:endParaRPr lang="en-US" sz="3200" dirty="0"/>
          </a:p>
        </p:txBody>
      </p:sp>
      <p:sp>
        <p:nvSpPr>
          <p:cNvPr id="3" name="Text 6"/>
          <p:cNvSpPr/>
          <p:nvPr>
            <p:ph idx="107" type="body" hasCustomPrompt="1"/>
          </p:nvPr>
        </p:nvSpPr>
        <p:spPr>
          <a:xfrm>
            <a:off x="914400" y="1600200"/>
            <a:ext cx="1036015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25285A"/>
                </a:solidFill>
                <a:latin typeface="Titillium Web" pitchFamily="34" charset="0"/>
                <a:ea typeface="Titillium Web" pitchFamily="34" charset="-122"/>
                <a:cs typeface="Titillium Web" pitchFamily="34" charset="-120"/>
              </a:rPr>
              <a:t>In piccoli gruppi · 30 minuti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914400" y="2441448"/>
            <a:ext cx="420624" cy="420624"/>
          </a:xfrm>
          <a:prstGeom prst="roundRect">
            <a:avLst>
              <a:gd name="adj" fmla="val 15217"/>
            </a:avLst>
          </a:prstGeom>
          <a:solidFill>
            <a:srgbClr val="FFC93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441448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25285A"/>
                </a:solidFill>
                <a:latin typeface="Titillium Web" pitchFamily="34" charset="0"/>
                <a:ea typeface="Titillium Web" pitchFamily="34" charset="-122"/>
                <a:cs typeface="Titillium Web" pitchFamily="34" charset="-120"/>
              </a:rPr>
              <a:t>1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1554480" y="2331720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F2433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Scegliete una competenza (ad es. 1.2 Valutare le informazioni) e leggete gli enunciati dei quattro livelli.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914400" y="3310128"/>
            <a:ext cx="420624" cy="420624"/>
          </a:xfrm>
          <a:prstGeom prst="roundRect">
            <a:avLst>
              <a:gd name="adj" fmla="val 15217"/>
            </a:avLst>
          </a:prstGeom>
          <a:solidFill>
            <a:srgbClr val="488FCC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14400" y="3310128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Titillium Web" pitchFamily="34" charset="0"/>
                <a:ea typeface="Titillium Web" pitchFamily="34" charset="-122"/>
                <a:cs typeface="Titillium Web" pitchFamily="34" charset="-120"/>
              </a:rPr>
              <a:t>2</a:t>
            </a:r>
            <a:endParaRPr lang="en-US" sz="1700" dirty="0"/>
          </a:p>
        </p:txBody>
      </p:sp>
      <p:sp>
        <p:nvSpPr>
          <p:cNvPr id="9" name="Text 7"/>
          <p:cNvSpPr txBox="1"/>
          <p:nvPr/>
        </p:nvSpPr>
        <p:spPr>
          <a:xfrm>
            <a:off x="1554480" y="3200400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F2433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Individuate gli enunciati [IA-E] e [IA-I]: che cosa chiedono di sapere o di saper fare?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914400" y="4178808"/>
            <a:ext cx="420624" cy="420624"/>
          </a:xfrm>
          <a:prstGeom prst="roundRect">
            <a:avLst>
              <a:gd name="adj" fmla="val 15217"/>
            </a:avLst>
          </a:prstGeom>
          <a:solidFill>
            <a:srgbClr val="F89921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914400" y="4178808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25285A"/>
                </a:solidFill>
                <a:latin typeface="Titillium Web" pitchFamily="34" charset="0"/>
                <a:ea typeface="Titillium Web" pitchFamily="34" charset="-122"/>
                <a:cs typeface="Titillium Web" pitchFamily="34" charset="-120"/>
              </a:rPr>
              <a:t>3</a:t>
            </a:r>
            <a:endParaRPr lang="en-US" sz="1700" dirty="0"/>
          </a:p>
        </p:txBody>
      </p:sp>
      <p:sp>
        <p:nvSpPr>
          <p:cNvPr id="12" name="Text 10"/>
          <p:cNvSpPr txBox="1"/>
          <p:nvPr/>
        </p:nvSpPr>
        <p:spPr>
          <a:xfrm>
            <a:off x="1554480" y="4069080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F2433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Collegate ogni enunciato a un ambito AILit (Interagire, Creare, Gestire, Plasmare) e motivate la scelta.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914400" y="5047488"/>
            <a:ext cx="420624" cy="420624"/>
          </a:xfrm>
          <a:prstGeom prst="roundRect">
            <a:avLst>
              <a:gd name="adj" fmla="val 15217"/>
            </a:avLst>
          </a:prstGeom>
          <a:solidFill>
            <a:srgbClr val="44A047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914400" y="5047488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Titillium Web" pitchFamily="34" charset="0"/>
                <a:ea typeface="Titillium Web" pitchFamily="34" charset="-122"/>
                <a:cs typeface="Titillium Web" pitchFamily="34" charset="-120"/>
              </a:rPr>
              <a:t>4</a:t>
            </a:r>
            <a:endParaRPr lang="en-US" sz="1700" dirty="0"/>
          </a:p>
        </p:txBody>
      </p:sp>
      <p:sp>
        <p:nvSpPr>
          <p:cNvPr id="15" name="Text 13"/>
          <p:cNvSpPr txBox="1"/>
          <p:nvPr/>
        </p:nvSpPr>
        <p:spPr>
          <a:xfrm>
            <a:off x="1554480" y="4937760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F2433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Progettate un'attività per la vostra classe e indicate i risultati di apprendimento (Allegato 2) a cui mira.</a:t>
            </a:r>
            <a:endParaRPr lang="en-US" sz="1600" dirty="0"/>
          </a:p>
        </p:txBody>
      </p:sp>
      <p:sp>
        <p:nvSpPr>
          <p:cNvPr id="16" name="Text 6"/>
          <p:cNvSpPr/>
          <p:nvPr>
            <p:ph idx="108" type="body" hasCustomPrompt="1"/>
          </p:nvPr>
        </p:nvSpPr>
        <p:spPr>
          <a:xfrm>
            <a:off x="914400" y="2286000"/>
            <a:ext cx="10360152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419088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25285A"/>
                </a:solidFill>
                <a:latin typeface="Titillium Web"/>
                <a:ea typeface="Titillium Web"/>
                <a:cs typeface="Titillium Web"/>
              </a:defRPr>
            </a:lvl1pPr>
          </a:lstStyle>
          <a:p>
            <a:pPr algn="r"/>
            <a:fld id="{F7021451-1387-4CA6-816F-3879F97B5CBC}" type="slidenum">
              <a:rPr b="1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5"/>
          <p:cNvSpPr/>
          <p:nvPr>
            <p:ph idx="105" type="title" hasCustomPrompt="1"/>
          </p:nvPr>
        </p:nvSpPr>
        <p:spPr>
          <a:xfrm>
            <a:off x="731520" y="82296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Titillium Web" pitchFamily="34" charset="0"/>
                <a:ea typeface="Titillium Web" pitchFamily="34" charset="-122"/>
                <a:cs typeface="Titillium Web" pitchFamily="34" charset="-120"/>
              </a:rPr>
              <a:t>Grazie</a:t>
            </a:r>
            <a:endParaRPr lang="en-US" sz="4400" dirty="0"/>
          </a:p>
        </p:txBody>
      </p:sp>
      <p:sp>
        <p:nvSpPr>
          <p:cNvPr id="3" name="Text 5"/>
          <p:cNvSpPr/>
          <p:nvPr>
            <p:ph idx="106" type="body" hasCustomPrompt="1"/>
          </p:nvPr>
        </p:nvSpPr>
        <p:spPr>
          <a:xfrm>
            <a:off x="731520" y="2103120"/>
            <a:ext cx="82296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Antonio Scaramuzzino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Per approfondire: spazio web del JRC dedicato al DigComp (versione consultabile, foglio di calcolo, JSON)</a:t>
            </a:r>
            <a:endParaRPr lang="en-US" sz="1800" dirty="0"/>
          </a:p>
        </p:txBody>
      </p:sp>
      <p:sp>
        <p:nvSpPr>
          <p:cNvPr id="4" name="Text 5"/>
          <p:cNvSpPr/>
          <p:nvPr>
            <p:ph idx="107" type="body" hasCustomPrompt="1"/>
          </p:nvPr>
        </p:nvSpPr>
        <p:spPr>
          <a:xfrm>
            <a:off x="731520" y="4114800"/>
            <a:ext cx="106984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Fonti: </a:t>
            </a:r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Cosgrove, J. e Cachia, R. (2025). DigComp 3.0: European Digital Competence Framework – Fifth Edition. Publications Office of the European Union, Luxembourg. https://data.europa.eu/doi/10.2760/0001149 (CC BY 4.0). Traduzione italiana v1.0 del 31/03/2026, a cura del Gruppo di lavoro del Dipartimento per la trasformazione digitale – Repubblica Digitale (CC BY-SA 4.0). Figura 5: elaborazione JRC.</a:t>
            </a:r>
            <a:endParaRPr lang="en-US" sz="1100" dirty="0"/>
          </a:p>
          <a:p>
            <a:pPr indent="0" marL="0">
              <a:buNone/>
            </a:pPr>
            <a:r>
              <a:rPr lang="en-US" sz="500" dirty="0">
                <a:solidFill>
                  <a:srgbClr val="FFFFF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Questa presentazione è una sintesi adattata, distribuita con licenza CC BY-SA 4.0. Non rappresenta le posizioni ufficiali della Commissione europea né del Dipartimento per la trasformazione digitale. Palette e impaginazione ispirate al DigComp 3.0; nessun logo o immagine stock della pubblicazione.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igComp">
  <a:themeElements>
    <a:clrScheme name="DigComp">
      <a:dk1>
        <a:srgbClr val="1F2433"/>
      </a:dk1>
      <a:lt1>
        <a:srgbClr val="FFFFFF"/>
      </a:lt1>
      <a:dk2>
        <a:srgbClr val="25285A"/>
      </a:dk2>
      <a:lt2>
        <a:srgbClr val="EEF3F7"/>
      </a:lt2>
      <a:accent1>
        <a:srgbClr val="2B426D"/>
      </a:accent1>
      <a:accent2>
        <a:srgbClr val="4198AB"/>
      </a:accent2>
      <a:accent3>
        <a:srgbClr val="FFC936"/>
      </a:accent3>
      <a:accent4>
        <a:srgbClr val="488FCC"/>
      </a:accent4>
      <a:accent5>
        <a:srgbClr val="F89921"/>
      </a:accent5>
      <a:accent6>
        <a:srgbClr val="44A047"/>
      </a:accent6>
      <a:hlink>
        <a:srgbClr val="1F5F8F"/>
      </a:hlink>
      <a:folHlink>
        <a:srgbClr val="4198AB"/>
      </a:folHlink>
    </a:clrScheme>
    <a:fontScheme name="DigComp">
      <a:majorFont>
        <a:latin typeface="Titillium Web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Source Sans 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DigComp 3.0 e competenza in materia di IA</dc:title>
  <dc:subject>PptxGenJS Presentation</dc:subject>
  <dc:creator>Antonio Scaramuzzino</dc:creator>
  <cp:lastModifiedBy>Antonio Scaramuzzino</cp:lastModifiedBy>
  <cp:revision>1</cp:revision>
  <dcterms:created xsi:type="dcterms:W3CDTF">2026-10-20T17:28:25Z</dcterms:created>
  <dcterms:modified xsi:type="dcterms:W3CDTF">2026-10-20T17:28:25Z</dcterms:modified>
</cp:coreProperties>
</file>