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e33ca175-a298-e546-4d44-b198b4884eb5}">
          <p14:sldIdLst>
            <p14:sldId id="256"/>
          </p14:sldIdLst>
        </p14:section>
        <p14:section name="L'IA intorno a te" id="{40abc375-4ed4-78ce-8f53-e164f9347220}">
          <p14:sldIdLst>
            <p14:sldId id="257"/>
            <p14:sldId id="258"/>
            <p14:sldId id="259"/>
            <p14:sldId id="260"/>
            <p14:sldId id="261"/>
          </p14:sldIdLst>
        </p14:section>
        <p14:section name="Attività" id="{5e9752ba-e499-93f8-8e05-020e519e377f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Chiusura" id="{f6c7ecc2-900a-316d-b215-7f6b8b495e51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Lezione introduttiva di 1-2 ore. Le attività sono adattate dagli scenari 'In classe' dell'AILit Framework (OCSE/Commissione europea 2026); il riferimento esatto è nelle note di ogni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Brainstorming di 5 minuti: elencare alla lavagna app e servizi usati nelle ultime 24 ore e chiedere quali usano l'IA. Collegamento: Conoscenza 1.4 — a volte i sistemi IA operano in background o come parte di un altro strumento.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citati nel framework a p. 7. Domanda alla classe: vi riconoscete in questi numeri? Per che cosa la usate di più?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Elenco a sinistra parafrasato dalle Conoscenze 1.3, 3.1, 3.2, 3.3 e 2.1. Domanda: perché è rischioso parlare di IA come se 'pensasse' o 'capisse'? (Interagire con l'IA 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Parafrasi del box 'Tipologie di IA' (p. 6). Chiedere di classificare gli strumenti emersi nel brainstorming iniziale.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ambiti del framework spiegati con parole per studenti (parafrasi dei sottotitoli ufficiali): Interagire con l'IA: Diventare un partecipante critico e responsabile in un mondo caratterizzato dall'IA; Creare con l'IA: Usare l'intelligenza artificiale come partner creativo, mantenendo al contempo l'agentività umana; Gestire l'IA: Suddividere il lavoro tra esseri umani e IA in modo consapevole; Plasmare l'IA: Migliorare i sistemi IA affinché rispecchino i valori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Riferimento: Interagire con l'IA 1 – Riconoscere il ruolo e l'influenza dell'IA in diversi contesti. Livello Avanzato. Aspettativa: Gli alunni sono in grado di analizzare il modo in cui i sistemi IA possono plasmare le convinzioni e i comportamenti delle persone in qualità di consumatori, studenti, lavoratori e cittadini. Scenario "In classe" del framework: Gli alunni esaminano schermate di chatbot e app basati sull'IA per capire quando questi strumenti potrebbero essere progettati per persuadere, anziché per informare. Insieme a un insegnante, discutono delle modalità con cui alcune funzionalità, come il conteggio delle "serie", i nomi dei personaggi o le risposte eccessivamente accomodanti possano essere progettate per aumentare il coinvolgimento. Attenzione alla privacy: chiedere di oscurare nomi e dati personali nelle schermate.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Riferimento: Interagire con l'IA 3 – Valutare se gli output dell'IA debbano essere accettati, modificati o rifiutati. Livello Avanzato. Aspettativa: Gli alunni valutano gli output generati dall'IA e motivano la propria scelta quando decidono di utilizzarli, modificarli o scartarli. Scenario "In classe" del framework: Quando l'insegnante illustra diverse interpretazioni di un evento storico generate dall'IA, gli studenti consultano fonti secondarie o primarie attendibili per verificare l'accuratezza delle interpretazioni e discutere quale includerebbero in una relazione finale. I criteri nelle tre colonne sono una proposta del docente, non testo del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Riferimento: Interagire con l'IA 6 – Spiegare in che modo l'IA potrebbe essere utilizzata per amplificare i pregiudizi sociali. Livello Intermedio. Aspettativa: Gli alunni spiegano in che modo dati o scelte di progettazione caratterizzati da bias (ad esempio, contenuti stereotipati, classificazioni errate, raccomandazioni non eque) possono indurre i sistemi IA a generare risultati ingiusti o distorti per determinati gruppi. Scenario "In classe" del framework: Gli alunni esaminano come e perché la tecnologia di riconoscimento facciale funziona in modo diverso a seconda dei gruppi demografici e discutono degli effetti che può avere nel mondo reale quando viene utilizzata per prendere decisioni nella vita di tutti i giorni. L'ultima riga parafrasa la Conoscenza 2.5.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Riferimento: Gestire l'IA 1 – Decidere se utilizzare i sistemi IA in base alla natura dell'attività. Livello Avanzato. Aspettativa: Gli alunni stabiliscono se l'IA è lo strumento digitale giusto per una specifica attività confrontando la complessità di quest'ultima e la necessità di un giudizio umano con le implicazioni etiche dell'uso dell'intelligenza artificiale. Scenario "In classe" del framework: Gli alunni riflettono sulle fasi della stesura di un tema (ad esempio, scelta dell'argomento, ricerca di prove, organizzazione delle idee, redazione dei paragrafi, revisione e correzione), dopodiché individuano le fasi in cui l'IA potrebbe essere d'aiuto e quelle che richiedono il loro contributo e ragionamento. Consultano le linee guida della loro scuola sull'uso dell'IA per adattare il proprio approccio.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sei attitudini del framework riformulate come impegni personali (parafrasi). Testi originali: Capacità di riflessione: Gli studenti mettono in discussione le ipotesi e le narrazioni relative all'uso dell'IA per stabilire in che modo l'intelligenza artificiale potrebbe influire sulla loro vita. Valutano in modo critico gli strumenti IA e i relativi output, soppesano le opportunità e i rischi derivanti dal suo utilizzo e verificano le nuove affermazioni basandosi su ragionamenti e prove. Adottano un approccio perspicace per valutare le nuove tecnologie in diversi casi d'uso. Senso di responsabilità: Gli studenti riflettono attentamente sul modo in cui utilizzano l'IA e riconoscono di essere responsabili delle proprie scelte. Prendono in considerazione gli effetti delle loro azioni, sia previsti che imprevisti, e si impegnano a prevenire le conseguenze negative sulle persone e sull'ambiente. Inoltre, comprendono l'importanza della trasparenza e dei processi decisionali consapevoli in merito all'uso dell'IA, compresa la scelta di non utilizzarla. Curiosità: Gli studenti desiderano scoprire ciò che oggi l'IA può o non può fare e come potrebbe evolversi in futuro. Vogliono capire in che modo questa tecnologia influisce sulla propria vita personale e sulla loro futura carriera. Considerano l'apprendimento come un processo continuo e accolgono con favore la sperimentazione, convinti che le scoperte significative derivino dall'esplorazione. Innovatività: Gli alunni cercano di utilizzare l'IA per affrontare le difficoltà del mondo reale e cogliere nuove opportunità. Sperimentano, provano approcci diversi e pensano in modo creativo per risolvere i problemi. Anziché semplici utilizzatori di soluzioni tecnologiche diverse, si considerano utenti consapevoli, responsabili delle decisioni e creatori attivi in un mondo caratterizzato dall'IA. Riconoscono il potenziale dell'intelligenza artificiale come potente strumento per la propria vita e le loro comunità. Adattabilità: Quando lavorano con l'IA, gli alunni dimostrano perseveranza e flessibilità. Sono aperti a idee e prospettive diverse. Sanno come riformulare i problemi e gli approcci in risposta a output distorti da pregiudizi e a comportamenti imprevedibili. Anziché limitarsi ad accettare il risultato fornito da uno strumento IA, gli studenti capaci di adattarsi comprendono che l'apprendimento basato sull'IA è un processo iterativo, plasmato dai feedback e dalla revisione. Riconoscono che esistono svariati possibili modi per risolvere un problema. Empatia: Gli studenti esaminano attentamente l'impatto dell'IA sugli individui, sulle comunità e sull'ambiente. Soppesano le potenziali opportunità e i rischi derivanti dall'utilizzo di questa tecnologia dal punto di vista dei suoi possibili effetti, comprendendo il fatto che possa produrre risultati indesiderati che variano a seconda dei diversi gruppi di persone. Inoltre, valutano l'effetto che gli strumenti IA possono avere sulla propria salute mentale e sul benessere delle altre persone. Quando valutano se o come utilizzare l'IA, adottano il punto di vista altrui e riflettono sulle implicazioni etiche delle loro scelte nel breve e nel lungo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Biglietto d'uscita: risposte su un foglietto o in un modulo online. La nota di adattamento è obbligatoria per la licenza CC BY 4.0.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image" Target="../media/image-1014-1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opertin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20040"/>
            <a:ext cx="11457432" cy="2926080"/>
          </a:xfrm>
          <a:prstGeom prst="rect">
            <a:avLst/>
          </a:prstGeom>
          <a:solidFill>
            <a:srgbClr val="01408D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94360"/>
            <a:ext cx="786384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percorso</a:t>
            </a:r>
            <a:endParaRPr lang="en-US" sz="4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22960" y="2286000"/>
            <a:ext cx="7863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Sottotitolo / destinatari</a:t>
            </a:r>
            <a:endParaRPr lang="en-US" sz="1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822960" y="3840480"/>
            <a:ext cx="5943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Formatore · Ente · Data</a:t>
            </a:r>
            <a:endParaRPr lang="en-US" sz="1600" dirty="0"/>
          </a:p>
        </p:txBody>
      </p:sp>
      <p:sp>
        <p:nvSpPr>
          <p:cNvPr id="6" name="Shape 1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00264A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8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Lim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CEF97B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Blu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01408D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Coral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E65235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ezione Lava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84648" y="-274320"/>
            <a:ext cx="1828800" cy="1508760"/>
          </a:xfrm>
          <a:prstGeom prst="rect">
            <a:avLst>
              <a:gd name="adj" fmla="val 10909"/>
            </a:avLst>
          </a:prstGeom>
          <a:solidFill>
            <a:srgbClr val="7794CA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6D6E70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Domanda guida o sottotitolo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Testo o elenco puntato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5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Due colon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188720"/>
            <a:ext cx="60350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Frase chiave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874520"/>
            <a:ext cx="6035040" cy="4251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(a destra inserire un'illustrazione)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6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Defini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263640"/>
          </a:xfrm>
          <a:prstGeom prst="rect">
            <a:avLst/>
          </a:prstGeom>
          <a:solidFill>
            <a:srgbClr val="CEF97B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65760"/>
            <a:ext cx="53949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</a:t>
            </a:r>
            <a:endParaRPr lang="en-US" sz="32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1371600"/>
            <a:ext cx="53949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di contesto</a:t>
            </a:r>
            <a:endParaRPr lang="en-US" sz="16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766560" y="457200"/>
            <a:ext cx="502920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Definizione di…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766560" y="1828800"/>
            <a:ext cx="5029200" cy="3200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Testo della definizione</a:t>
            </a:r>
            <a:endParaRPr lang="en-US" sz="18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766560" y="5120640"/>
            <a:ext cx="5029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i="1" dirty="0">
                <a:solidFill>
                  <a:srgbClr val="1A1A1A"/>
                </a:solidFill>
              </a:defRPr>
            </a:lvl1pPr>
          </a:lstStyle>
          <a:p>
            <a:pPr indent="0" marL="0">
              <a:buNone/>
            </a:pPr>
            <a:r>
              <a:rPr lang="en-US" sz="1200" i="1" dirty="0">
                <a:solidFill>
                  <a:srgbClr val="1A1A1A"/>
                </a:solidFill>
              </a:rPr>
              <a:t>Fonte</a:t>
            </a:r>
            <a:endParaRPr lang="en-US" sz="1200" dirty="0"/>
          </a:p>
        </p:txBody>
      </p:sp>
      <p:sp>
        <p:nvSpPr>
          <p:cNvPr id="8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9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Box Azzur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548640" y="1325880"/>
            <a:ext cx="11091672" cy="4846320"/>
          </a:xfrm>
          <a:prstGeom prst="rect">
            <a:avLst>
              <a:gd name="adj" fmla="val 3774"/>
            </a:avLst>
          </a:prstGeom>
          <a:solidFill>
            <a:srgbClr val="CAE2FF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del riquadro (a destra: icone)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Box Lim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548640" y="1325880"/>
            <a:ext cx="11091672" cy="4846320"/>
          </a:xfrm>
          <a:prstGeom prst="rect">
            <a:avLst>
              <a:gd name="adj" fmla="val 3774"/>
            </a:avLst>
          </a:prstGeom>
          <a:solidFill>
            <a:srgbClr val="EDFFC7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del riquadro (a destra: icone)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Box Ros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548640" y="1325880"/>
            <a:ext cx="11091672" cy="4846320"/>
          </a:xfrm>
          <a:prstGeom prst="rect">
            <a:avLst>
              <a:gd name="adj" fmla="val 3774"/>
            </a:avLst>
          </a:prstGeom>
          <a:solidFill>
            <a:srgbClr val="FFCCC7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Testo del riquadro (a destra: icone)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4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1013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i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37360"/>
            <a:ext cx="731520" cy="65430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965960" y="1828800"/>
            <a:ext cx="0" cy="3291840"/>
          </a:xfrm>
          <a:prstGeom prst="line">
            <a:avLst/>
          </a:prstGeom>
          <a:noFill/>
          <a:ln w="15875">
            <a:solidFill>
              <a:srgbClr val="01408D"/>
            </a:solidFill>
            <a:prstDash val="solid"/>
          </a:ln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2286000" y="1737360"/>
            <a:ext cx="896112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i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2800" i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Testo della citazione</a:t>
            </a:r>
            <a:endParaRPr lang="en-US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286000" y="4526280"/>
            <a:ext cx="89611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– Autore, ruolo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D6E70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7" name="Image 1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1014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Lit Chiusura">
    <p:bg>
      <p:bgPr>
        <a:solidFill>
          <a:srgbClr val="0140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1097280"/>
            <a:ext cx="10543032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Grazie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2377440"/>
            <a:ext cx="67665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Contatti, prossimi passi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822960" y="4480560"/>
            <a:ext cx="10543032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Nota di licenza e adattamento</a:t>
            </a:r>
            <a:endParaRPr lang="en-US" sz="11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FFFFF"/>
                </a:solidFill>
              </a:rPr>
              <a:t>Adattato da OECD/Unione europea (2026), Preparare gli studenti all'era dell'IA (AILit Framework) · CC BY 4.0</a:t>
            </a:r>
            <a:endParaRPr lang="en-US" sz="900" dirty="0"/>
          </a:p>
        </p:txBody>
      </p:sp>
      <p:pic>
        <p:nvPicPr>
          <p:cNvPr id="6" name="Image 0" descr="/mnt/user-data/uploads/AILit/Kit_grafico_AILit/illustrazioni/simbolo_4ambi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6428232"/>
            <a:ext cx="274320" cy="24536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94360"/>
            <a:ext cx="7863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L'IA: usarla, capirla, sceglierla</a:t>
            </a:r>
            <a:endParaRPr lang="en-US" sz="4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822960" y="228600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Lezione di alfabetizzazione all'IA · scuola secondaria di II grado</a:t>
            </a:r>
            <a:endParaRPr lang="en-US" sz="1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822960" y="384048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Prof. Antonio Scaramuzzino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Classe ____ · data ____</a:t>
            </a:r>
            <a:endParaRPr lang="en-US" sz="1600" dirty="0"/>
          </a:p>
        </p:txBody>
      </p:sp>
      <p:pic>
        <p:nvPicPr>
          <p:cNvPr id="5" name="scena_puzzle_collaborazione" descr="Illustrazione: scena puzzle collaborazio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3520440"/>
            <a:ext cx="5120640" cy="2554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6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L'IA è già nella tua giornata</a:t>
            </a:r>
            <a:endParaRPr lang="en-US" sz="4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Dove l'hai incontrata nelle ultime 24 ore, anche senza accorgertene?</a:t>
            </a:r>
            <a:endParaRPr lang="en-US" sz="1800" dirty="0"/>
          </a:p>
        </p:txBody>
      </p:sp>
      <p:pic>
        <p:nvPicPr>
          <p:cNvPr id="5" name="pers_studentessa_computer" descr="Illustrazione: pers studentessa compu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4640" y="3246120"/>
            <a:ext cx="3031160" cy="2926080"/>
          </a:xfrm>
          <a:prstGeom prst="rect">
            <a:avLst/>
          </a:prstGeom>
        </p:spPr>
      </p:pic>
      <p:pic>
        <p:nvPicPr>
          <p:cNvPr id="6" name="pers_studente_disegno_digitale" descr="Illustrazione: pers studente disegno digit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3246120"/>
            <a:ext cx="3052272" cy="29260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sei l'unico a usarla</a:t>
            </a:r>
            <a:endParaRPr lang="en-US" sz="3200" dirty="0"/>
          </a:p>
        </p:txBody>
      </p:sp>
      <p:sp>
        <p:nvSpPr>
          <p:cNvPr id="3" name="card_0"/>
          <p:cNvSpPr/>
          <p:nvPr/>
        </p:nvSpPr>
        <p:spPr>
          <a:xfrm>
            <a:off x="548640" y="1463040"/>
            <a:ext cx="3547872" cy="448056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01408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96%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06324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dei ragazzi europei di 16-18 anni usa strumenti IA per studio e attività creative almeno due volte a settimana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Google e Livity, 2025</a:t>
            </a:r>
            <a:endParaRPr lang="en-US" sz="1100" dirty="0"/>
          </a:p>
        </p:txBody>
      </p:sp>
      <p:sp>
        <p:nvSpPr>
          <p:cNvPr id="7" name="card_1"/>
          <p:cNvSpPr/>
          <p:nvPr/>
        </p:nvSpPr>
        <p:spPr>
          <a:xfrm>
            <a:off x="4370832" y="1463040"/>
            <a:ext cx="3547872" cy="448056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4645152" y="1737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677B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×2</a:t>
            </a:r>
            <a:endParaRPr lang="en-US" sz="6000" dirty="0"/>
          </a:p>
        </p:txBody>
      </p:sp>
      <p:sp>
        <p:nvSpPr>
          <p:cNvPr id="9" name="Text 7"/>
          <p:cNvSpPr txBox="1"/>
          <p:nvPr/>
        </p:nvSpPr>
        <p:spPr>
          <a:xfrm>
            <a:off x="4645152" y="306324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i giovani europei di 16-24 anni usano l'IA generativa quasi il doppio rispetto alla popolazione generale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45152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Eurostat, 2026</a:t>
            </a:r>
            <a:endParaRPr lang="en-US" sz="1100" dirty="0"/>
          </a:p>
        </p:txBody>
      </p:sp>
      <p:sp>
        <p:nvSpPr>
          <p:cNvPr id="11" name="card_2"/>
          <p:cNvSpPr/>
          <p:nvPr/>
        </p:nvSpPr>
        <p:spPr>
          <a:xfrm>
            <a:off x="8193024" y="1463040"/>
            <a:ext cx="3547872" cy="448056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12" name="Text 10"/>
          <p:cNvSpPr txBox="1"/>
          <p:nvPr/>
        </p:nvSpPr>
        <p:spPr>
          <a:xfrm>
            <a:off x="8467344" y="1737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652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72%</a:t>
            </a:r>
            <a:endParaRPr lang="en-US" sz="6000" dirty="0"/>
          </a:p>
        </p:txBody>
      </p:sp>
      <p:sp>
        <p:nvSpPr>
          <p:cNvPr id="13" name="Text 11"/>
          <p:cNvSpPr txBox="1"/>
          <p:nvPr/>
        </p:nvSpPr>
        <p:spPr>
          <a:xfrm>
            <a:off x="8467344" y="306324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degli adolescenti intervistati negli Stati Uniti ha usato "compagni IA", strumenti fatti per conversare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467344" y="5349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D6E70"/>
                </a:solidFill>
              </a:rPr>
              <a:t>Common Sense Media, 2025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65760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Sembra umana, ma non lo è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548640" y="137160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Calcola probabilità: non capisce e non ha intenzioni.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Alla stessa domanda può dare risposte diverse.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Può inventare informazioni che sembrano vere: le "allucinazioni".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Simula emozioni ed empatia, ma non prova nulla e non costruisce relazioni autentiche.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Rispecchia le scelte delle persone che la progettano e dei dati con cui è addestrata.</a:t>
            </a:r>
            <a:endParaRPr lang="en-US" sz="16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766560" y="45720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L'IA non è umana</a:t>
            </a:r>
            <a:endParaRPr lang="en-US" sz="30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6766560" y="1828800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L'intelligenza artificiale non è umana. I sistemi IA utilizzano algoritmi per combinare procedure dettagliate con inferenze statistiche (ad esempio, pesi e bias) al fine di elaborare dati, individuare pattern e generare output basati su probabilità.</a:t>
            </a:r>
            <a:endParaRPr lang="en-US" sz="1800" dirty="0"/>
          </a:p>
        </p:txBody>
      </p:sp>
      <p:sp>
        <p:nvSpPr>
          <p:cNvPr id="6" name="Text 1"/>
          <p:cNvSpPr/>
          <p:nvPr>
            <p:ph idx="105" type="body" hasCustomPrompt="1"/>
          </p:nvPr>
        </p:nvSpPr>
        <p:spPr>
          <a:xfrm>
            <a:off x="6766560" y="512064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1A1A1A"/>
                </a:solidFill>
              </a:rPr>
              <a:t>AILit Framework, Conoscenza 1.1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Due grandi famiglie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IA generativa e IA predittiva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IA generativa: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crea nuovi contenuti (testi, immagini, audio, codice) partendo dai dati con cui è stata addestrata.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Esempi: chatbot, generatori di immagini, assistenti per il codice.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IA predittiva: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riconosce modelli nei dati e prevede che cosa è probabile che succeda o che ti interessi.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Esempi: feed dei social, suggerimenti di musica e video, filtri antispam, app di apprendimento personalizzate.</a:t>
            </a:r>
            <a:endParaRPr lang="en-US" sz="1600" dirty="0"/>
          </a:p>
        </p:txBody>
      </p:sp>
      <p:sp>
        <p:nvSpPr>
          <p:cNvPr id="5" name="cerchio1"/>
          <p:cNvSpPr/>
          <p:nvPr/>
        </p:nvSpPr>
        <p:spPr>
          <a:xfrm>
            <a:off x="8549640" y="2148840"/>
            <a:ext cx="1737360" cy="1737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cona_ia_generativa" descr="Illustrazione: icona ia generativ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3960" y="2606040"/>
            <a:ext cx="1188720" cy="907366"/>
          </a:xfrm>
          <a:prstGeom prst="rect">
            <a:avLst/>
          </a:prstGeom>
        </p:spPr>
      </p:pic>
      <p:sp>
        <p:nvSpPr>
          <p:cNvPr id="7" name="cerchio2"/>
          <p:cNvSpPr/>
          <p:nvPr/>
        </p:nvSpPr>
        <p:spPr>
          <a:xfrm>
            <a:off x="8549640" y="4114800"/>
            <a:ext cx="1737360" cy="1737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8" name="icona_ia_predittiva" descr="Illustrazione: icona ia predittiv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968" y="4407408"/>
            <a:ext cx="1060704" cy="94905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Quattro cose che imparerai a fare</a:t>
            </a:r>
            <a:endParaRPr lang="en-US" sz="3200" dirty="0"/>
          </a:p>
        </p:txBody>
      </p:sp>
      <p:sp>
        <p:nvSpPr>
          <p:cNvPr id="3" name="card_0"/>
          <p:cNvSpPr/>
          <p:nvPr/>
        </p:nvSpPr>
        <p:spPr>
          <a:xfrm>
            <a:off x="54864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4" name="ambito1_interagire_petalo" descr="Illustrazione: ambito1 interagire petal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1600200"/>
            <a:ext cx="1920240" cy="170898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1408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114800"/>
            <a:ext cx="22219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Riconoscere l'IA, controllare quello che produce e capire che effetto ha su di te.</a:t>
            </a:r>
            <a:endParaRPr lang="en-US" sz="1600" dirty="0"/>
          </a:p>
        </p:txBody>
      </p:sp>
      <p:sp>
        <p:nvSpPr>
          <p:cNvPr id="7" name="card_1"/>
          <p:cNvSpPr/>
          <p:nvPr/>
        </p:nvSpPr>
        <p:spPr>
          <a:xfrm>
            <a:off x="338328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8" name="ambito2_creare_petalo" descr="Illustrazione: ambito2 creare petal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608" y="1600200"/>
            <a:ext cx="1920240" cy="171953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56616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77B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Creare con l'IA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3566160" y="4114800"/>
            <a:ext cx="22219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Usarla come partner creativo, senza farti sostituire nelle tue idee.</a:t>
            </a:r>
            <a:endParaRPr lang="en-US" sz="1600" dirty="0"/>
          </a:p>
        </p:txBody>
      </p:sp>
      <p:sp>
        <p:nvSpPr>
          <p:cNvPr id="11" name="card_2"/>
          <p:cNvSpPr/>
          <p:nvPr/>
        </p:nvSpPr>
        <p:spPr>
          <a:xfrm>
            <a:off x="621792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12" name="ambito3_gestire_petalo" descr="Illustrazione: ambito3 gestire petal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248" y="1600200"/>
            <a:ext cx="1920240" cy="171839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40080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652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Gestire l'IA</a:t>
            </a:r>
            <a:endParaRPr lang="en-US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6400800" y="4114800"/>
            <a:ext cx="22219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Decidere quando usarla, quando no, e come dividere il lavoro con lei.</a:t>
            </a:r>
            <a:endParaRPr lang="en-US" sz="1600" dirty="0"/>
          </a:p>
        </p:txBody>
      </p:sp>
      <p:sp>
        <p:nvSpPr>
          <p:cNvPr id="15" name="card_3"/>
          <p:cNvSpPr/>
          <p:nvPr/>
        </p:nvSpPr>
        <p:spPr>
          <a:xfrm>
            <a:off x="9052560" y="1371600"/>
            <a:ext cx="2587752" cy="4754880"/>
          </a:xfrm>
          <a:prstGeom prst="roundRect">
            <a:avLst>
              <a:gd name="adj" fmla="val 5300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pic>
        <p:nvPicPr>
          <p:cNvPr id="16" name="ambito4_plasmare_petalo" descr="Illustrazione: ambito4 plasmare petal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888" y="1600200"/>
            <a:ext cx="1920240" cy="1735549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235440" y="35204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794C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Plasmare l'IA</a:t>
            </a:r>
            <a:endParaRPr lang="en-US" sz="1900" dirty="0"/>
          </a:p>
        </p:txBody>
      </p:sp>
      <p:sp>
        <p:nvSpPr>
          <p:cNvPr id="18" name="Text 12"/>
          <p:cNvSpPr txBox="1"/>
          <p:nvPr/>
        </p:nvSpPr>
        <p:spPr>
          <a:xfrm>
            <a:off x="9235440" y="4114800"/>
            <a:ext cx="22219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Capire come è costruita e proporre come migliorarla per le persone.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184648" y="457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6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1097280" y="1417320"/>
            <a:ext cx="99943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Mettiamola alla prova</a:t>
            </a:r>
            <a:endParaRPr lang="en-US" sz="4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2011680" y="2331720"/>
            <a:ext cx="81655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D6E70"/>
                </a:solidFill>
              </a:rPr>
              <a:t>Quattro attività da fare in gruppo</a:t>
            </a:r>
            <a:endParaRPr lang="en-US" sz="1800" dirty="0"/>
          </a:p>
        </p:txBody>
      </p:sp>
      <p:pic>
        <p:nvPicPr>
          <p:cNvPr id="5" name="scena_classe" descr="Illustrazione: scena class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1840" y="3108960"/>
            <a:ext cx="4735889" cy="3108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Attività 1 · Ti informa o ti trattiene?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 1 · livello Avanzato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Raccogliete schermate di chatbot e app basate sull'IA che usate davvero.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Cercate le funzioni pensate per farvi restare: il conteggio delle "serie", personaggi con un nome, risposte che vi danno sempre ragione.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Per ogni schermata decidete: serve a informarvi o a persuadervi?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Domanda finale: che cosa cambiereste per renderla più onesta con chi la usa?</a:t>
            </a:r>
            <a:endParaRPr lang="en-US" sz="1600" dirty="0"/>
          </a:p>
        </p:txBody>
      </p:sp>
      <p:sp>
        <p:nvSpPr>
          <p:cNvPr id="5" name="cerchio"/>
          <p:cNvSpPr/>
          <p:nvPr/>
        </p:nvSpPr>
        <p:spPr>
          <a:xfrm>
            <a:off x="8412480" y="2468880"/>
            <a:ext cx="2377440" cy="23774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cona_robot_rosso" descr="Illustrazione: icona robot ross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3063240"/>
            <a:ext cx="1645920" cy="129888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Attività 2 · Accetto, modifico o rifiuto?</a:t>
            </a:r>
            <a:endParaRPr lang="en-US" sz="3200" dirty="0"/>
          </a:p>
        </p:txBody>
      </p:sp>
      <p:sp>
        <p:nvSpPr>
          <p:cNvPr id="3" name="etichetta"/>
          <p:cNvSpPr/>
          <p:nvPr/>
        </p:nvSpPr>
        <p:spPr>
          <a:xfrm>
            <a:off x="548640" y="1188720"/>
            <a:ext cx="4206240" cy="329184"/>
          </a:xfrm>
          <a:prstGeom prst="roundRect">
            <a:avLst>
              <a:gd name="adj" fmla="val 16667"/>
            </a:avLst>
          </a:prstGeom>
          <a:solidFill>
            <a:srgbClr val="01408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Interagire con l'IA 3 · livello Avanzato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L'insegnante vi mostra diverse interpretazioni di un evento storico generate dall'IA. Verificatele con fonti primarie o secondarie attendibili e decidete che cosa mettereste in una relazione finale.</a:t>
            </a:r>
            <a:endParaRPr lang="en-US" sz="1600" dirty="0"/>
          </a:p>
        </p:txBody>
      </p:sp>
      <p:pic>
        <p:nvPicPr>
          <p:cNvPr id="6" name="icona_accetta_rifiuta" descr="Illustrazione: icona accetta rifiu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1188720"/>
            <a:ext cx="1737360" cy="1499812"/>
          </a:xfrm>
          <a:prstGeom prst="rect">
            <a:avLst/>
          </a:prstGeom>
        </p:spPr>
      </p:pic>
      <p:sp>
        <p:nvSpPr>
          <p:cNvPr id="7" name="dec_0"/>
          <p:cNvSpPr/>
          <p:nvPr/>
        </p:nvSpPr>
        <p:spPr>
          <a:xfrm>
            <a:off x="548640" y="3017520"/>
            <a:ext cx="3547872" cy="3063240"/>
          </a:xfrm>
          <a:prstGeom prst="roundRect">
            <a:avLst>
              <a:gd name="adj" fmla="val 4478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8" name="pill_Accetto"/>
          <p:cNvSpPr/>
          <p:nvPr/>
        </p:nvSpPr>
        <p:spPr>
          <a:xfrm>
            <a:off x="822960" y="3291840"/>
            <a:ext cx="1645920" cy="384048"/>
          </a:xfrm>
          <a:prstGeom prst="roundRect">
            <a:avLst>
              <a:gd name="adj" fmla="val 14286"/>
            </a:avLst>
          </a:prstGeom>
          <a:solidFill>
            <a:srgbClr val="677B3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2918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Accetto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8862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È corretta secondo almeno due fonti attendibili e risponde a quello che mi serve.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5440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D6E70"/>
                </a:solidFill>
              </a:rPr>
              <a:t>Motivazione: ________________</a:t>
            </a:r>
            <a:endParaRPr lang="en-US" sz="1300" dirty="0"/>
          </a:p>
        </p:txBody>
      </p:sp>
      <p:sp>
        <p:nvSpPr>
          <p:cNvPr id="12" name="dec_1"/>
          <p:cNvSpPr/>
          <p:nvPr/>
        </p:nvSpPr>
        <p:spPr>
          <a:xfrm>
            <a:off x="4370832" y="3017520"/>
            <a:ext cx="3547872" cy="3063240"/>
          </a:xfrm>
          <a:prstGeom prst="roundRect">
            <a:avLst>
              <a:gd name="adj" fmla="val 4478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13" name="pill_Modifico"/>
          <p:cNvSpPr/>
          <p:nvPr/>
        </p:nvSpPr>
        <p:spPr>
          <a:xfrm>
            <a:off x="4645152" y="3291840"/>
            <a:ext cx="1645920" cy="384048"/>
          </a:xfrm>
          <a:prstGeom prst="roundRect">
            <a:avLst>
              <a:gd name="adj" fmla="val 14286"/>
            </a:avLst>
          </a:prstGeom>
          <a:solidFill>
            <a:srgbClr val="5B9FD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645152" y="32918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Modifico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645152" y="38862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È utile ma incompleta, imprecisa o poco adatta: la correggo e lo dichiaro.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645152" y="5440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D6E70"/>
                </a:solidFill>
              </a:rPr>
              <a:t>Motivazione: ________________</a:t>
            </a:r>
            <a:endParaRPr lang="en-US" sz="1300" dirty="0"/>
          </a:p>
        </p:txBody>
      </p:sp>
      <p:sp>
        <p:nvSpPr>
          <p:cNvPr id="17" name="dec_2"/>
          <p:cNvSpPr/>
          <p:nvPr/>
        </p:nvSpPr>
        <p:spPr>
          <a:xfrm>
            <a:off x="8193024" y="3017520"/>
            <a:ext cx="3547872" cy="3063240"/>
          </a:xfrm>
          <a:prstGeom prst="roundRect">
            <a:avLst>
              <a:gd name="adj" fmla="val 4478"/>
            </a:avLst>
          </a:prstGeom>
          <a:solidFill>
            <a:schemeClr val="bg1"/>
          </a:solidFill>
          <a:ln w="9525">
            <a:solidFill>
              <a:srgbClr val="9A9A9A"/>
            </a:solidFill>
            <a:prstDash val="dash"/>
          </a:ln>
        </p:spPr>
      </p:sp>
      <p:sp>
        <p:nvSpPr>
          <p:cNvPr id="18" name="pill_Rifiuto"/>
          <p:cNvSpPr/>
          <p:nvPr/>
        </p:nvSpPr>
        <p:spPr>
          <a:xfrm>
            <a:off x="8467344" y="3291840"/>
            <a:ext cx="1645920" cy="384048"/>
          </a:xfrm>
          <a:prstGeom prst="roundRect">
            <a:avLst>
              <a:gd name="adj" fmla="val 14286"/>
            </a:avLst>
          </a:prstGeom>
          <a:solidFill>
            <a:srgbClr val="E65235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467344" y="32918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Rifiuto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8467344" y="38862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È falsa, non verificabile, distorta o inventata (allucinazione).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8467344" y="5440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D6E70"/>
                </a:solidFill>
              </a:rPr>
              <a:t>Motivazione: ________________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Attività 3 · Chi resta fuori dai dati?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Interagire con l'IA 6 · livello Intermedio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Il riconoscimento facciale non funziona allo stesso modo per tutti i gruppi di persone.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Perché succede? Pensate ai dati di addestramento e a chi li ha scelti.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Che cosa può succedere se questi sistemi decidono chi entra, chi viene controllato, chi ottiene un servizio?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Chi ne trae vantaggio e chi viene svantaggiato?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Nei sistemi IA sono sempre presenti bias: le persone possono aumentarli o ridurli.</a:t>
            </a:r>
            <a:endParaRPr lang="en-US" sz="1600" dirty="0"/>
          </a:p>
        </p:txBody>
      </p:sp>
      <p:sp>
        <p:nvSpPr>
          <p:cNvPr id="5" name="cerchio"/>
          <p:cNvSpPr/>
          <p:nvPr/>
        </p:nvSpPr>
        <p:spPr>
          <a:xfrm>
            <a:off x="8412480" y="2468880"/>
            <a:ext cx="2377440" cy="23774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cona_lente_analisi" descr="Illustrazione: icona lente analis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2971800"/>
            <a:ext cx="1371600" cy="136765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Attività 4 · Il tema: cosa all'IA, cosa a me?</a:t>
            </a:r>
            <a:endParaRPr lang="en-US" sz="3200" dirty="0"/>
          </a:p>
        </p:txBody>
      </p:sp>
      <p:sp>
        <p:nvSpPr>
          <p:cNvPr id="3" name="etichetta"/>
          <p:cNvSpPr/>
          <p:nvPr/>
        </p:nvSpPr>
        <p:spPr>
          <a:xfrm>
            <a:off x="548640" y="1188720"/>
            <a:ext cx="4206240" cy="329184"/>
          </a:xfrm>
          <a:prstGeom prst="roundRect">
            <a:avLst>
              <a:gd name="adj" fmla="val 16667"/>
            </a:avLst>
          </a:prstGeom>
          <a:solidFill>
            <a:srgbClr val="E65235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Gestire l'IA 1 · livello Avanzato</a:t>
            </a:r>
            <a:endParaRPr lang="en-US" sz="13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167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023360"/>
                <a:gridCol w="414223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Fase della stesura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0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L'IA può aiutare? Come?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0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Che cosa richiede me (giudizio, idee, esperienza)?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08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Scelta dell'argomento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Ricerca di prove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Organizzazione delle idee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Redazione dei paragrafi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Revisione e correzione</a:t>
                      </a:r>
                      <a:endParaRPr lang="en-US" sz="15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57150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1408D"/>
                </a:solidFill>
              </a:rPr>
              <a:t>Alla fine confrontate le vostre scelte con le linee guida della scuola sull'uso dell'IA.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mio patto con l'IA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914400" y="150876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Sei attitudini da allenare</a:t>
            </a:r>
            <a:endParaRPr lang="en-US" sz="2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14400" y="224028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Riflessione: 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metto in dubbio quello che leggo e verifico.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Responsabilità: 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rispondo delle mie scelte, anche quella di non usarla.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Curiosità: 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voglio capire che cosa sa e non sa fare.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Innovatività: 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la uso per problemi reali, non solo per fare prima.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Adattabilità: 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se l'output non va, riformulo e cambio strada.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Empatia: 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penso agli effetti su chi mi sta intorno.</a:t>
            </a:r>
            <a:endParaRPr lang="en-US" sz="1600" dirty="0"/>
          </a:p>
        </p:txBody>
      </p:sp>
      <p:sp>
        <p:nvSpPr>
          <p:cNvPr id="5" name="cerchio"/>
          <p:cNvSpPr/>
          <p:nvPr/>
        </p:nvSpPr>
        <p:spPr>
          <a:xfrm>
            <a:off x="8503920" y="2377440"/>
            <a:ext cx="2560320" cy="25603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cona_attitudini_cuore" descr="Illustrazione: icona attitudini cuo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154680"/>
            <a:ext cx="1371600" cy="112693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1A1A1A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1097280"/>
            <a:ext cx="10543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Prima di uscire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2377440"/>
            <a:ext cx="6766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1. Una cosa che l'IA non sa fare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2. Un output che non accetteresti senza controllare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3. Una regola che ti dai da oggi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822960" y="4480560"/>
            <a:ext cx="105430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Fonte: </a:t>
            </a:r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OECD / Unione europea (2026). Empowering learners for the age of AI: An AI literacy framework for primary and secondary education. OECD Publishing, Paris. https://doi.org/10.1787/65cd27d4-en — Licenza CC BY 4.0. Illustrazioni di Abiyasa Adiguna tratte dalla pubblicazione.</a:t>
            </a:r>
            <a:endParaRPr lang="en-US" sz="1100" dirty="0"/>
          </a:p>
          <a:p>
            <a:pPr indent="0" marL="0"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Il presente documento è un adattamento di un'opera originale dell'OCSE e dell'Unione europea. Le opinioni espresse e le argomentazioni utilizzate in questo adattamento non devono essere riportate come rappresentative delle posizioni ufficiali dell'OCSE, dei suoi paesi membri o dell'Unione europea.</a:t>
            </a:r>
            <a:endParaRPr lang="en-US" sz="1100" dirty="0"/>
          </a:p>
        </p:txBody>
      </p:sp>
      <p:pic>
        <p:nvPicPr>
          <p:cNvPr id="5" name="pers_studentessa_tablet" descr="Illustrazione: pers studentessa tabl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5360" y="822960"/>
            <a:ext cx="3174708" cy="3108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ILit">
  <a:themeElements>
    <a:clrScheme name="AILit">
      <a:dk1>
        <a:srgbClr val="231F20"/>
      </a:dk1>
      <a:lt1>
        <a:srgbClr val="FFFFFF"/>
      </a:lt1>
      <a:dk2>
        <a:srgbClr val="01408D"/>
      </a:dk2>
      <a:lt2>
        <a:srgbClr val="F5F4F3"/>
      </a:lt2>
      <a:accent1>
        <a:srgbClr val="01408D"/>
      </a:accent1>
      <a:accent2>
        <a:srgbClr val="CEF97B"/>
      </a:accent2>
      <a:accent3>
        <a:srgbClr val="E65235"/>
      </a:accent3>
      <a:accent4>
        <a:srgbClr val="7794CA"/>
      </a:accent4>
      <a:accent5>
        <a:srgbClr val="677B3D"/>
      </a:accent5>
      <a:accent6>
        <a:srgbClr val="CAE2FF"/>
      </a:accent6>
      <a:hlink>
        <a:srgbClr val="215E9E"/>
      </a:hlink>
      <a:folHlink>
        <a:srgbClr val="7794CA"/>
      </a:folHlink>
    </a:clrScheme>
    <a:fontScheme name="AILit">
      <a:majorFont>
        <a:latin typeface="IBM Plex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a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L'IA: usarla, capirla, sceglierla – studenti</dc:title>
  <dc:subject>PptxGenJS Presentation</dc:subject>
  <dc:creator>Antonio Scaramuzzino</dc:creator>
  <cp:lastModifiedBy>Antonio Scaramuzzino</cp:lastModifiedBy>
  <cp:revision>1</cp:revision>
  <dcterms:created xsi:type="dcterms:W3CDTF">2026-10-20T14:44:59Z</dcterms:created>
  <dcterms:modified xsi:type="dcterms:W3CDTF">2026-10-20T14:44:59Z</dcterms:modified>
</cp:coreProperties>
</file>