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b7173847-8058-01d3-25b8-f5e710edc23e}">
          <p14:sldIdLst>
            <p14:sldId id="256"/>
          </p14:sldIdLst>
        </p14:section>
        <p14:section name="Perché ora" id="{a10ce6ec-e12c-6668-fb7e-7dc1a1c2d026}">
          <p14:sldIdLst>
            <p14:sldId id="257"/>
            <p14:sldId id="258"/>
            <p14:sldId id="259"/>
            <p14:sldId id="260"/>
            <p14:sldId id="261"/>
          </p14:sldIdLst>
        </p14:section>
        <p14:section name="Il framework" id="{c39430c2-fca3-c165-a778-f958c156c755}">
          <p14:sldIdLst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In classe" id="{5ac57517-94be-a60a-b624-4f0b66f7db53}">
          <p14:sldIdLst>
            <p14:sldId id="270"/>
            <p14:sldId id="271"/>
            <p14:sldId id="272"/>
          </p14:sldIdLst>
        </p14:section>
        <p14:section name="Chiusura" id="{85b974a3-f734-8582-9a9f-281d4eae0e29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Presentazione per un incontro di formazione o un collegio docenti (60–90 minuti). Tutte le definizioni, le competenze e le aspettative sono citate dalla versione italiana ufficiale del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Domanda di apertura per la sala: quanti di voi hanno visto studenti usare l'IA per i compiti nell'ultima settimana?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citati nel framework (pp. 7 e 11). Fonte: OECD/Unione europea (2026), AILit Framework, versione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è citata testualmente (p. 5). Gli ostacoli sono sintetizzati dall'elenco della stessa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Testi parafrasati dalle pp. 6 del framework (box 'Tipologie di IA' e definizione dell'AI Act).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Sintesi del box 'Opportunità e rischi dell'IA nell'istruzione' (p. 13). Fonte: OECD/Unione europea (2026), AILit Framework, versione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conoscenze descrivono che cosa sapere sull'IA; le abilità le capacità umane adattate a un contesto con l'IA; le attitudini la mentalità con cui affrontarla. Ogni competenza combina elementi delle tre dimensioni.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Sottotitoli ufficiali degli ambiti (pp. 26-40). In totale 19 competenze.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Parafrasi delle pp. 8 e 14 (Figura 1 e box 'L'etica nel framework').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Enunciati delle competenze citati testualmente dalla versione italiana del framework. Per ogni competenza il framework indica conoscenze, abilità e attitudini collegate e tre livelli di aspettative.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Enunciati delle competenze citati testualmente dalla versione italiana del framework. Per ogni competenza il framework indica conoscenze, abilità e attitudini collegate e tre livelli di aspettative.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Enunciati delle competenze citati testualmente dalla versione italiana del framework. Per ogni competenza il framework indica conoscenze, abilità e attitudini collegate e tre livelli di aspettative.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Enunciati delle competenze citati testualmente dalla versione italiana del framework. Per ogni competenza il framework indica conoscenze, abilità e attitudini collegate e tre livelli di aspettative.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Aspettative sugli studenti e scenari 'In classe' citati testualmente. I livelli non corrispondono a classi o età: il docente parte dal livello dei propri studenti e può usare le aspettative per costruire le proprie griglie di valutazione.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Indicazioni operative ricavate dalle pp. 9-10 e 25 del framework. La Bussola AILit raccoglie tutte le 19 competenze con livelli e scenari e permette l'autovalutazione per classe.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Citazione tratta da p. 11 del framework (estratto).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nota di adattamento è obbligatoria per la licenza CC BY 4.0.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image" Target="../media/image-1014-1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opertin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20040"/>
            <a:ext cx="11457432" cy="2926080"/>
          </a:xfrm>
          <a:prstGeom prst="rect">
            <a:avLst/>
          </a:prstGeom>
          <a:solidFill>
            <a:srgbClr val="01408D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94360"/>
            <a:ext cx="786384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percorso</a:t>
            </a:r>
            <a:endParaRPr lang="en-US" sz="4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22960" y="2286000"/>
            <a:ext cx="7863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Sottotitolo / destinatari</a:t>
            </a:r>
            <a:endParaRPr lang="en-US" sz="1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822960" y="3840480"/>
            <a:ext cx="5943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Formatore · Ente · Data</a:t>
            </a:r>
            <a:endParaRPr lang="en-US" sz="1600" dirty="0"/>
          </a:p>
        </p:txBody>
      </p:sp>
      <p:sp>
        <p:nvSpPr>
          <p:cNvPr id="6" name="Shape 1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00264A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8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Lim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CEF97B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Blu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01408D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Coral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E65235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Lava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7794CA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Testo o elenco puntato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5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Due colon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188720"/>
            <a:ext cx="60350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Frase chiave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874520"/>
            <a:ext cx="6035040" cy="4251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(a destra inserire un'illustrazione)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6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Defini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263640"/>
          </a:xfrm>
          <a:prstGeom prst="rect">
            <a:avLst/>
          </a:prstGeom>
          <a:solidFill>
            <a:srgbClr val="CEF97B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65760"/>
            <a:ext cx="53949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</a:t>
            </a:r>
            <a:endParaRPr lang="en-US" sz="32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1371600"/>
            <a:ext cx="53949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di contesto</a:t>
            </a:r>
            <a:endParaRPr lang="en-US" sz="16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766560" y="457200"/>
            <a:ext cx="502920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Definizione di…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766560" y="1828800"/>
            <a:ext cx="5029200" cy="3200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Testo della definizione</a:t>
            </a:r>
            <a:endParaRPr lang="en-US" sz="18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766560" y="5120640"/>
            <a:ext cx="5029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i="1" dirty="0">
                <a:solidFill>
                  <a:srgbClr val="1A1A1A"/>
                </a:solidFill>
              </a:defRPr>
            </a:lvl1pPr>
          </a:lstStyle>
          <a:p>
            <a:pPr indent="0" marL="0">
              <a:buNone/>
            </a:pPr>
            <a:r>
              <a:rPr lang="en-US" sz="1200" i="1" dirty="0">
                <a:solidFill>
                  <a:srgbClr val="1A1A1A"/>
                </a:solidFill>
              </a:rPr>
              <a:t>Fonte</a:t>
            </a:r>
            <a:endParaRPr lang="en-US" sz="1200" dirty="0"/>
          </a:p>
        </p:txBody>
      </p:sp>
      <p:sp>
        <p:nvSpPr>
          <p:cNvPr id="8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9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Box Azzur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548640" y="1325880"/>
            <a:ext cx="11091672" cy="4846320"/>
          </a:xfrm>
          <a:prstGeom prst="rect">
            <a:avLst>
              <a:gd name="adj" fmla="val 3774"/>
            </a:avLst>
          </a:prstGeom>
          <a:solidFill>
            <a:srgbClr val="CAE2FF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del riquadro (a destra: icone)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Box Lim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548640" y="1325880"/>
            <a:ext cx="11091672" cy="4846320"/>
          </a:xfrm>
          <a:prstGeom prst="rect">
            <a:avLst>
              <a:gd name="adj" fmla="val 3774"/>
            </a:avLst>
          </a:prstGeom>
          <a:solidFill>
            <a:srgbClr val="EDFFC7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del riquadro (a destra: icone)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Box Ros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548640" y="1325880"/>
            <a:ext cx="11091672" cy="4846320"/>
          </a:xfrm>
          <a:prstGeom prst="rect">
            <a:avLst>
              <a:gd name="adj" fmla="val 3774"/>
            </a:avLst>
          </a:prstGeom>
          <a:solidFill>
            <a:srgbClr val="FFCCC7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del riquadro (a destra: icone)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4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1013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i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37360"/>
            <a:ext cx="731520" cy="65430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965960" y="1828800"/>
            <a:ext cx="0" cy="3291840"/>
          </a:xfrm>
          <a:prstGeom prst="line">
            <a:avLst/>
          </a:prstGeom>
          <a:noFill/>
          <a:ln w="15875">
            <a:solidFill>
              <a:srgbClr val="01408D"/>
            </a:solidFill>
            <a:prstDash val="solid"/>
          </a:ln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2286000" y="1737360"/>
            <a:ext cx="896112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i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2800" i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Testo della citazione</a:t>
            </a:r>
            <a:endParaRPr lang="en-US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286000" y="4526280"/>
            <a:ext cx="89611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– Autore, ruolo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1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1014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hiusura">
    <p:bg>
      <p:bgPr>
        <a:solidFill>
          <a:srgbClr val="0140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1097280"/>
            <a:ext cx="10543032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Grazie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2377440"/>
            <a:ext cx="67665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Contatti, prossimi passi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822960" y="4480560"/>
            <a:ext cx="10543032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Nota di licenza e adattamento</a:t>
            </a:r>
            <a:endParaRPr lang="en-US" sz="11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FFFFF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6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94360"/>
            <a:ext cx="7863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L'alfabetizzazione all'IA in classe</a:t>
            </a:r>
            <a:endParaRPr lang="en-US" sz="4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822960" y="228600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L'AILit Framework OCSE – Commissione europea per i docenti della scuola secondaria di II grado</a:t>
            </a:r>
            <a:endParaRPr lang="en-US" sz="1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822960" y="384048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Antonio Scaramuzzino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Docente e formatore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Incontro di formazione · a.s. 2026/27</a:t>
            </a:r>
            <a:endParaRPr lang="en-US" sz="1600" dirty="0"/>
          </a:p>
        </p:txBody>
      </p:sp>
      <p:pic>
        <p:nvPicPr>
          <p:cNvPr id="5" name="scena_docente_studenti" descr="Illustrazione: scena docente student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3429000"/>
            <a:ext cx="3931920" cy="3029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Perché parlarne a scuola</a:t>
            </a:r>
            <a:endParaRPr lang="en-US" sz="4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Che cos'è l'alfabetizzazione all'IA e perché è importante?</a:t>
            </a:r>
            <a:endParaRPr lang="en-US" sz="1800" dirty="0"/>
          </a:p>
        </p:txBody>
      </p:sp>
      <p:pic>
        <p:nvPicPr>
          <p:cNvPr id="5" name="pers_studentessa_tablet" descr="Illustrazione: pers studentessa tabl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6080" y="3246120"/>
            <a:ext cx="2987961" cy="2926080"/>
          </a:xfrm>
          <a:prstGeom prst="rect">
            <a:avLst/>
          </a:prstGeom>
        </p:spPr>
      </p:pic>
      <p:pic>
        <p:nvPicPr>
          <p:cNvPr id="6" name="pers_studente_cuffie" descr="Illustrazione: pers studente cuffi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3246120"/>
            <a:ext cx="2982818" cy="29260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Gli studenti la usano già, i docenti si sentono poco preparati</a:t>
            </a:r>
            <a:endParaRPr lang="en-US" sz="3200" dirty="0"/>
          </a:p>
        </p:txBody>
      </p:sp>
      <p:sp>
        <p:nvSpPr>
          <p:cNvPr id="3" name="card_0"/>
          <p:cNvSpPr/>
          <p:nvPr/>
        </p:nvSpPr>
        <p:spPr>
          <a:xfrm>
            <a:off x="548640" y="1463040"/>
            <a:ext cx="3547872" cy="448056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01408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96%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06324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dei ragazzi europei di 16-18 anni usa strumenti IA per apprendimento e attività creative almeno due volte a settimana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Google e Livity, 2025</a:t>
            </a:r>
            <a:endParaRPr lang="en-US" sz="1100" dirty="0"/>
          </a:p>
        </p:txBody>
      </p:sp>
      <p:sp>
        <p:nvSpPr>
          <p:cNvPr id="7" name="card_1"/>
          <p:cNvSpPr/>
          <p:nvPr/>
        </p:nvSpPr>
        <p:spPr>
          <a:xfrm>
            <a:off x="4370832" y="1463040"/>
            <a:ext cx="3547872" cy="448056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4645152" y="1737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652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su 3</a:t>
            </a:r>
            <a:endParaRPr lang="en-US" sz="6000" dirty="0"/>
          </a:p>
        </p:txBody>
      </p:sp>
      <p:sp>
        <p:nvSpPr>
          <p:cNvPr id="9" name="Text 7"/>
          <p:cNvSpPr txBox="1"/>
          <p:nvPr/>
        </p:nvSpPr>
        <p:spPr>
          <a:xfrm>
            <a:off x="4645152" y="306324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docenti dei sistemi OCSE usa l'IA in media; 3 su 4 dichiarano di non avere le competenze per insegnare con l'IA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645152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OECD, TALIS 2024</a:t>
            </a:r>
            <a:endParaRPr lang="en-US" sz="1100" dirty="0"/>
          </a:p>
        </p:txBody>
      </p:sp>
      <p:sp>
        <p:nvSpPr>
          <p:cNvPr id="11" name="card_2"/>
          <p:cNvSpPr/>
          <p:nvPr/>
        </p:nvSpPr>
        <p:spPr>
          <a:xfrm>
            <a:off x="8193024" y="1463040"/>
            <a:ext cx="3547872" cy="448056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12" name="Text 10"/>
          <p:cNvSpPr txBox="1"/>
          <p:nvPr/>
        </p:nvSpPr>
        <p:spPr>
          <a:xfrm>
            <a:off x="8467344" y="1737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7794C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81%</a:t>
            </a:r>
            <a:endParaRPr lang="en-US" sz="6000" dirty="0"/>
          </a:p>
        </p:txBody>
      </p:sp>
      <p:sp>
        <p:nvSpPr>
          <p:cNvPr id="13" name="Text 11"/>
          <p:cNvSpPr txBox="1"/>
          <p:nvPr/>
        </p:nvSpPr>
        <p:spPr>
          <a:xfrm>
            <a:off x="8467344" y="306324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dei cittadini europei ritiene che tutti gli insegnanti debbano saper usare e comprendere l'IA, compresa quella generativa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467344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Eurobarometro Flash 2025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65760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Usare l'IA non basta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548640" y="137160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L'alfabetizzazione all'IA è diversa dall'uso degli strumenti IA: si basa sulla comprensione del funzionamento dell'IA e sulla valutazione critica del suo ruolo nella vita quotidiana.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Ostacoli individuati dal framework: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mancanza di una comprensione comune e delle modalità di insegnamento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attuazione non coerente delle iniziative nei sistemi educativi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preoccupazioni e convinzioni errate sull'IA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approcci pedagogici appropriati ancora poco compresi</a:t>
            </a:r>
            <a:endParaRPr lang="en-US" sz="16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766560" y="45720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Definizione di alfabetizzazione all'IA</a:t>
            </a:r>
            <a:endParaRPr lang="en-US" sz="30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6766560" y="1828800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L'insieme di conoscenze tecniche, competenze durature e attitudini orientate al futuro necessarie per avere successo in un mondo influenzato dall'intelligenza artificiale. Consente agli studenti di interagire con l'IA, creare con essa, gestirla e plasmarla, valutandone al contempo i benefici, i rischi e le implicazioni etiche in modo critico.</a:t>
            </a:r>
            <a:endParaRPr lang="en-US" sz="1800" dirty="0"/>
          </a:p>
        </p:txBody>
      </p:sp>
      <p:sp>
        <p:nvSpPr>
          <p:cNvPr id="6" name="Text 1"/>
          <p:cNvSpPr/>
          <p:nvPr>
            <p:ph idx="105" type="body" hasCustomPrompt="1"/>
          </p:nvPr>
        </p:nvSpPr>
        <p:spPr>
          <a:xfrm>
            <a:off x="6766560" y="512064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1A1A1A"/>
                </a:solidFill>
              </a:rPr>
              <a:t>OECD/UE (2026), AILit Framework, p. 5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Che cos'è l'IA?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Tipologie di IA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IA generativa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crea nuovi contenuti basati su materiali esistenti nei suoi dati di addestramento: chatbot, assistenti di codifica, generatori di immagini. Solleva interrogativi su autenticità, diritto d'autore e proprietà.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IA predittiva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è addestrata a rilevare modelli nei dati esistenti e a prevedere ciò che è probabile accadrà: motori di raccomandazione, filtri antispam, app di apprendimento personalizzate.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tx1"/>
                </a:solidFill>
              </a:rPr>
              <a:t>Il Regolamento (UE) 2024/1689 la definisce come un sistema basato su macchine che, per obiettivi espliciti o impliciti, deduce dagli input come generare output: previsioni, contenuti, raccomandazioni o decisioni.</a:t>
            </a:r>
            <a:endParaRPr lang="en-US" sz="1600" dirty="0"/>
          </a:p>
        </p:txBody>
      </p:sp>
      <p:sp>
        <p:nvSpPr>
          <p:cNvPr id="5" name="cerchio1"/>
          <p:cNvSpPr/>
          <p:nvPr/>
        </p:nvSpPr>
        <p:spPr>
          <a:xfrm>
            <a:off x="8549640" y="2148840"/>
            <a:ext cx="1737360" cy="1737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cona_ia_generativa" descr="Illustrazione: icona ia generativ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3960" y="2606040"/>
            <a:ext cx="1188720" cy="907366"/>
          </a:xfrm>
          <a:prstGeom prst="rect">
            <a:avLst/>
          </a:prstGeom>
        </p:spPr>
      </p:pic>
      <p:sp>
        <p:nvSpPr>
          <p:cNvPr id="7" name="cerchio2"/>
          <p:cNvSpPr/>
          <p:nvPr/>
        </p:nvSpPr>
        <p:spPr>
          <a:xfrm>
            <a:off x="8549640" y="4114800"/>
            <a:ext cx="1737360" cy="1737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8" name="icona_ia_predittiva" descr="Illustrazione: icona ia predittiv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968" y="4407408"/>
            <a:ext cx="1060704" cy="94905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Opportunità e rischi in aula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Che cosa dice la ricerca richiamata dal framework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 un chiaro scopo pedagogico l'IA può favorire pensiero critico, creatività, collaborazione e comprensione concettuale; è promettente per l'inclusione.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 miglioramenti immediati non si traducono in apprendimenti duraturi.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Delegare lo sforzo cognitivo può favorire la "pigrizia metacognitiva".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L'IA migliora l'apprendimento quando favorisce un coinvolgimento attivo, è strutturata dal docente e rafforza le interazioni in classe.</a:t>
            </a:r>
            <a:endParaRPr lang="en-US" sz="1600" dirty="0"/>
          </a:p>
        </p:txBody>
      </p:sp>
      <p:sp>
        <p:nvSpPr>
          <p:cNvPr id="5" name="cerchio"/>
          <p:cNvSpPr/>
          <p:nvPr/>
        </p:nvSpPr>
        <p:spPr>
          <a:xfrm>
            <a:off x="8412480" y="2468880"/>
            <a:ext cx="2377440" cy="23774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cona_etica_bilancia" descr="Illustrazione: icona etica bilanc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3154680"/>
            <a:ext cx="1737360" cy="106361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6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Com'è fatto l'AILit Framework</a:t>
            </a:r>
            <a:endParaRPr lang="en-US" sz="4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Conoscenze, abilità, attitudini e quattro ambiti di competenza</a:t>
            </a:r>
            <a:endParaRPr lang="en-US" sz="1800" dirty="0"/>
          </a:p>
        </p:txBody>
      </p:sp>
      <p:pic>
        <p:nvPicPr>
          <p:cNvPr id="5" name="simbolo_4ambiti" descr="Illustrazione: simbolo 4ambit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3200400"/>
            <a:ext cx="3066932" cy="2743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Conoscenze, abilità, attitudini</a:t>
            </a:r>
            <a:endParaRPr lang="en-US" sz="3200" dirty="0"/>
          </a:p>
        </p:txBody>
      </p:sp>
      <p:sp>
        <p:nvSpPr>
          <p:cNvPr id="3" name="cerchio_Conoscenze"/>
          <p:cNvSpPr/>
          <p:nvPr/>
        </p:nvSpPr>
        <p:spPr>
          <a:xfrm>
            <a:off x="548640" y="1371600"/>
            <a:ext cx="1143000" cy="1143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1408D"/>
            </a:solidFill>
            <a:prstDash val="solid"/>
          </a:ln>
        </p:spPr>
      </p:sp>
      <p:pic>
        <p:nvPicPr>
          <p:cNvPr id="4" name="icona_conoscenze_cervello" descr="/mnt/user-data/uploads/AILit/Kit_grafico_AILit/illustrazioni/icona_conoscenze_cervel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970" y="1577340"/>
            <a:ext cx="886339" cy="731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74520" y="16002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1408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Conoscenze</a:t>
            </a:r>
            <a:endParaRPr lang="en-US" sz="2600" dirty="0"/>
          </a:p>
        </p:txBody>
      </p:sp>
      <p:sp>
        <p:nvSpPr>
          <p:cNvPr id="6" name="linea_Conoscenze"/>
          <p:cNvSpPr/>
          <p:nvPr/>
        </p:nvSpPr>
        <p:spPr>
          <a:xfrm>
            <a:off x="640080" y="2788920"/>
            <a:ext cx="0" cy="1828800"/>
          </a:xfrm>
          <a:prstGeom prst="line">
            <a:avLst/>
          </a:prstGeom>
          <a:noFill/>
          <a:ln w="19050">
            <a:solidFill>
              <a:srgbClr val="01408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278892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La natura dell'IA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L'IA rispecchia le scelte e le prospettive umane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Capacità e limiti dell'IA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Il ruolo dell'IA nella società</a:t>
            </a:r>
            <a:endParaRPr lang="en-US" sz="1500" dirty="0"/>
          </a:p>
        </p:txBody>
      </p:sp>
      <p:sp>
        <p:nvSpPr>
          <p:cNvPr id="8" name="cerchio_Abilità"/>
          <p:cNvSpPr/>
          <p:nvPr/>
        </p:nvSpPr>
        <p:spPr>
          <a:xfrm>
            <a:off x="4370832" y="1371600"/>
            <a:ext cx="1143000" cy="1143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677B3D"/>
            </a:solidFill>
            <a:prstDash val="solid"/>
          </a:ln>
        </p:spPr>
      </p:sp>
      <p:pic>
        <p:nvPicPr>
          <p:cNvPr id="9" name="icona_abilita_dito" descr="/mnt/user-data/uploads/AILit/Kit_grafico_AILit/illustrazioni/icona_abilita_dit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163" y="1577340"/>
            <a:ext cx="414338" cy="7315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96712" y="16002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77B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Abilità</a:t>
            </a:r>
            <a:endParaRPr lang="en-US" sz="2600" dirty="0"/>
          </a:p>
        </p:txBody>
      </p:sp>
      <p:sp>
        <p:nvSpPr>
          <p:cNvPr id="11" name="linea_Abilità"/>
          <p:cNvSpPr/>
          <p:nvPr/>
        </p:nvSpPr>
        <p:spPr>
          <a:xfrm>
            <a:off x="4462272" y="2788920"/>
            <a:ext cx="0" cy="3200400"/>
          </a:xfrm>
          <a:prstGeom prst="line">
            <a:avLst/>
          </a:prstGeom>
          <a:noFill/>
          <a:ln w="19050">
            <a:solidFill>
              <a:srgbClr val="677B3D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645152" y="2788920"/>
            <a:ext cx="3291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Pensiero critico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Collaborazione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Creatività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Capacità di risoluzione dei problemi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Pensiero computazionale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Comunicazione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Consapevolezza di sé e sociale</a:t>
            </a:r>
            <a:endParaRPr lang="en-US" sz="1500" dirty="0"/>
          </a:p>
        </p:txBody>
      </p:sp>
      <p:sp>
        <p:nvSpPr>
          <p:cNvPr id="13" name="cerchio_Attitudini"/>
          <p:cNvSpPr/>
          <p:nvPr/>
        </p:nvSpPr>
        <p:spPr>
          <a:xfrm>
            <a:off x="8193024" y="1371600"/>
            <a:ext cx="1143000" cy="1143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E65235"/>
            </a:solidFill>
            <a:prstDash val="solid"/>
          </a:ln>
        </p:spPr>
      </p:sp>
      <p:pic>
        <p:nvPicPr>
          <p:cNvPr id="14" name="icona_attitudini_cuore" descr="/mnt/user-data/uploads/AILit/Kit_grafico_AILit/illustrazioni/icona_attitudini_cuor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356" y="1577340"/>
            <a:ext cx="890337" cy="7315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9518904" y="16002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652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Attitudini</a:t>
            </a:r>
            <a:endParaRPr lang="en-US" sz="2600" dirty="0"/>
          </a:p>
        </p:txBody>
      </p:sp>
      <p:sp>
        <p:nvSpPr>
          <p:cNvPr id="16" name="linea_Attitudini"/>
          <p:cNvSpPr/>
          <p:nvPr/>
        </p:nvSpPr>
        <p:spPr>
          <a:xfrm>
            <a:off x="8284464" y="2788920"/>
            <a:ext cx="0" cy="2743200"/>
          </a:xfrm>
          <a:prstGeom prst="line">
            <a:avLst/>
          </a:prstGeom>
          <a:noFill/>
          <a:ln w="19050">
            <a:solidFill>
              <a:srgbClr val="E65235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8467344" y="2788920"/>
            <a:ext cx="3291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Capacità di riflessione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Senso di responsabilità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Curiosità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Innovatività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Adattabilità</a:t>
            </a:r>
            <a:endParaRPr lang="en-US" sz="1500" dirty="0"/>
          </a:p>
          <a:p>
            <a:pPr indent="0" marL="0">
              <a:spcAft>
                <a:spcPts val="55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Empatia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quattro ambiti di competenza</a:t>
            </a:r>
            <a:endParaRPr lang="en-US" sz="3200" dirty="0"/>
          </a:p>
        </p:txBody>
      </p:sp>
      <p:sp>
        <p:nvSpPr>
          <p:cNvPr id="3" name="card_0"/>
          <p:cNvSpPr/>
          <p:nvPr/>
        </p:nvSpPr>
        <p:spPr>
          <a:xfrm>
            <a:off x="54864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4" name="ambito1_interagire_petalo" descr="Illustrazione: ambito1 interagire petal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1600200"/>
            <a:ext cx="1920240" cy="170898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1408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114800"/>
            <a:ext cx="22219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Diventare un partecipante critico e responsabile in un mondo caratterizzato dall'IA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D6E70"/>
                </a:solidFill>
              </a:rPr>
              <a:t>7 competenze</a:t>
            </a:r>
            <a:endParaRPr lang="en-US" sz="1300" dirty="0"/>
          </a:p>
        </p:txBody>
      </p:sp>
      <p:sp>
        <p:nvSpPr>
          <p:cNvPr id="8" name="card_1"/>
          <p:cNvSpPr/>
          <p:nvPr/>
        </p:nvSpPr>
        <p:spPr>
          <a:xfrm>
            <a:off x="338328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9" name="ambito2_creare_petalo" descr="Illustrazione: ambito2 creare petal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608" y="1600200"/>
            <a:ext cx="1920240" cy="171953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56616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77B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Creare con l'IA</a:t>
            </a:r>
            <a:endParaRPr lang="en-US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3566160" y="4114800"/>
            <a:ext cx="22219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Usare l'intelligenza artificiale come partner creativo, mantenendo al contempo l'agentività umana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56616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D6E70"/>
                </a:solidFill>
              </a:rPr>
              <a:t>4 competenze</a:t>
            </a:r>
            <a:endParaRPr lang="en-US" sz="1300" dirty="0"/>
          </a:p>
        </p:txBody>
      </p:sp>
      <p:sp>
        <p:nvSpPr>
          <p:cNvPr id="13" name="card_2"/>
          <p:cNvSpPr/>
          <p:nvPr/>
        </p:nvSpPr>
        <p:spPr>
          <a:xfrm>
            <a:off x="621792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14" name="ambito3_gestire_petalo" descr="Illustrazione: ambito3 gestire petal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248" y="1600200"/>
            <a:ext cx="1920240" cy="171839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0080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652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Gestire l'IA</a:t>
            </a:r>
            <a:endParaRPr lang="en-US" sz="1900" dirty="0"/>
          </a:p>
        </p:txBody>
      </p:sp>
      <p:sp>
        <p:nvSpPr>
          <p:cNvPr id="16" name="Text 11"/>
          <p:cNvSpPr txBox="1"/>
          <p:nvPr/>
        </p:nvSpPr>
        <p:spPr>
          <a:xfrm>
            <a:off x="6400800" y="4114800"/>
            <a:ext cx="22219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Suddividere il lavoro tra esseri umani e IA in modo consapevole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40080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D6E70"/>
                </a:solidFill>
              </a:rPr>
              <a:t>4 competenze</a:t>
            </a:r>
            <a:endParaRPr lang="en-US" sz="1300" dirty="0"/>
          </a:p>
        </p:txBody>
      </p:sp>
      <p:sp>
        <p:nvSpPr>
          <p:cNvPr id="18" name="card_3"/>
          <p:cNvSpPr/>
          <p:nvPr/>
        </p:nvSpPr>
        <p:spPr>
          <a:xfrm>
            <a:off x="905256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19" name="ambito4_plasmare_petalo" descr="Illustrazione: ambito4 plasmare petal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888" y="1600200"/>
            <a:ext cx="1920240" cy="1735549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23544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794C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Plasmare l'IA</a:t>
            </a:r>
            <a:endParaRPr lang="en-US" sz="1900" dirty="0"/>
          </a:p>
        </p:txBody>
      </p:sp>
      <p:sp>
        <p:nvSpPr>
          <p:cNvPr id="21" name="Text 15"/>
          <p:cNvSpPr txBox="1"/>
          <p:nvPr/>
        </p:nvSpPr>
        <p:spPr>
          <a:xfrm>
            <a:off x="9235440" y="4114800"/>
            <a:ext cx="22219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Migliorare i sistemi IA affinché rispecchino i valori umani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923544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D6E70"/>
                </a:solidFill>
              </a:rPr>
              <a:t>4 competenze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percorso, non una lista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18872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Gli ambiti sono presentati in ordine sequenziale per rispecchiare un potenziale approccio di apprendimento.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874520"/>
            <a:ext cx="60350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1408D"/>
                </a:solidFill>
              </a:rPr>
              <a:t>Interagire con l'IA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è il processo fondamentale: pone le basi per riflettere in modo critico sul ruolo dell'IA nella vita quotidiana.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677B3D"/>
                </a:solidFill>
              </a:rPr>
              <a:t>Creare con l'IA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e </a:t>
            </a:r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E65235"/>
                </a:solidFill>
              </a:rPr>
              <a:t>Gestire l'IA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si sviluppano in parallelo, con esperienze pratiche per trovare nuove idee e delegare compiti.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7794CA"/>
                </a:solidFill>
              </a:rPr>
              <a:t>Plasmare l'IA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è l'ambito conclusivo: integra la comprensione del funzionamento dei sistemi con la riflessione su come migliorarli a beneficio della società. Può richiedere più tempo e strumenti di supporto.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L'etica non è un capitolo a parte: è integrata in tutti i materiali.</a:t>
            </a:r>
            <a:endParaRPr lang="en-US" sz="1600" dirty="0"/>
          </a:p>
        </p:txBody>
      </p:sp>
      <p:sp>
        <p:nvSpPr>
          <p:cNvPr id="5" name="liv_plasmare"/>
          <p:cNvSpPr/>
          <p:nvPr/>
        </p:nvSpPr>
        <p:spPr>
          <a:xfrm>
            <a:off x="8138160" y="1508760"/>
            <a:ext cx="2377440" cy="1005840"/>
          </a:xfrm>
          <a:prstGeom prst="roundRect">
            <a:avLst>
              <a:gd name="adj" fmla="val 10909"/>
            </a:avLst>
          </a:prstGeom>
          <a:solidFill>
            <a:srgbClr val="7794CA"/>
          </a:solidFill>
          <a:ln/>
        </p:spPr>
      </p:sp>
      <p:sp>
        <p:nvSpPr>
          <p:cNvPr id="6" name="liv_plasmare_cerchio"/>
          <p:cNvSpPr/>
          <p:nvPr/>
        </p:nvSpPr>
        <p:spPr>
          <a:xfrm>
            <a:off x="8275320" y="164592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liv_plasmare_petalo" descr="Illustrazione: ambito4 plasmare petal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28" y="1755648"/>
            <a:ext cx="603504" cy="54545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0" y="1508760"/>
            <a:ext cx="1280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Plasmare l'IA</a:t>
            </a:r>
            <a:endParaRPr lang="en-US" sz="1500" dirty="0"/>
          </a:p>
        </p:txBody>
      </p:sp>
      <p:sp>
        <p:nvSpPr>
          <p:cNvPr id="9" name="liv_creare"/>
          <p:cNvSpPr/>
          <p:nvPr/>
        </p:nvSpPr>
        <p:spPr>
          <a:xfrm>
            <a:off x="6949440" y="2743200"/>
            <a:ext cx="2286000" cy="1005840"/>
          </a:xfrm>
          <a:prstGeom prst="roundRect">
            <a:avLst>
              <a:gd name="adj" fmla="val 10909"/>
            </a:avLst>
          </a:prstGeom>
          <a:solidFill>
            <a:srgbClr val="CEF97B"/>
          </a:solidFill>
          <a:ln/>
        </p:spPr>
      </p:sp>
      <p:sp>
        <p:nvSpPr>
          <p:cNvPr id="10" name="liv_creare_cerchio"/>
          <p:cNvSpPr/>
          <p:nvPr/>
        </p:nvSpPr>
        <p:spPr>
          <a:xfrm>
            <a:off x="7086600" y="28803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liv_creare_petalo" descr="Illustrazione: ambito2 creare petal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608" y="2990088"/>
            <a:ext cx="603504" cy="54042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955280" y="274320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Creare con l'IA</a:t>
            </a:r>
            <a:endParaRPr lang="en-US" sz="1500" dirty="0"/>
          </a:p>
        </p:txBody>
      </p:sp>
      <p:sp>
        <p:nvSpPr>
          <p:cNvPr id="13" name="liv_gestire"/>
          <p:cNvSpPr/>
          <p:nvPr/>
        </p:nvSpPr>
        <p:spPr>
          <a:xfrm>
            <a:off x="9418320" y="2743200"/>
            <a:ext cx="2286000" cy="1005840"/>
          </a:xfrm>
          <a:prstGeom prst="roundRect">
            <a:avLst>
              <a:gd name="adj" fmla="val 10909"/>
            </a:avLst>
          </a:prstGeom>
          <a:solidFill>
            <a:srgbClr val="E65235"/>
          </a:solidFill>
          <a:ln/>
        </p:spPr>
      </p:sp>
      <p:sp>
        <p:nvSpPr>
          <p:cNvPr id="14" name="liv_gestire_cerchio"/>
          <p:cNvSpPr/>
          <p:nvPr/>
        </p:nvSpPr>
        <p:spPr>
          <a:xfrm>
            <a:off x="9555480" y="28803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liv_gestire_petalo" descr="Illustrazione: ambito3 gestire petal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488" y="2990088"/>
            <a:ext cx="603504" cy="5400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0424160" y="274320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Gestire l'IA</a:t>
            </a:r>
            <a:endParaRPr lang="en-US" sz="1500" dirty="0"/>
          </a:p>
        </p:txBody>
      </p:sp>
      <p:sp>
        <p:nvSpPr>
          <p:cNvPr id="17" name="liv_interagire"/>
          <p:cNvSpPr/>
          <p:nvPr/>
        </p:nvSpPr>
        <p:spPr>
          <a:xfrm>
            <a:off x="6949440" y="3977640"/>
            <a:ext cx="4754880" cy="1005840"/>
          </a:xfrm>
          <a:prstGeom prst="roundRect">
            <a:avLst>
              <a:gd name="adj" fmla="val 10909"/>
            </a:avLst>
          </a:prstGeom>
          <a:solidFill>
            <a:srgbClr val="01408D"/>
          </a:solidFill>
          <a:ln/>
        </p:spPr>
      </p:sp>
      <p:sp>
        <p:nvSpPr>
          <p:cNvPr id="18" name="liv_interagire_cerchio"/>
          <p:cNvSpPr/>
          <p:nvPr/>
        </p:nvSpPr>
        <p:spPr>
          <a:xfrm>
            <a:off x="7086600" y="411480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liv_interagire_petalo" descr="Illustrazione: ambito1 interagire petal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608" y="4224528"/>
            <a:ext cx="603504" cy="53711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955280" y="39776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6949440" y="51206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Figura 1 del framework, ridisegnata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1408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l'IA: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competenze</a:t>
            </a:r>
            <a:endParaRPr lang="en-US" sz="3200" dirty="0"/>
          </a:p>
        </p:txBody>
      </p:sp>
      <p:pic>
        <p:nvPicPr>
          <p:cNvPr id="3" name="ambito1_interagire_scena" descr="Illustrazione: ambito1 interagire sce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3291840" cy="3716532"/>
          </a:xfrm>
          <a:prstGeom prst="rect">
            <a:avLst/>
          </a:prstGeom>
        </p:spPr>
      </p:pic>
      <p:sp>
        <p:nvSpPr>
          <p:cNvPr id="4" name="num_1"/>
          <p:cNvSpPr/>
          <p:nvPr/>
        </p:nvSpPr>
        <p:spPr>
          <a:xfrm>
            <a:off x="4572000" y="1463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0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166360" y="13716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Riconoscere il ruolo e l'influenza dell'IA in diversi contesti.</a:t>
            </a:r>
            <a:endParaRPr lang="en-US" sz="1500" dirty="0"/>
          </a:p>
        </p:txBody>
      </p:sp>
      <p:sp>
        <p:nvSpPr>
          <p:cNvPr id="7" name="sep_1"/>
          <p:cNvSpPr/>
          <p:nvPr/>
        </p:nvSpPr>
        <p:spPr>
          <a:xfrm>
            <a:off x="5166360" y="19751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8" name="num_2"/>
          <p:cNvSpPr/>
          <p:nvPr/>
        </p:nvSpPr>
        <p:spPr>
          <a:xfrm>
            <a:off x="4572000" y="21488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0" y="2148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166360" y="20574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Descrivere il modo in cui i sistemi IA svolgono le attività, utilizzando un linguaggio che analizzi e chiarisca le convinzioni errate più comuni.</a:t>
            </a:r>
            <a:endParaRPr lang="en-US" sz="1500" dirty="0"/>
          </a:p>
        </p:txBody>
      </p:sp>
      <p:sp>
        <p:nvSpPr>
          <p:cNvPr id="11" name="sep_2"/>
          <p:cNvSpPr/>
          <p:nvPr/>
        </p:nvSpPr>
        <p:spPr>
          <a:xfrm>
            <a:off x="5166360" y="26609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12" name="num_3"/>
          <p:cNvSpPr/>
          <p:nvPr/>
        </p:nvSpPr>
        <p:spPr>
          <a:xfrm>
            <a:off x="4572000" y="28346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0" y="2834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166360" y="27432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Valutare se gli output dell'IA debbano essere accettati, modificati o rifiutati.</a:t>
            </a:r>
            <a:endParaRPr lang="en-US" sz="1500" dirty="0"/>
          </a:p>
        </p:txBody>
      </p:sp>
      <p:sp>
        <p:nvSpPr>
          <p:cNvPr id="15" name="sep_3"/>
          <p:cNvSpPr/>
          <p:nvPr/>
        </p:nvSpPr>
        <p:spPr>
          <a:xfrm>
            <a:off x="5166360" y="33467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16" name="num_4"/>
          <p:cNvSpPr/>
          <p:nvPr/>
        </p:nvSpPr>
        <p:spPr>
          <a:xfrm>
            <a:off x="4572000" y="35204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34290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Analizzare in che modo i sistemi di IA predittiva forniscono raccomandazioni che possono orientare o limitare le prospettive.</a:t>
            </a:r>
            <a:endParaRPr lang="en-US" sz="1500" dirty="0"/>
          </a:p>
        </p:txBody>
      </p:sp>
      <p:sp>
        <p:nvSpPr>
          <p:cNvPr id="19" name="sep_4"/>
          <p:cNvSpPr/>
          <p:nvPr/>
        </p:nvSpPr>
        <p:spPr>
          <a:xfrm>
            <a:off x="5166360" y="40325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20" name="num_5"/>
          <p:cNvSpPr/>
          <p:nvPr/>
        </p:nvSpPr>
        <p:spPr>
          <a:xfrm>
            <a:off x="4572000" y="42062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0" y="4206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5166360" y="41148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Confrontare i modi in cui i sistemi IA consumano energia e risorse naturali.</a:t>
            </a:r>
            <a:endParaRPr lang="en-US" sz="1500" dirty="0"/>
          </a:p>
        </p:txBody>
      </p:sp>
      <p:sp>
        <p:nvSpPr>
          <p:cNvPr id="23" name="sep_5"/>
          <p:cNvSpPr/>
          <p:nvPr/>
        </p:nvSpPr>
        <p:spPr>
          <a:xfrm>
            <a:off x="5166360" y="47183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24" name="num_6"/>
          <p:cNvSpPr/>
          <p:nvPr/>
        </p:nvSpPr>
        <p:spPr>
          <a:xfrm>
            <a:off x="4572000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4572000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5166360" y="48006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Spiegare in che modo l'IA potrebbe essere utilizzata per amplificare i pregiudizi sociali.</a:t>
            </a:r>
            <a:endParaRPr lang="en-US" sz="1500" dirty="0"/>
          </a:p>
        </p:txBody>
      </p:sp>
      <p:sp>
        <p:nvSpPr>
          <p:cNvPr id="27" name="sep_6"/>
          <p:cNvSpPr/>
          <p:nvPr/>
        </p:nvSpPr>
        <p:spPr>
          <a:xfrm>
            <a:off x="5166360" y="54041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28" name="num_7"/>
          <p:cNvSpPr/>
          <p:nvPr/>
        </p:nvSpPr>
        <p:spPr>
          <a:xfrm>
            <a:off x="4572000" y="55778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1408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4572000" y="5577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7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5166360" y="5486400"/>
            <a:ext cx="6492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Analizzare in che misura l'uso di un sistema IA è in linea con i principi etici e i valori umani.</a:t>
            </a:r>
            <a:endParaRPr lang="en-US" sz="1500" dirty="0"/>
          </a:p>
        </p:txBody>
      </p:sp>
      <p:sp>
        <p:nvSpPr>
          <p:cNvPr id="31" name="sep_7"/>
          <p:cNvSpPr/>
          <p:nvPr/>
        </p:nvSpPr>
        <p:spPr>
          <a:xfrm>
            <a:off x="5166360" y="6089904"/>
            <a:ext cx="6492240" cy="0"/>
          </a:xfrm>
          <a:prstGeom prst="line">
            <a:avLst/>
          </a:prstGeom>
          <a:noFill/>
          <a:ln w="9525">
            <a:solidFill>
              <a:srgbClr val="01408D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677B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Creare con l'IA: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competenze</a:t>
            </a:r>
            <a:endParaRPr lang="en-US" sz="3200" dirty="0"/>
          </a:p>
        </p:txBody>
      </p:sp>
      <p:pic>
        <p:nvPicPr>
          <p:cNvPr id="3" name="ambito2_creare_scena" descr="Illustrazione: ambito2 creare sce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3566160" cy="3758985"/>
          </a:xfrm>
          <a:prstGeom prst="rect">
            <a:avLst/>
          </a:prstGeom>
        </p:spPr>
      </p:pic>
      <p:sp>
        <p:nvSpPr>
          <p:cNvPr id="4" name="num_1"/>
          <p:cNvSpPr/>
          <p:nvPr/>
        </p:nvSpPr>
        <p:spPr>
          <a:xfrm>
            <a:off x="4572000" y="161391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677B3D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0" y="16139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166360" y="137160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Utilizzare i sistemi IA per trovare nuovi punti di vista e approcci basati su idee originali.</a:t>
            </a:r>
            <a:endParaRPr lang="en-US" sz="1500" dirty="0"/>
          </a:p>
        </p:txBody>
      </p:sp>
      <p:sp>
        <p:nvSpPr>
          <p:cNvPr id="7" name="sep_1"/>
          <p:cNvSpPr/>
          <p:nvPr/>
        </p:nvSpPr>
        <p:spPr>
          <a:xfrm>
            <a:off x="5166360" y="2276856"/>
            <a:ext cx="6492240" cy="0"/>
          </a:xfrm>
          <a:prstGeom prst="line">
            <a:avLst/>
          </a:prstGeom>
          <a:noFill/>
          <a:ln w="9525">
            <a:solidFill>
              <a:srgbClr val="677B3D"/>
            </a:solidFill>
            <a:prstDash val="solid"/>
          </a:ln>
        </p:spPr>
      </p:sp>
      <p:sp>
        <p:nvSpPr>
          <p:cNvPr id="8" name="num_2"/>
          <p:cNvSpPr/>
          <p:nvPr/>
        </p:nvSpPr>
        <p:spPr>
          <a:xfrm>
            <a:off x="4572000" y="266547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677B3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0" y="26654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166360" y="242316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Visualizzare, creare prototipi e combinare idee utilizzando diversi tipi di sistemi IA.</a:t>
            </a:r>
            <a:endParaRPr lang="en-US" sz="1500" dirty="0"/>
          </a:p>
        </p:txBody>
      </p:sp>
      <p:sp>
        <p:nvSpPr>
          <p:cNvPr id="11" name="sep_2"/>
          <p:cNvSpPr/>
          <p:nvPr/>
        </p:nvSpPr>
        <p:spPr>
          <a:xfrm>
            <a:off x="5166360" y="3328416"/>
            <a:ext cx="6492240" cy="0"/>
          </a:xfrm>
          <a:prstGeom prst="line">
            <a:avLst/>
          </a:prstGeom>
          <a:noFill/>
          <a:ln w="9525">
            <a:solidFill>
              <a:srgbClr val="677B3D"/>
            </a:solidFill>
            <a:prstDash val="solid"/>
          </a:ln>
        </p:spPr>
      </p:sp>
      <p:sp>
        <p:nvSpPr>
          <p:cNvPr id="12" name="num_3"/>
          <p:cNvSpPr/>
          <p:nvPr/>
        </p:nvSpPr>
        <p:spPr>
          <a:xfrm>
            <a:off x="4572000" y="371703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677B3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0" y="37170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166360" y="347472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Indirizzare i sistemi di IA generativa per ottenere feedback, perfezionare i risultati e favorire la riflessione.</a:t>
            </a:r>
            <a:endParaRPr lang="en-US" sz="1500" dirty="0"/>
          </a:p>
        </p:txBody>
      </p:sp>
      <p:sp>
        <p:nvSpPr>
          <p:cNvPr id="15" name="sep_3"/>
          <p:cNvSpPr/>
          <p:nvPr/>
        </p:nvSpPr>
        <p:spPr>
          <a:xfrm>
            <a:off x="5166360" y="4379976"/>
            <a:ext cx="6492240" cy="0"/>
          </a:xfrm>
          <a:prstGeom prst="line">
            <a:avLst/>
          </a:prstGeom>
          <a:noFill/>
          <a:ln w="9525">
            <a:solidFill>
              <a:srgbClr val="677B3D"/>
            </a:solidFill>
            <a:prstDash val="solid"/>
          </a:ln>
        </p:spPr>
      </p:sp>
      <p:sp>
        <p:nvSpPr>
          <p:cNvPr id="16" name="num_4"/>
          <p:cNvSpPr/>
          <p:nvPr/>
        </p:nvSpPr>
        <p:spPr>
          <a:xfrm>
            <a:off x="4572000" y="476859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677B3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0" y="47685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452628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Analizzare in che modo l'IA può salvaguardare o violare l'autenticità dei contenuti e la proprietà intellettuale.</a:t>
            </a:r>
            <a:endParaRPr lang="en-US" sz="1500" dirty="0"/>
          </a:p>
        </p:txBody>
      </p:sp>
      <p:sp>
        <p:nvSpPr>
          <p:cNvPr id="19" name="sep_4"/>
          <p:cNvSpPr/>
          <p:nvPr/>
        </p:nvSpPr>
        <p:spPr>
          <a:xfrm>
            <a:off x="5166360" y="5431536"/>
            <a:ext cx="6492240" cy="0"/>
          </a:xfrm>
          <a:prstGeom prst="line">
            <a:avLst/>
          </a:prstGeom>
          <a:noFill/>
          <a:ln w="9525">
            <a:solidFill>
              <a:srgbClr val="677B3D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652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Gestire l'IA: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competenze</a:t>
            </a:r>
            <a:endParaRPr lang="en-US" sz="3200" dirty="0"/>
          </a:p>
        </p:txBody>
      </p:sp>
      <p:pic>
        <p:nvPicPr>
          <p:cNvPr id="3" name="ambito3_gestire_scena" descr="Illustrazione: ambito3 gestire sce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3566160" cy="3954446"/>
          </a:xfrm>
          <a:prstGeom prst="rect">
            <a:avLst/>
          </a:prstGeom>
        </p:spPr>
      </p:pic>
      <p:sp>
        <p:nvSpPr>
          <p:cNvPr id="4" name="num_1"/>
          <p:cNvSpPr/>
          <p:nvPr/>
        </p:nvSpPr>
        <p:spPr>
          <a:xfrm>
            <a:off x="4572000" y="161391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65235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0" y="16139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166360" y="137160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Decidere se utilizzare i sistemi IA in base alla natura dell'attività.</a:t>
            </a:r>
            <a:endParaRPr lang="en-US" sz="1500" dirty="0"/>
          </a:p>
        </p:txBody>
      </p:sp>
      <p:sp>
        <p:nvSpPr>
          <p:cNvPr id="7" name="sep_1"/>
          <p:cNvSpPr/>
          <p:nvPr/>
        </p:nvSpPr>
        <p:spPr>
          <a:xfrm>
            <a:off x="5166360" y="2276856"/>
            <a:ext cx="6492240" cy="0"/>
          </a:xfrm>
          <a:prstGeom prst="line">
            <a:avLst/>
          </a:prstGeom>
          <a:noFill/>
          <a:ln w="9525">
            <a:solidFill>
              <a:srgbClr val="E65235"/>
            </a:solidFill>
            <a:prstDash val="solid"/>
          </a:ln>
        </p:spPr>
      </p:sp>
      <p:sp>
        <p:nvSpPr>
          <p:cNvPr id="8" name="num_2"/>
          <p:cNvSpPr/>
          <p:nvPr/>
        </p:nvSpPr>
        <p:spPr>
          <a:xfrm>
            <a:off x="4572000" y="266547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6523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0" y="26654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166360" y="242316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Scegliere un approccio all'intelligenza artificiale appropriato per una determinata attività facendo un confronto tra il modo in cui funzionano i diversi sistemi IA e ciò per cui sono più adatti.</a:t>
            </a:r>
            <a:endParaRPr lang="en-US" sz="1500" dirty="0"/>
          </a:p>
        </p:txBody>
      </p:sp>
      <p:sp>
        <p:nvSpPr>
          <p:cNvPr id="11" name="sep_2"/>
          <p:cNvSpPr/>
          <p:nvPr/>
        </p:nvSpPr>
        <p:spPr>
          <a:xfrm>
            <a:off x="5166360" y="3328416"/>
            <a:ext cx="6492240" cy="0"/>
          </a:xfrm>
          <a:prstGeom prst="line">
            <a:avLst/>
          </a:prstGeom>
          <a:noFill/>
          <a:ln w="9525">
            <a:solidFill>
              <a:srgbClr val="E65235"/>
            </a:solidFill>
            <a:prstDash val="solid"/>
          </a:ln>
        </p:spPr>
      </p:sp>
      <p:sp>
        <p:nvSpPr>
          <p:cNvPr id="12" name="num_3"/>
          <p:cNvSpPr/>
          <p:nvPr/>
        </p:nvSpPr>
        <p:spPr>
          <a:xfrm>
            <a:off x="4572000" y="371703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65235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0" y="37170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166360" y="347472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Scomporre un problema per determinare quando e in che modo i sistemi IA debbano essere utilizzati per automatizzare o potenziare lo svolgimento delle attività.</a:t>
            </a:r>
            <a:endParaRPr lang="en-US" sz="1500" dirty="0"/>
          </a:p>
        </p:txBody>
      </p:sp>
      <p:sp>
        <p:nvSpPr>
          <p:cNvPr id="15" name="sep_3"/>
          <p:cNvSpPr/>
          <p:nvPr/>
        </p:nvSpPr>
        <p:spPr>
          <a:xfrm>
            <a:off x="5166360" y="4379976"/>
            <a:ext cx="6492240" cy="0"/>
          </a:xfrm>
          <a:prstGeom prst="line">
            <a:avLst/>
          </a:prstGeom>
          <a:noFill/>
          <a:ln w="9525">
            <a:solidFill>
              <a:srgbClr val="E65235"/>
            </a:solidFill>
            <a:prstDash val="solid"/>
          </a:ln>
        </p:spPr>
      </p:sp>
      <p:sp>
        <p:nvSpPr>
          <p:cNvPr id="16" name="num_4"/>
          <p:cNvSpPr/>
          <p:nvPr/>
        </p:nvSpPr>
        <p:spPr>
          <a:xfrm>
            <a:off x="4572000" y="476859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6523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0" y="47685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452628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Monitorare e valutare l'uso dell'IA durante un processo di risoluzione dei problemi.</a:t>
            </a:r>
            <a:endParaRPr lang="en-US" sz="1500" dirty="0"/>
          </a:p>
        </p:txBody>
      </p:sp>
      <p:sp>
        <p:nvSpPr>
          <p:cNvPr id="19" name="sep_4"/>
          <p:cNvSpPr/>
          <p:nvPr/>
        </p:nvSpPr>
        <p:spPr>
          <a:xfrm>
            <a:off x="5166360" y="5431536"/>
            <a:ext cx="6492240" cy="0"/>
          </a:xfrm>
          <a:prstGeom prst="line">
            <a:avLst/>
          </a:prstGeom>
          <a:noFill/>
          <a:ln w="9525">
            <a:solidFill>
              <a:srgbClr val="E65235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794C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Plasmare l'IA: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competenze</a:t>
            </a:r>
            <a:endParaRPr lang="en-US" sz="3200" dirty="0"/>
          </a:p>
        </p:txBody>
      </p:sp>
      <p:pic>
        <p:nvPicPr>
          <p:cNvPr id="3" name="ambito4_plasmare_scena" descr="Illustrazione: ambito4 plasmare sce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3566160" cy="3549992"/>
          </a:xfrm>
          <a:prstGeom prst="rect">
            <a:avLst/>
          </a:prstGeom>
        </p:spPr>
      </p:pic>
      <p:sp>
        <p:nvSpPr>
          <p:cNvPr id="4" name="num_1"/>
          <p:cNvSpPr/>
          <p:nvPr/>
        </p:nvSpPr>
        <p:spPr>
          <a:xfrm>
            <a:off x="4572000" y="161391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794C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0" y="16139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166360" y="137160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Indagare sul modo in cui un sistema IA è destinato a funzionare, sugli utenti per cui è stato progettato e sui suoi limiti.</a:t>
            </a:r>
            <a:endParaRPr lang="en-US" sz="1500" dirty="0"/>
          </a:p>
        </p:txBody>
      </p:sp>
      <p:sp>
        <p:nvSpPr>
          <p:cNvPr id="7" name="sep_1"/>
          <p:cNvSpPr/>
          <p:nvPr/>
        </p:nvSpPr>
        <p:spPr>
          <a:xfrm>
            <a:off x="5166360" y="2276856"/>
            <a:ext cx="6492240" cy="0"/>
          </a:xfrm>
          <a:prstGeom prst="line">
            <a:avLst/>
          </a:prstGeom>
          <a:noFill/>
          <a:ln w="9525">
            <a:solidFill>
              <a:srgbClr val="7794CA"/>
            </a:solidFill>
            <a:prstDash val="solid"/>
          </a:ln>
        </p:spPr>
      </p:sp>
      <p:sp>
        <p:nvSpPr>
          <p:cNvPr id="8" name="num_2"/>
          <p:cNvSpPr/>
          <p:nvPr/>
        </p:nvSpPr>
        <p:spPr>
          <a:xfrm>
            <a:off x="4572000" y="266547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794C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0" y="26654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166360" y="242316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Valutare i sistemi IA utilizzando criteri definiti, risultati attesi, casi prova e feedback degli utenti.</a:t>
            </a:r>
            <a:endParaRPr lang="en-US" sz="1500" dirty="0"/>
          </a:p>
        </p:txBody>
      </p:sp>
      <p:sp>
        <p:nvSpPr>
          <p:cNvPr id="11" name="sep_2"/>
          <p:cNvSpPr/>
          <p:nvPr/>
        </p:nvSpPr>
        <p:spPr>
          <a:xfrm>
            <a:off x="5166360" y="3328416"/>
            <a:ext cx="6492240" cy="0"/>
          </a:xfrm>
          <a:prstGeom prst="line">
            <a:avLst/>
          </a:prstGeom>
          <a:noFill/>
          <a:ln w="9525">
            <a:solidFill>
              <a:srgbClr val="7794CA"/>
            </a:solidFill>
            <a:prstDash val="solid"/>
          </a:ln>
        </p:spPr>
      </p:sp>
      <p:sp>
        <p:nvSpPr>
          <p:cNvPr id="12" name="num_3"/>
          <p:cNvSpPr/>
          <p:nvPr/>
        </p:nvSpPr>
        <p:spPr>
          <a:xfrm>
            <a:off x="4572000" y="371703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794C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0" y="37170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166360" y="347472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Progettare sistemi IA prestando attenzione al modo in cui le fonti e la selezione di dati, nonché il flusso di informazioni, influenzano il comportamento e gli output.</a:t>
            </a:r>
            <a:endParaRPr lang="en-US" sz="1500" dirty="0"/>
          </a:p>
        </p:txBody>
      </p:sp>
      <p:sp>
        <p:nvSpPr>
          <p:cNvPr id="15" name="sep_3"/>
          <p:cNvSpPr/>
          <p:nvPr/>
        </p:nvSpPr>
        <p:spPr>
          <a:xfrm>
            <a:off x="5166360" y="4379976"/>
            <a:ext cx="6492240" cy="0"/>
          </a:xfrm>
          <a:prstGeom prst="line">
            <a:avLst/>
          </a:prstGeom>
          <a:noFill/>
          <a:ln w="9525">
            <a:solidFill>
              <a:srgbClr val="7794CA"/>
            </a:solidFill>
            <a:prstDash val="solid"/>
          </a:ln>
        </p:spPr>
      </p:sp>
      <p:sp>
        <p:nvSpPr>
          <p:cNvPr id="16" name="num_4"/>
          <p:cNvSpPr/>
          <p:nvPr/>
        </p:nvSpPr>
        <p:spPr>
          <a:xfrm>
            <a:off x="4572000" y="476859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794C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0" y="47685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452628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Migliorare i sistemi IA per affrontare e promuovere il benessere delle persone e i benefici per la società.</a:t>
            </a:r>
            <a:endParaRPr lang="en-US" sz="1500" dirty="0"/>
          </a:p>
        </p:txBody>
      </p:sp>
      <p:sp>
        <p:nvSpPr>
          <p:cNvPr id="19" name="sep_4"/>
          <p:cNvSpPr/>
          <p:nvPr/>
        </p:nvSpPr>
        <p:spPr>
          <a:xfrm>
            <a:off x="5166360" y="5431536"/>
            <a:ext cx="6492240" cy="0"/>
          </a:xfrm>
          <a:prstGeom prst="line">
            <a:avLst/>
          </a:prstGeom>
          <a:noFill/>
          <a:ln w="9525">
            <a:solidFill>
              <a:srgbClr val="7794C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 5: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tre livelli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Confrontare i modi in cui i sistemi IA consumano energia e risorse naturali.   </a:t>
            </a:r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Conoscenze: </a:t>
            </a:r>
            <a:pPr indent="0" marL="0">
              <a:buNone/>
            </a:pPr>
            <a:r>
              <a:rPr lang="en-US" sz="1300" dirty="0">
                <a:solidFill>
                  <a:srgbClr val="215E9E"/>
                </a:solidFill>
              </a:rPr>
              <a:t>1.5   </a:t>
            </a:r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Abilità: </a:t>
            </a:r>
            <a:pPr indent="0" marL="0">
              <a:buNone/>
            </a:pPr>
            <a:r>
              <a:rPr lang="en-US" sz="1300" dirty="0">
                <a:solidFill>
                  <a:srgbClr val="215E9E"/>
                </a:solidFill>
              </a:rPr>
              <a:t>consapevolezza di sé e sociale   </a:t>
            </a:r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Attitudini: </a:t>
            </a:r>
            <a:pPr indent="0" marL="0">
              <a:buNone/>
            </a:pPr>
            <a:r>
              <a:rPr lang="en-US" sz="1300" dirty="0">
                <a:solidFill>
                  <a:srgbClr val="215E9E"/>
                </a:solidFill>
              </a:rPr>
              <a:t>senso di responsabilità</a:t>
            </a:r>
            <a:endParaRPr lang="en-US" sz="1300" dirty="0"/>
          </a:p>
        </p:txBody>
      </p:sp>
      <p:sp>
        <p:nvSpPr>
          <p:cNvPr id="4" name="cornice"/>
          <p:cNvSpPr/>
          <p:nvPr/>
        </p:nvSpPr>
        <p:spPr>
          <a:xfrm>
            <a:off x="548640" y="1691640"/>
            <a:ext cx="11091672" cy="4526280"/>
          </a:xfrm>
          <a:prstGeom prst="roundRect">
            <a:avLst>
              <a:gd name="adj" fmla="val 2424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pill_Base"/>
          <p:cNvSpPr/>
          <p:nvPr/>
        </p:nvSpPr>
        <p:spPr>
          <a:xfrm>
            <a:off x="822960" y="1874520"/>
            <a:ext cx="1463040" cy="329184"/>
          </a:xfrm>
          <a:prstGeom prst="roundRect">
            <a:avLst>
              <a:gd name="adj" fmla="val 16667"/>
            </a:avLst>
          </a:prstGeom>
          <a:solidFill>
            <a:srgbClr val="8DC7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874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</a:rPr>
              <a:t>Base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331720"/>
            <a:ext cx="3291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Gli alunni riconoscono che per far funzionare i computer e i sistemi IA sono necessarie diverse risorse.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977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In classe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4315968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Gli alunni elencano i dispositivi presenti in classe che devono essere ricaricati e raffreddati e riconoscono che, per funzionare, anche i sistemi IA necessitano di elettricità e hardware.</a:t>
            </a:r>
            <a:endParaRPr lang="en-US" sz="1400" dirty="0"/>
          </a:p>
        </p:txBody>
      </p:sp>
      <p:sp>
        <p:nvSpPr>
          <p:cNvPr id="10" name="div_1"/>
          <p:cNvSpPr/>
          <p:nvPr/>
        </p:nvSpPr>
        <p:spPr>
          <a:xfrm>
            <a:off x="4297680" y="1691640"/>
            <a:ext cx="0" cy="452628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</a:ln>
        </p:spPr>
      </p:sp>
      <p:sp>
        <p:nvSpPr>
          <p:cNvPr id="11" name="pill_Intermedio"/>
          <p:cNvSpPr/>
          <p:nvPr/>
        </p:nvSpPr>
        <p:spPr>
          <a:xfrm>
            <a:off x="4480560" y="1874520"/>
            <a:ext cx="1463040" cy="329184"/>
          </a:xfrm>
          <a:prstGeom prst="roundRect">
            <a:avLst>
              <a:gd name="adj" fmla="val 16667"/>
            </a:avLst>
          </a:prstGeom>
          <a:solidFill>
            <a:srgbClr val="5B9FD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480560" y="1874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Intermedio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480560" y="2331720"/>
            <a:ext cx="3291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Gli alunni descrivono i diversi modi in cui l'IA ha un impatto sull'ambiente (ad esempio, produzione di hardware, sviluppo di data center, acqua, energia).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80560" y="3977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In classe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480560" y="4315968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Gli studenti creano un contenuto informativo (come un articolo, un podcast o un video) in cui spiegano in che modo l'addestramento di grandi modelli di IA si rapporta al consumo energetico domestico o individuale.</a:t>
            </a:r>
            <a:endParaRPr lang="en-US" sz="1400" dirty="0"/>
          </a:p>
        </p:txBody>
      </p:sp>
      <p:sp>
        <p:nvSpPr>
          <p:cNvPr id="16" name="div_2"/>
          <p:cNvSpPr/>
          <p:nvPr/>
        </p:nvSpPr>
        <p:spPr>
          <a:xfrm>
            <a:off x="7955280" y="1691640"/>
            <a:ext cx="0" cy="452628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</a:ln>
        </p:spPr>
      </p:sp>
      <p:sp>
        <p:nvSpPr>
          <p:cNvPr id="17" name="pill_Avanzato"/>
          <p:cNvSpPr/>
          <p:nvPr/>
        </p:nvSpPr>
        <p:spPr>
          <a:xfrm>
            <a:off x="8138160" y="1874520"/>
            <a:ext cx="1463040" cy="329184"/>
          </a:xfrm>
          <a:prstGeom prst="roundRect">
            <a:avLst>
              <a:gd name="adj" fmla="val 16667"/>
            </a:avLst>
          </a:prstGeom>
          <a:solidFill>
            <a:srgbClr val="01408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138160" y="1874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Avanzato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138160" y="2331720"/>
            <a:ext cx="3291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Gli alunni analizzano il modo in cui le scelte individuali, insieme alle diverse decisioni di progettazione, implementazione o aziendali, possono influire sul consumo complessivo di energia e risorse da parte dell'IA.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138160" y="3977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In classe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138160" y="4315968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Gli alunni effettuano ricerche sugli impatti ambientali dell'uso dell'IA e dello sviluppo dei data center in diverse comunità. Dopodiché, individuano politiche e strategie che promuovono un uso e uno sviluppo responsabili dell'IA.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Come usarlo domani in classe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Quattro mosse per partire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Scegli una competenza vicina alla tua disciplina: il framework vale per tutte le materie.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Individua il livello di partenza della classe (Base, Intermedio, Avanzato).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Adatta uno scenario "In classe" al tuo contesto e alle regole della scuola sull'uso dell'IA.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Usa le aspettative sugli studenti per costruire la griglia di valutazione.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Strumento: Bussola AILit, bussola-ailit.vercel.app</a:t>
            </a:r>
            <a:endParaRPr lang="en-US" sz="1600" dirty="0"/>
          </a:p>
        </p:txBody>
      </p:sp>
      <p:sp>
        <p:nvSpPr>
          <p:cNvPr id="5" name="cerchio"/>
          <p:cNvSpPr/>
          <p:nvPr/>
        </p:nvSpPr>
        <p:spPr>
          <a:xfrm>
            <a:off x="8503920" y="2331720"/>
            <a:ext cx="2560320" cy="25603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pers_docente_tablet" descr="Illustrazione: pers docente tabl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6528" y="2606040"/>
            <a:ext cx="1970485" cy="20116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2286000" y="1737360"/>
            <a:ext cx="8961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i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«Dando priorità all'alfabetizzazione all'IA, consentiamo a questa generazione di studenti di sviluppare la capacità di pensare in modo critico e prendere decisioni consapevoli.»</a:t>
            </a:r>
            <a:endParaRPr lang="en-US" sz="2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2286000" y="4526280"/>
            <a:ext cx="8961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– Romina Cachia, Joint Research Centre of the European Commission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1097280"/>
            <a:ext cx="10543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Grazie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2377440"/>
            <a:ext cx="6766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Antonio Scaramuzzino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Bussola AILit: bussola-ailit.vercel.app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Prossimo passo: scegliere una competenza e provarla in classe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822960" y="4480560"/>
            <a:ext cx="105430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Fonte: </a:t>
            </a:r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OECD / Unione europea (2026). Empowering learners for the age of AI: An AI literacy framework for primary and secondary education. OECD Publishing, Paris. https://doi.org/10.1787/65cd27d4-en — Licenza CC BY 4.0. Illustrazioni di Abiyasa Adiguna tratte dalla pubblicazione.</a:t>
            </a:r>
            <a:endParaRPr lang="en-US" sz="1100" dirty="0"/>
          </a:p>
          <a:p>
            <a:pPr indent="0" marL="0"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Il presente documento è un adattamento di un'opera originale dell'OCSE e dell'Unione europea. Le opinioni espresse e le argomentazioni utilizzate in questo adattamento non devono essere riportate come rappresentative delle posizioni ufficiali dell'OCSE, dei suoi paesi membri o dell'Unione europea.</a:t>
            </a:r>
            <a:endParaRPr lang="en-US" sz="1100" dirty="0"/>
          </a:p>
        </p:txBody>
      </p:sp>
      <p:pic>
        <p:nvPicPr>
          <p:cNvPr id="5" name="scena_due_docenti" descr="Illustrazione: scena due docent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0" y="548640"/>
            <a:ext cx="2108748" cy="3657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ILit">
  <a:themeElements>
    <a:clrScheme name="AILit">
      <a:dk1>
        <a:srgbClr val="231F20"/>
      </a:dk1>
      <a:lt1>
        <a:srgbClr val="FFFFFF"/>
      </a:lt1>
      <a:dk2>
        <a:srgbClr val="01408D"/>
      </a:dk2>
      <a:lt2>
        <a:srgbClr val="F5F4F3"/>
      </a:lt2>
      <a:accent1>
        <a:srgbClr val="01408D"/>
      </a:accent1>
      <a:accent2>
        <a:srgbClr val="CEF97B"/>
      </a:accent2>
      <a:accent3>
        <a:srgbClr val="E65235"/>
      </a:accent3>
      <a:accent4>
        <a:srgbClr val="7794CA"/>
      </a:accent4>
      <a:accent5>
        <a:srgbClr val="677B3D"/>
      </a:accent5>
      <a:accent6>
        <a:srgbClr val="CAE2FF"/>
      </a:accent6>
      <a:hlink>
        <a:srgbClr val="215E9E"/>
      </a:hlink>
      <a:folHlink>
        <a:srgbClr val="7794CA"/>
      </a:folHlink>
    </a:clrScheme>
    <a:fontScheme name="AILit">
      <a:majorFont>
        <a:latin typeface="IBM Plex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a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L'alfabetizzazione all'IA in classe – docenti</dc:title>
  <dc:subject>PptxGenJS Presentation</dc:subject>
  <dc:creator>Antonio Scaramuzzino</dc:creator>
  <cp:lastModifiedBy>Antonio Scaramuzzino</cp:lastModifiedBy>
  <cp:revision>1</cp:revision>
  <dcterms:created xsi:type="dcterms:W3CDTF">2026-10-20T14:44:58Z</dcterms:created>
  <dcterms:modified xsi:type="dcterms:W3CDTF">2026-10-20T14:44:58Z</dcterms:modified>
</cp:coreProperties>
</file>