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pertura" id="{72dfac57-0037-e0ad-2239-ee04d4895f6c}">
          <p14:sldIdLst>
            <p14:sldId id="256"/>
            <p14:sldId id="257"/>
            <p14:sldId id="258"/>
            <p14:sldId id="259"/>
            <p14:sldId id="260"/>
          </p14:sldIdLst>
        </p14:section>
        <p14:section name="Plasmare l'IA 1" id="{b27c7b61-d6e8-e4b6-55b3-7885e19c3b4b}">
          <p14:sldIdLst>
            <p14:sldId id="261"/>
            <p14:sldId id="262"/>
            <p14:sldId id="263"/>
          </p14:sldIdLst>
        </p14:section>
        <p14:section name="Plasmare l'IA 2" id="{5d4c50a6-7f59-de78-0260-0997712c0550}">
          <p14:sldIdLst>
            <p14:sldId id="264"/>
            <p14:sldId id="265"/>
            <p14:sldId id="266"/>
          </p14:sldIdLst>
        </p14:section>
        <p14:section name="Plasmare l'IA 3" id="{42e24d66-5d08-5cf0-2d1d-0caac0c0832e}">
          <p14:sldIdLst>
            <p14:sldId id="267"/>
            <p14:sldId id="268"/>
            <p14:sldId id="269"/>
          </p14:sldIdLst>
        </p14:section>
        <p14:section name="Plasmare l'IA 4" id="{a575f113-e803-bd3d-4256-7a08557343ae}">
          <p14:sldIdLst>
            <p14:sldId id="270"/>
            <p14:sldId id="271"/>
            <p14:sldId id="272"/>
          </p14:sldIdLst>
        </p14:section>
        <p14:section name="Chiusura" id="{435f0392-e6ad-00b4-ba9b-f58e2f613e0e}">
          <p14:sldIdLst>
            <p14:sldId id="27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ogni competenza: una slide con le aspettative sugli studenti, una con gli scenari "In classe" del framework (testo ufficiale) e una proposta operativa per la secondaria di II grado (elaborata per questo percorso, non è testo del framework).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Testo citato dalla versione italiana dell'AILit Framework (OECD/Unione europea, 2026). Testo completo dell'introduzione: L'attività Plasmare l'IA consente agli alunni di analizzare la relazione tra le basi tecniche dei sistemi IA e le scelte umane che ne influenzano il comportamento e l'impatto. Attraverso uno studio dei principi dell'informatica pratico e adeguato all'età svolto in un contesto didattico, Plasmare l'IA spinge gli alunni a considerare i sistemi IA come intenzionali e guidati dalle persone, anziché come qualcosa di inevitabile. Ciò si basa su una serie di esperienze e conoscenze più tecniche e approfondite. L'obiettivo di questo processo di apprendimento non è il fatto che gli alunni sviluppino prodotti commerciali o li mettano in funzione, ma che i giovani siano in grado di creare o migliorare sistemi IA che rispecchino i valori umani, le diverse prospettive e il bene comune. A loro volta, gli alunni che partecipano all'attività "Plasmare l'IA" imparano a considerarsi creatori responsabili, anziché consumatori passivi. Queste capacità possono essere sviluppate solo se gli alunni sono in grado di ragionare sul ruolo e sull'influenza dei sistemi IA, di comprenderne il contesto e di orientarsi tra le tecnologie emergenti in modo sicuro ed efficace. A tal fine, potrebbe essere necessario collaborare con educatori nel campo dell'informatica, con iniziative e strutture legate all'IA o con partner della comunità. Le scuole e i sistemi educativi sono invitati a valutare la possibilità di stringere collaborazioni e adottare approcci interdisciplinari che rendano queste competenze accessibili, anche laddove non siano ancora disponibili infrastrutture tecniche o corsi di formazione specifici. È possibile raggiungere questo livello quando gli studenti possiedono le competenze previste dai tre ambiti precedenti: Interagire con l'IA, Creare con l'IA e Gestire 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Testo citato dalla versione italiana dell'AILit Framework (OECD/Unione europea,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Aspettative sugli studenti: Testo citato dalla versione italiana dell'AILit Framework (OECD/Unione europea, 2026). I livelli non corrispondono a classi o età: si parte dal livello reale della classe.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Scenari di apprendimento "In classe": Testo citato dalla versione italiana dell'AILit Framework (OECD/Unione europea, 2026). Vanno adattati al contesto, alle linee guida e alla legislazione locali, in particolare per social media e uso della tecnologia in aula.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Proposta operativa per la secondaria di II grado elaborata a partire dalla competenza Plasmare l'IA 1 e dai suoi scenari; non è testo del framework. Adattarla alle linee guida della scuola sull'uso dell'IA e alla normativa sulla privacy (niente dati personali degli studenti negli strumenti 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Aspettative sugli studenti: Testo citato dalla versione italiana dell'AILit Framework (OECD/Unione europea, 2026). I livelli non corrispondono a classi o età: si parte dal livello reale della classe.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Scenari di apprendimento "In classe": Testo citato dalla versione italiana dell'AILit Framework (OECD/Unione europea, 2026). Vanno adattati al contesto, alle linee guida e alla legislazione locali, in particolare per social media e uso della tecnologia in aula.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Proposta operativa per la secondaria di II grado elaborata a partire dalla competenza Plasmare l'IA 2 e dai suoi scenari; non è testo del framework. Adattarla alle linee guida della scuola sull'uso dell'IA e alla normativa sulla privacy (niente dati personali degli studenti negli strumenti 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Aspettative sugli studenti: Testo citato dalla versione italiana dell'AILit Framework (OECD/Unione europea, 2026). I livelli non corrispondono a classi o età: si parte dal livello reale della classe.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Scenari di apprendimento "In classe": Testo citato dalla versione italiana dell'AILit Framework (OECD/Unione europea, 2026). Vanno adattati al contesto, alle linee guida e alla legislazione locali, in particolare per social media e uso della tecnologia in aula.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Proposta operativa per la secondaria di II grado elaborata a partire dalla competenza Plasmare l'IA 3 e dai suoi scenari; non è testo del framework. Adattarla alle linee guida della scuola sull'uso dell'IA e alla normativa sulla privacy (niente dati personali degli studenti negli strumenti 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Aspettative sugli studenti: Testo citato dalla versione italiana dell'AILit Framework (OECD/Unione europea, 2026). I livelli non corrispondono a classi o età: si parte dal livello reale della classe.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Scenari di apprendimento "In classe": Testo citato dalla versione italiana dell'AILit Framework (OECD/Unione europea, 2026). Vanno adattati al contesto, alle linee guida e alla legislazione locali, in particolare per social media e uso della tecnologia in aula.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Proposta operativa per la secondaria di II grado elaborata a partire dalla competenza Plasmare l'IA 4 e dai suoi scenari; non è testo del framework. Adattarla alle linee guida della scuola sull'uso dell'IA e alla normativa sulla privacy (niente dati personali degli studenti negli strumenti 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1006-1.png"/><Relationship Id="rId2"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007-1.png"/><Relationship Id="rId2"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009-1.png"/><Relationship Id="rId2"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010-1.pn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011-1.png"/><Relationship Id="rId2"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1012-1.pn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1013-1.png"/><Relationship Id="rId2"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1014-1.png"/><Relationship Id="rId2" Type="http://schemas.openxmlformats.org/officeDocument/2006/relationships/image" Target="../media/image-1014-1.png"/><Relationship Id="rId3"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image" Target="../media/image-1015-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ILit Copertina">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365760" y="320040"/>
            <a:ext cx="11457432" cy="2926080"/>
          </a:xfrm>
          <a:prstGeom prst="rect">
            <a:avLst/>
          </a:prstGeom>
          <a:solidFill>
            <a:srgbClr val="01408D"/>
          </a:solidFill>
          <a:ln/>
        </p:spPr>
      </p:sp>
      <p:sp>
        <p:nvSpPr>
          <p:cNvPr id="3" name="Text 1"/>
          <p:cNvSpPr/>
          <p:nvPr>
            <p:ph idx="101" type="title" hasCustomPrompt="1"/>
          </p:nvPr>
        </p:nvSpPr>
        <p:spPr>
          <a:xfrm>
            <a:off x="822960" y="594360"/>
            <a:ext cx="7863840" cy="1600200"/>
          </a:xfrm>
          <a:prstGeom prst="rect">
            <a:avLst/>
          </a:prstGeom>
          <a:noFill/>
          <a:ln/>
        </p:spPr>
        <p:txBody>
          <a:bodyPr wrap="square" rtlCol="0"/>
          <a:lstStyle>
            <a:lvl1pPr algn="l" indent="0" marL="0">
              <a:buNone/>
              <a:defRPr lang="en-US" sz="4400" b="1" dirty="0">
                <a:solidFill>
                  <a:schemeClr val="bg1"/>
                </a:solidFill>
                <a:latin typeface="IBM Plex Sans" pitchFamily="34" charset="0"/>
                <a:ea typeface="IBM Plex Sans" pitchFamily="34" charset="-122"/>
                <a:cs typeface="IBM Plex Sans" pitchFamily="34" charset="-120"/>
              </a:defRPr>
            </a:lvl1pPr>
          </a:lstStyle>
          <a:p>
            <a:pPr algn="l" indent="0" marL="0">
              <a:buNone/>
            </a:pPr>
            <a:r>
              <a:rPr lang="en-US" sz="4400" b="1" dirty="0">
                <a:solidFill>
                  <a:schemeClr val="bg1"/>
                </a:solidFill>
                <a:latin typeface="IBM Plex Sans" pitchFamily="34" charset="0"/>
                <a:ea typeface="IBM Plex Sans" pitchFamily="34" charset="-122"/>
                <a:cs typeface="IBM Plex Sans" pitchFamily="34" charset="-120"/>
              </a:rPr>
              <a:t>Titolo del percorso</a:t>
            </a:r>
            <a:endParaRPr lang="en-US" sz="4400" dirty="0"/>
          </a:p>
        </p:txBody>
      </p:sp>
      <p:sp>
        <p:nvSpPr>
          <p:cNvPr id="4" name="Text 1"/>
          <p:cNvSpPr/>
          <p:nvPr>
            <p:ph idx="102" type="body" hasCustomPrompt="1"/>
          </p:nvPr>
        </p:nvSpPr>
        <p:spPr>
          <a:xfrm>
            <a:off x="822960" y="2286000"/>
            <a:ext cx="7863840" cy="777240"/>
          </a:xfrm>
          <a:prstGeom prst="rect">
            <a:avLst/>
          </a:prstGeom>
          <a:noFill/>
          <a:ln/>
        </p:spPr>
        <p:txBody>
          <a:bodyPr wrap="square" rtlCol="0"/>
          <a:lstStyle>
            <a:lvl1pPr indent="0" marL="0">
              <a:buNone/>
              <a:defRPr lang="en-US" sz="1800" b="1" dirty="0">
                <a:solidFill>
                  <a:schemeClr val="bg1"/>
                </a:solidFill>
              </a:defRPr>
            </a:lvl1pPr>
          </a:lstStyle>
          <a:p>
            <a:pPr indent="0" marL="0">
              <a:buNone/>
            </a:pPr>
            <a:r>
              <a:rPr lang="en-US" sz="1800" b="1" dirty="0">
                <a:solidFill>
                  <a:schemeClr val="bg1"/>
                </a:solidFill>
              </a:rPr>
              <a:t>Sottotitolo / destinatari</a:t>
            </a:r>
            <a:endParaRPr lang="en-US" sz="1800" dirty="0"/>
          </a:p>
        </p:txBody>
      </p:sp>
      <p:sp>
        <p:nvSpPr>
          <p:cNvPr id="5" name="Text 1"/>
          <p:cNvSpPr/>
          <p:nvPr>
            <p:ph idx="103" type="body" hasCustomPrompt="1"/>
          </p:nvPr>
        </p:nvSpPr>
        <p:spPr>
          <a:xfrm>
            <a:off x="822960" y="3840480"/>
            <a:ext cx="5943600" cy="1463040"/>
          </a:xfrm>
          <a:prstGeom prst="rect">
            <a:avLst/>
          </a:prstGeom>
          <a:noFill/>
          <a:ln/>
        </p:spPr>
        <p:txBody>
          <a:bodyPr wrap="square" rtlCol="0"/>
          <a:lstStyle>
            <a:lvl1pPr indent="0" marL="0">
              <a:buNone/>
              <a:defRPr lang="en-US" sz="1600" dirty="0">
                <a:solidFill>
                  <a:schemeClr val="tx1"/>
                </a:solidFill>
              </a:defRPr>
            </a:lvl1pPr>
          </a:lstStyle>
          <a:p>
            <a:pPr indent="0" marL="0">
              <a:buNone/>
            </a:pPr>
            <a:r>
              <a:rPr lang="en-US" sz="1600" dirty="0">
                <a:solidFill>
                  <a:schemeClr val="tx1"/>
                </a:solidFill>
              </a:rPr>
              <a:t>Formatore · Ente · Data</a:t>
            </a:r>
            <a:endParaRPr lang="en-US" sz="1600" dirty="0"/>
          </a:p>
        </p:txBody>
      </p:sp>
      <p:sp>
        <p:nvSpPr>
          <p:cNvPr id="6" name="Shape 1"/>
          <p:cNvSpPr/>
          <p:nvPr/>
        </p:nvSpPr>
        <p:spPr>
          <a:xfrm>
            <a:off x="548640" y="6263640"/>
            <a:ext cx="11091672" cy="0"/>
          </a:xfrm>
          <a:prstGeom prst="line">
            <a:avLst/>
          </a:prstGeom>
          <a:noFill/>
          <a:ln w="9525">
            <a:solidFill>
              <a:srgbClr val="00264A"/>
            </a:solidFill>
            <a:prstDash val="solid"/>
          </a:ln>
        </p:spPr>
      </p:sp>
      <p:sp>
        <p:nvSpPr>
          <p:cNvPr id="7" name="Text 2"/>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8"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ILit Sezione Lim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184648" y="-274320"/>
            <a:ext cx="1828800" cy="1508760"/>
          </a:xfrm>
          <a:prstGeom prst="rect">
            <a:avLst>
              <a:gd name="adj" fmla="val 10909"/>
            </a:avLst>
          </a:prstGeom>
          <a:solidFill>
            <a:srgbClr val="CEF97B"/>
          </a:solidFill>
          <a:ln/>
        </p:spPr>
      </p:sp>
      <p:sp>
        <p:nvSpPr>
          <p:cNvPr id="3" name="Text 1"/>
          <p:cNvSpPr/>
          <p:nvPr>
            <p:ph idx="101" type="body" hasCustomPrompt="1"/>
          </p:nvPr>
        </p:nvSpPr>
        <p:spPr>
          <a:xfrm>
            <a:off x="5184648" y="45720"/>
            <a:ext cx="1828800" cy="1097280"/>
          </a:xfrm>
          <a:prstGeom prst="rect">
            <a:avLst/>
          </a:prstGeom>
          <a:noFill/>
          <a:ln/>
        </p:spPr>
        <p:txBody>
          <a:bodyPr wrap="square" rtlCol="0"/>
          <a:lstStyle>
            <a:lvl1pPr algn="ctr" indent="0" marL="0">
              <a:buNone/>
              <a:defRPr lang="en-US" sz="6400" b="1" dirty="0">
                <a:solidFill>
                  <a:schemeClr val="tx1"/>
                </a:solidFill>
                <a:latin typeface="IBM Plex Sans" pitchFamily="34" charset="0"/>
                <a:ea typeface="IBM Plex Sans" pitchFamily="34" charset="-122"/>
                <a:cs typeface="IBM Plex Sans" pitchFamily="34" charset="-120"/>
              </a:defRPr>
            </a:lvl1pPr>
          </a:lstStyle>
          <a:p>
            <a:pPr algn="ctr" indent="0" marL="0">
              <a:buNone/>
            </a:pPr>
            <a:r>
              <a:rPr lang="en-US" sz="6400" b="1" dirty="0">
                <a:solidFill>
                  <a:schemeClr val="tx1"/>
                </a:solidFill>
                <a:latin typeface="IBM Plex Sans" pitchFamily="34" charset="0"/>
                <a:ea typeface="IBM Plex Sans" pitchFamily="34" charset="-122"/>
                <a:cs typeface="IBM Plex Sans" pitchFamily="34" charset="-120"/>
              </a:rPr>
              <a:t>01</a:t>
            </a:r>
            <a:endParaRPr lang="en-US" sz="6400" dirty="0"/>
          </a:p>
        </p:txBody>
      </p:sp>
      <p:sp>
        <p:nvSpPr>
          <p:cNvPr id="4" name="Text 1"/>
          <p:cNvSpPr/>
          <p:nvPr>
            <p:ph idx="102" type="title" hasCustomPrompt="1"/>
          </p:nvPr>
        </p:nvSpPr>
        <p:spPr>
          <a:xfrm>
            <a:off x="1097280" y="1417320"/>
            <a:ext cx="9994392" cy="868680"/>
          </a:xfrm>
          <a:prstGeom prst="rect">
            <a:avLst/>
          </a:prstGeom>
          <a:noFill/>
          <a:ln/>
        </p:spPr>
        <p:txBody>
          <a:bodyPr wrap="square" rtlCol="0"/>
          <a:lstStyle>
            <a:lvl1pPr algn="ctr" indent="0" marL="0">
              <a:buNone/>
              <a:defRPr lang="en-US" sz="4000" b="1" dirty="0">
                <a:solidFill>
                  <a:schemeClr val="tx1"/>
                </a:solidFill>
                <a:latin typeface="IBM Plex Sans" pitchFamily="34" charset="0"/>
                <a:ea typeface="IBM Plex Sans" pitchFamily="34" charset="-122"/>
                <a:cs typeface="IBM Plex Sans" pitchFamily="34" charset="-120"/>
              </a:defRPr>
            </a:lvl1pPr>
          </a:lstStyle>
          <a:p>
            <a:pPr algn="ctr" indent="0" marL="0">
              <a:buNone/>
            </a:pPr>
            <a:r>
              <a:rPr lang="en-US" sz="4000" b="1" dirty="0">
                <a:solidFill>
                  <a:schemeClr val="tx1"/>
                </a:solidFill>
                <a:latin typeface="IBM Plex Sans" pitchFamily="34" charset="0"/>
                <a:ea typeface="IBM Plex Sans" pitchFamily="34" charset="-122"/>
                <a:cs typeface="IBM Plex Sans" pitchFamily="34" charset="-120"/>
              </a:rPr>
              <a:t>Titolo della sezione</a:t>
            </a:r>
            <a:endParaRPr lang="en-US" sz="4000" dirty="0"/>
          </a:p>
        </p:txBody>
      </p:sp>
      <p:sp>
        <p:nvSpPr>
          <p:cNvPr id="5" name="Text 1"/>
          <p:cNvSpPr/>
          <p:nvPr>
            <p:ph idx="103" type="body" hasCustomPrompt="1"/>
          </p:nvPr>
        </p:nvSpPr>
        <p:spPr>
          <a:xfrm>
            <a:off x="2011680" y="2331720"/>
            <a:ext cx="8165592" cy="640080"/>
          </a:xfrm>
          <a:prstGeom prst="rect">
            <a:avLst/>
          </a:prstGeom>
          <a:noFill/>
          <a:ln/>
        </p:spPr>
        <p:txBody>
          <a:bodyPr wrap="square" rtlCol="0"/>
          <a:lstStyle>
            <a:lvl1pPr algn="ctr" indent="0" marL="0">
              <a:buNone/>
              <a:defRPr lang="en-US" sz="1800" dirty="0">
                <a:solidFill>
                  <a:srgbClr val="6D6E70"/>
                </a:solidFill>
              </a:defRPr>
            </a:lvl1pPr>
          </a:lstStyle>
          <a:p>
            <a:pPr algn="ctr" indent="0" marL="0">
              <a:buNone/>
            </a:pPr>
            <a:r>
              <a:rPr lang="en-US" sz="1800" dirty="0">
                <a:solidFill>
                  <a:srgbClr val="6D6E70"/>
                </a:solidFill>
              </a:rPr>
              <a:t>Domanda guida o sottotitolo</a:t>
            </a:r>
            <a:endParaRPr lang="en-US" sz="18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ILit Sezione Blu">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184648" y="-274320"/>
            <a:ext cx="1828800" cy="1508760"/>
          </a:xfrm>
          <a:prstGeom prst="rect">
            <a:avLst>
              <a:gd name="adj" fmla="val 10909"/>
            </a:avLst>
          </a:prstGeom>
          <a:solidFill>
            <a:srgbClr val="01408D"/>
          </a:solidFill>
          <a:ln/>
        </p:spPr>
      </p:sp>
      <p:sp>
        <p:nvSpPr>
          <p:cNvPr id="3" name="Text 1"/>
          <p:cNvSpPr/>
          <p:nvPr>
            <p:ph idx="101" type="body" hasCustomPrompt="1"/>
          </p:nvPr>
        </p:nvSpPr>
        <p:spPr>
          <a:xfrm>
            <a:off x="5184648" y="45720"/>
            <a:ext cx="1828800" cy="1097280"/>
          </a:xfrm>
          <a:prstGeom prst="rect">
            <a:avLst/>
          </a:prstGeom>
          <a:noFill/>
          <a:ln/>
        </p:spPr>
        <p:txBody>
          <a:bodyPr wrap="square" rtlCol="0"/>
          <a:lstStyle>
            <a:lvl1pPr algn="ctr" indent="0" marL="0">
              <a:buNone/>
              <a:defRPr lang="en-US" sz="6400" b="1" dirty="0">
                <a:solidFill>
                  <a:schemeClr val="bg1"/>
                </a:solidFill>
                <a:latin typeface="IBM Plex Sans" pitchFamily="34" charset="0"/>
                <a:ea typeface="IBM Plex Sans" pitchFamily="34" charset="-122"/>
                <a:cs typeface="IBM Plex Sans" pitchFamily="34" charset="-120"/>
              </a:defRPr>
            </a:lvl1pPr>
          </a:lstStyle>
          <a:p>
            <a:pPr algn="ctr" indent="0" marL="0">
              <a:buNone/>
            </a:pPr>
            <a:r>
              <a:rPr lang="en-US" sz="6400" b="1" dirty="0">
                <a:solidFill>
                  <a:schemeClr val="bg1"/>
                </a:solidFill>
                <a:latin typeface="IBM Plex Sans" pitchFamily="34" charset="0"/>
                <a:ea typeface="IBM Plex Sans" pitchFamily="34" charset="-122"/>
                <a:cs typeface="IBM Plex Sans" pitchFamily="34" charset="-120"/>
              </a:rPr>
              <a:t>01</a:t>
            </a:r>
            <a:endParaRPr lang="en-US" sz="6400" dirty="0"/>
          </a:p>
        </p:txBody>
      </p:sp>
      <p:sp>
        <p:nvSpPr>
          <p:cNvPr id="4" name="Text 1"/>
          <p:cNvSpPr/>
          <p:nvPr>
            <p:ph idx="102" type="title" hasCustomPrompt="1"/>
          </p:nvPr>
        </p:nvSpPr>
        <p:spPr>
          <a:xfrm>
            <a:off x="1097280" y="1417320"/>
            <a:ext cx="9994392" cy="868680"/>
          </a:xfrm>
          <a:prstGeom prst="rect">
            <a:avLst/>
          </a:prstGeom>
          <a:noFill/>
          <a:ln/>
        </p:spPr>
        <p:txBody>
          <a:bodyPr wrap="square" rtlCol="0"/>
          <a:lstStyle>
            <a:lvl1pPr algn="ctr" indent="0" marL="0">
              <a:buNone/>
              <a:defRPr lang="en-US" sz="4000" b="1" dirty="0">
                <a:solidFill>
                  <a:schemeClr val="tx1"/>
                </a:solidFill>
                <a:latin typeface="IBM Plex Sans" pitchFamily="34" charset="0"/>
                <a:ea typeface="IBM Plex Sans" pitchFamily="34" charset="-122"/>
                <a:cs typeface="IBM Plex Sans" pitchFamily="34" charset="-120"/>
              </a:defRPr>
            </a:lvl1pPr>
          </a:lstStyle>
          <a:p>
            <a:pPr algn="ctr" indent="0" marL="0">
              <a:buNone/>
            </a:pPr>
            <a:r>
              <a:rPr lang="en-US" sz="4000" b="1" dirty="0">
                <a:solidFill>
                  <a:schemeClr val="tx1"/>
                </a:solidFill>
                <a:latin typeface="IBM Plex Sans" pitchFamily="34" charset="0"/>
                <a:ea typeface="IBM Plex Sans" pitchFamily="34" charset="-122"/>
                <a:cs typeface="IBM Plex Sans" pitchFamily="34" charset="-120"/>
              </a:rPr>
              <a:t>Titolo della sezione</a:t>
            </a:r>
            <a:endParaRPr lang="en-US" sz="4000" dirty="0"/>
          </a:p>
        </p:txBody>
      </p:sp>
      <p:sp>
        <p:nvSpPr>
          <p:cNvPr id="5" name="Text 1"/>
          <p:cNvSpPr/>
          <p:nvPr>
            <p:ph idx="103" type="body" hasCustomPrompt="1"/>
          </p:nvPr>
        </p:nvSpPr>
        <p:spPr>
          <a:xfrm>
            <a:off x="2011680" y="2331720"/>
            <a:ext cx="8165592" cy="640080"/>
          </a:xfrm>
          <a:prstGeom prst="rect">
            <a:avLst/>
          </a:prstGeom>
          <a:noFill/>
          <a:ln/>
        </p:spPr>
        <p:txBody>
          <a:bodyPr wrap="square" rtlCol="0"/>
          <a:lstStyle>
            <a:lvl1pPr algn="ctr" indent="0" marL="0">
              <a:buNone/>
              <a:defRPr lang="en-US" sz="1800" dirty="0">
                <a:solidFill>
                  <a:srgbClr val="6D6E70"/>
                </a:solidFill>
              </a:defRPr>
            </a:lvl1pPr>
          </a:lstStyle>
          <a:p>
            <a:pPr algn="ctr" indent="0" marL="0">
              <a:buNone/>
            </a:pPr>
            <a:r>
              <a:rPr lang="en-US" sz="1800" dirty="0">
                <a:solidFill>
                  <a:srgbClr val="6D6E70"/>
                </a:solidFill>
              </a:rPr>
              <a:t>Domanda guida o sottotitolo</a:t>
            </a:r>
            <a:endParaRPr lang="en-US" sz="18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ILit Sezione Corallo">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184648" y="-274320"/>
            <a:ext cx="1828800" cy="1508760"/>
          </a:xfrm>
          <a:prstGeom prst="rect">
            <a:avLst>
              <a:gd name="adj" fmla="val 10909"/>
            </a:avLst>
          </a:prstGeom>
          <a:solidFill>
            <a:srgbClr val="E65235"/>
          </a:solidFill>
          <a:ln/>
        </p:spPr>
      </p:sp>
      <p:sp>
        <p:nvSpPr>
          <p:cNvPr id="3" name="Text 1"/>
          <p:cNvSpPr/>
          <p:nvPr>
            <p:ph idx="101" type="body" hasCustomPrompt="1"/>
          </p:nvPr>
        </p:nvSpPr>
        <p:spPr>
          <a:xfrm>
            <a:off x="5184648" y="45720"/>
            <a:ext cx="1828800" cy="1097280"/>
          </a:xfrm>
          <a:prstGeom prst="rect">
            <a:avLst/>
          </a:prstGeom>
          <a:noFill/>
          <a:ln/>
        </p:spPr>
        <p:txBody>
          <a:bodyPr wrap="square" rtlCol="0"/>
          <a:lstStyle>
            <a:lvl1pPr algn="ctr" indent="0" marL="0">
              <a:buNone/>
              <a:defRPr lang="en-US" sz="6400" b="1" dirty="0">
                <a:solidFill>
                  <a:schemeClr val="bg1"/>
                </a:solidFill>
                <a:latin typeface="IBM Plex Sans" pitchFamily="34" charset="0"/>
                <a:ea typeface="IBM Plex Sans" pitchFamily="34" charset="-122"/>
                <a:cs typeface="IBM Plex Sans" pitchFamily="34" charset="-120"/>
              </a:defRPr>
            </a:lvl1pPr>
          </a:lstStyle>
          <a:p>
            <a:pPr algn="ctr" indent="0" marL="0">
              <a:buNone/>
            </a:pPr>
            <a:r>
              <a:rPr lang="en-US" sz="6400" b="1" dirty="0">
                <a:solidFill>
                  <a:schemeClr val="bg1"/>
                </a:solidFill>
                <a:latin typeface="IBM Plex Sans" pitchFamily="34" charset="0"/>
                <a:ea typeface="IBM Plex Sans" pitchFamily="34" charset="-122"/>
                <a:cs typeface="IBM Plex Sans" pitchFamily="34" charset="-120"/>
              </a:rPr>
              <a:t>01</a:t>
            </a:r>
            <a:endParaRPr lang="en-US" sz="6400" dirty="0"/>
          </a:p>
        </p:txBody>
      </p:sp>
      <p:sp>
        <p:nvSpPr>
          <p:cNvPr id="4" name="Text 1"/>
          <p:cNvSpPr/>
          <p:nvPr>
            <p:ph idx="102" type="title" hasCustomPrompt="1"/>
          </p:nvPr>
        </p:nvSpPr>
        <p:spPr>
          <a:xfrm>
            <a:off x="1097280" y="1417320"/>
            <a:ext cx="9994392" cy="868680"/>
          </a:xfrm>
          <a:prstGeom prst="rect">
            <a:avLst/>
          </a:prstGeom>
          <a:noFill/>
          <a:ln/>
        </p:spPr>
        <p:txBody>
          <a:bodyPr wrap="square" rtlCol="0"/>
          <a:lstStyle>
            <a:lvl1pPr algn="ctr" indent="0" marL="0">
              <a:buNone/>
              <a:defRPr lang="en-US" sz="4000" b="1" dirty="0">
                <a:solidFill>
                  <a:schemeClr val="tx1"/>
                </a:solidFill>
                <a:latin typeface="IBM Plex Sans" pitchFamily="34" charset="0"/>
                <a:ea typeface="IBM Plex Sans" pitchFamily="34" charset="-122"/>
                <a:cs typeface="IBM Plex Sans" pitchFamily="34" charset="-120"/>
              </a:defRPr>
            </a:lvl1pPr>
          </a:lstStyle>
          <a:p>
            <a:pPr algn="ctr" indent="0" marL="0">
              <a:buNone/>
            </a:pPr>
            <a:r>
              <a:rPr lang="en-US" sz="4000" b="1" dirty="0">
                <a:solidFill>
                  <a:schemeClr val="tx1"/>
                </a:solidFill>
                <a:latin typeface="IBM Plex Sans" pitchFamily="34" charset="0"/>
                <a:ea typeface="IBM Plex Sans" pitchFamily="34" charset="-122"/>
                <a:cs typeface="IBM Plex Sans" pitchFamily="34" charset="-120"/>
              </a:rPr>
              <a:t>Titolo della sezione</a:t>
            </a:r>
            <a:endParaRPr lang="en-US" sz="4000" dirty="0"/>
          </a:p>
        </p:txBody>
      </p:sp>
      <p:sp>
        <p:nvSpPr>
          <p:cNvPr id="5" name="Text 1"/>
          <p:cNvSpPr/>
          <p:nvPr>
            <p:ph idx="103" type="body" hasCustomPrompt="1"/>
          </p:nvPr>
        </p:nvSpPr>
        <p:spPr>
          <a:xfrm>
            <a:off x="2011680" y="2331720"/>
            <a:ext cx="8165592" cy="640080"/>
          </a:xfrm>
          <a:prstGeom prst="rect">
            <a:avLst/>
          </a:prstGeom>
          <a:noFill/>
          <a:ln/>
        </p:spPr>
        <p:txBody>
          <a:bodyPr wrap="square" rtlCol="0"/>
          <a:lstStyle>
            <a:lvl1pPr algn="ctr" indent="0" marL="0">
              <a:buNone/>
              <a:defRPr lang="en-US" sz="1800" dirty="0">
                <a:solidFill>
                  <a:srgbClr val="6D6E70"/>
                </a:solidFill>
              </a:defRPr>
            </a:lvl1pPr>
          </a:lstStyle>
          <a:p>
            <a:pPr algn="ctr" indent="0" marL="0">
              <a:buNone/>
            </a:pPr>
            <a:r>
              <a:rPr lang="en-US" sz="1800" dirty="0">
                <a:solidFill>
                  <a:srgbClr val="6D6E70"/>
                </a:solidFill>
              </a:rPr>
              <a:t>Domanda guida o sottotitolo</a:t>
            </a:r>
            <a:endParaRPr lang="en-US" sz="18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ILit Sezione Lavanda">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184648" y="-274320"/>
            <a:ext cx="1828800" cy="1508760"/>
          </a:xfrm>
          <a:prstGeom prst="rect">
            <a:avLst>
              <a:gd name="adj" fmla="val 10909"/>
            </a:avLst>
          </a:prstGeom>
          <a:solidFill>
            <a:srgbClr val="7794CA"/>
          </a:solidFill>
          <a:ln/>
        </p:spPr>
      </p:sp>
      <p:sp>
        <p:nvSpPr>
          <p:cNvPr id="3" name="Text 1"/>
          <p:cNvSpPr/>
          <p:nvPr>
            <p:ph idx="101" type="body" hasCustomPrompt="1"/>
          </p:nvPr>
        </p:nvSpPr>
        <p:spPr>
          <a:xfrm>
            <a:off x="5184648" y="45720"/>
            <a:ext cx="1828800" cy="1097280"/>
          </a:xfrm>
          <a:prstGeom prst="rect">
            <a:avLst/>
          </a:prstGeom>
          <a:noFill/>
          <a:ln/>
        </p:spPr>
        <p:txBody>
          <a:bodyPr wrap="square" rtlCol="0"/>
          <a:lstStyle>
            <a:lvl1pPr algn="ctr" indent="0" marL="0">
              <a:buNone/>
              <a:defRPr lang="en-US" sz="6400" b="1" dirty="0">
                <a:solidFill>
                  <a:schemeClr val="bg1"/>
                </a:solidFill>
                <a:latin typeface="IBM Plex Sans" pitchFamily="34" charset="0"/>
                <a:ea typeface="IBM Plex Sans" pitchFamily="34" charset="-122"/>
                <a:cs typeface="IBM Plex Sans" pitchFamily="34" charset="-120"/>
              </a:defRPr>
            </a:lvl1pPr>
          </a:lstStyle>
          <a:p>
            <a:pPr algn="ctr" indent="0" marL="0">
              <a:buNone/>
            </a:pPr>
            <a:r>
              <a:rPr lang="en-US" sz="6400" b="1" dirty="0">
                <a:solidFill>
                  <a:schemeClr val="bg1"/>
                </a:solidFill>
                <a:latin typeface="IBM Plex Sans" pitchFamily="34" charset="0"/>
                <a:ea typeface="IBM Plex Sans" pitchFamily="34" charset="-122"/>
                <a:cs typeface="IBM Plex Sans" pitchFamily="34" charset="-120"/>
              </a:rPr>
              <a:t>01</a:t>
            </a:r>
            <a:endParaRPr lang="en-US" sz="6400" dirty="0"/>
          </a:p>
        </p:txBody>
      </p:sp>
      <p:sp>
        <p:nvSpPr>
          <p:cNvPr id="4" name="Text 1"/>
          <p:cNvSpPr/>
          <p:nvPr>
            <p:ph idx="102" type="title" hasCustomPrompt="1"/>
          </p:nvPr>
        </p:nvSpPr>
        <p:spPr>
          <a:xfrm>
            <a:off x="1097280" y="1417320"/>
            <a:ext cx="9994392" cy="868680"/>
          </a:xfrm>
          <a:prstGeom prst="rect">
            <a:avLst/>
          </a:prstGeom>
          <a:noFill/>
          <a:ln/>
        </p:spPr>
        <p:txBody>
          <a:bodyPr wrap="square" rtlCol="0"/>
          <a:lstStyle>
            <a:lvl1pPr algn="ctr" indent="0" marL="0">
              <a:buNone/>
              <a:defRPr lang="en-US" sz="4000" b="1" dirty="0">
                <a:solidFill>
                  <a:schemeClr val="tx1"/>
                </a:solidFill>
                <a:latin typeface="IBM Plex Sans" pitchFamily="34" charset="0"/>
                <a:ea typeface="IBM Plex Sans" pitchFamily="34" charset="-122"/>
                <a:cs typeface="IBM Plex Sans" pitchFamily="34" charset="-120"/>
              </a:defRPr>
            </a:lvl1pPr>
          </a:lstStyle>
          <a:p>
            <a:pPr algn="ctr" indent="0" marL="0">
              <a:buNone/>
            </a:pPr>
            <a:r>
              <a:rPr lang="en-US" sz="4000" b="1" dirty="0">
                <a:solidFill>
                  <a:schemeClr val="tx1"/>
                </a:solidFill>
                <a:latin typeface="IBM Plex Sans" pitchFamily="34" charset="0"/>
                <a:ea typeface="IBM Plex Sans" pitchFamily="34" charset="-122"/>
                <a:cs typeface="IBM Plex Sans" pitchFamily="34" charset="-120"/>
              </a:rPr>
              <a:t>Titolo della sezione</a:t>
            </a:r>
            <a:endParaRPr lang="en-US" sz="4000" dirty="0"/>
          </a:p>
        </p:txBody>
      </p:sp>
      <p:sp>
        <p:nvSpPr>
          <p:cNvPr id="5" name="Text 1"/>
          <p:cNvSpPr/>
          <p:nvPr>
            <p:ph idx="103" type="body" hasCustomPrompt="1"/>
          </p:nvPr>
        </p:nvSpPr>
        <p:spPr>
          <a:xfrm>
            <a:off x="2011680" y="2331720"/>
            <a:ext cx="8165592" cy="640080"/>
          </a:xfrm>
          <a:prstGeom prst="rect">
            <a:avLst/>
          </a:prstGeom>
          <a:noFill/>
          <a:ln/>
        </p:spPr>
        <p:txBody>
          <a:bodyPr wrap="square" rtlCol="0"/>
          <a:lstStyle>
            <a:lvl1pPr algn="ctr" indent="0" marL="0">
              <a:buNone/>
              <a:defRPr lang="en-US" sz="1800" dirty="0">
                <a:solidFill>
                  <a:srgbClr val="6D6E70"/>
                </a:solidFill>
              </a:defRPr>
            </a:lvl1pPr>
          </a:lstStyle>
          <a:p>
            <a:pPr algn="ctr" indent="0" marL="0">
              <a:buNone/>
            </a:pPr>
            <a:r>
              <a:rPr lang="en-US" sz="1800" dirty="0">
                <a:solidFill>
                  <a:srgbClr val="6D6E70"/>
                </a:solidFill>
              </a:rPr>
              <a:t>Domanda guida o sottotitolo</a:t>
            </a:r>
            <a:endParaRPr lang="en-US" sz="18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1006</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ILit Contenuto">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rtlCol="0"/>
          <a:lstStyle>
            <a:lvl1pPr algn="l" indent="0" marL="0">
              <a:buNone/>
              <a:defRPr lang="en-US" sz="3200" b="1" dirty="0">
                <a:solidFill>
                  <a:schemeClr val="accent1"/>
                </a:solidFill>
                <a:latin typeface="IBM Plex Sans" pitchFamily="34" charset="0"/>
                <a:ea typeface="IBM Plex Sans" pitchFamily="34" charset="-122"/>
                <a:cs typeface="IBM Plex Sans" pitchFamily="34" charset="-120"/>
              </a:defRPr>
            </a:lvl1pP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Titolo della slide</a:t>
            </a:r>
            <a:endParaRPr lang="en-US" sz="3200" dirty="0"/>
          </a:p>
        </p:txBody>
      </p:sp>
      <p:sp>
        <p:nvSpPr>
          <p:cNvPr id="3" name="Text 0"/>
          <p:cNvSpPr/>
          <p:nvPr>
            <p:ph idx="101" type="body" hasCustomPrompt="1"/>
          </p:nvPr>
        </p:nvSpPr>
        <p:spPr>
          <a:xfrm>
            <a:off x="548640" y="1371600"/>
            <a:ext cx="11091672" cy="4754880"/>
          </a:xfrm>
          <a:prstGeom prst="rect">
            <a:avLst/>
          </a:prstGeom>
          <a:noFill/>
          <a:ln/>
        </p:spPr>
        <p:txBody>
          <a:bodyPr wrap="square" rtlCol="0"/>
          <a:lstStyle>
            <a:lvl1pPr indent="0" marL="0">
              <a:spcAft>
                <a:spcPts val="800"/>
              </a:spcAft>
              <a:buNone/>
              <a:defRPr lang="en-US" sz="1800" dirty="0">
                <a:solidFill>
                  <a:schemeClr val="tx1"/>
                </a:solidFill>
              </a:defRPr>
            </a:lvl1pPr>
          </a:lstStyle>
          <a:p>
            <a:pPr indent="0" marL="0">
              <a:spcAft>
                <a:spcPts val="800"/>
              </a:spcAft>
              <a:buNone/>
            </a:pPr>
            <a:r>
              <a:rPr lang="en-US" sz="1800" dirty="0">
                <a:solidFill>
                  <a:schemeClr val="tx1"/>
                </a:solidFill>
              </a:rPr>
              <a:t>Testo o elenco puntato</a:t>
            </a:r>
            <a:endParaRPr lang="en-US" sz="1800" dirty="0"/>
          </a:p>
        </p:txBody>
      </p:sp>
      <p:sp>
        <p:nvSpPr>
          <p:cNvPr id="4" name="Text 0"/>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5"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ILit Due colonne">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rtlCol="0"/>
          <a:lstStyle>
            <a:lvl1pPr algn="l" indent="0" marL="0">
              <a:buNone/>
              <a:defRPr lang="en-US" sz="3200" b="1" dirty="0">
                <a:solidFill>
                  <a:schemeClr val="accent1"/>
                </a:solidFill>
                <a:latin typeface="IBM Plex Sans" pitchFamily="34" charset="0"/>
                <a:ea typeface="IBM Plex Sans" pitchFamily="34" charset="-122"/>
                <a:cs typeface="IBM Plex Sans" pitchFamily="34" charset="-120"/>
              </a:defRPr>
            </a:lvl1pP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Titolo della slide</a:t>
            </a:r>
            <a:endParaRPr lang="en-US" sz="3200" dirty="0"/>
          </a:p>
        </p:txBody>
      </p:sp>
      <p:sp>
        <p:nvSpPr>
          <p:cNvPr id="3" name="Text 0"/>
          <p:cNvSpPr/>
          <p:nvPr>
            <p:ph idx="101" type="body" hasCustomPrompt="1"/>
          </p:nvPr>
        </p:nvSpPr>
        <p:spPr>
          <a:xfrm>
            <a:off x="548640" y="1188720"/>
            <a:ext cx="6035040" cy="548640"/>
          </a:xfrm>
          <a:prstGeom prst="rect">
            <a:avLst/>
          </a:prstGeom>
          <a:noFill/>
          <a:ln/>
        </p:spPr>
        <p:txBody>
          <a:bodyPr wrap="square" rtlCol="0"/>
          <a:lstStyle>
            <a:lvl1pPr indent="0" marL="0">
              <a:buNone/>
              <a:defRPr lang="en-US" sz="1800" b="1" dirty="0">
                <a:solidFill>
                  <a:schemeClr val="tx1"/>
                </a:solidFill>
              </a:defRPr>
            </a:lvl1pPr>
          </a:lstStyle>
          <a:p>
            <a:pPr indent="0" marL="0">
              <a:buNone/>
            </a:pPr>
            <a:r>
              <a:rPr lang="en-US" sz="1800" b="1" dirty="0">
                <a:solidFill>
                  <a:schemeClr val="tx1"/>
                </a:solidFill>
              </a:rPr>
              <a:t>Frase chiave</a:t>
            </a:r>
            <a:endParaRPr lang="en-US" sz="1800" dirty="0"/>
          </a:p>
        </p:txBody>
      </p:sp>
      <p:sp>
        <p:nvSpPr>
          <p:cNvPr id="4" name="Text 0"/>
          <p:cNvSpPr/>
          <p:nvPr>
            <p:ph idx="102" type="body" hasCustomPrompt="1"/>
          </p:nvPr>
        </p:nvSpPr>
        <p:spPr>
          <a:xfrm>
            <a:off x="548640" y="1874520"/>
            <a:ext cx="6035040" cy="4251960"/>
          </a:xfrm>
          <a:prstGeom prst="rect">
            <a:avLst/>
          </a:prstGeom>
          <a:noFill/>
          <a:ln/>
        </p:spPr>
        <p:txBody>
          <a:bodyPr wrap="square" rtlCol="0"/>
          <a:lstStyle>
            <a:lvl1pPr indent="0" marL="0">
              <a:spcAft>
                <a:spcPts val="600"/>
              </a:spcAft>
              <a:buNone/>
              <a:defRPr lang="en-US" sz="1600" dirty="0">
                <a:solidFill>
                  <a:schemeClr val="tx1"/>
                </a:solidFill>
              </a:defRPr>
            </a:lvl1pPr>
          </a:lstStyle>
          <a:p>
            <a:pPr indent="0" marL="0">
              <a:spcAft>
                <a:spcPts val="600"/>
              </a:spcAft>
              <a:buNone/>
            </a:pPr>
            <a:r>
              <a:rPr lang="en-US" sz="1600" dirty="0">
                <a:solidFill>
                  <a:schemeClr val="tx1"/>
                </a:solidFill>
              </a:rPr>
              <a:t>Testo (a destra inserire un'illustrazione)</a:t>
            </a:r>
            <a:endParaRPr lang="en-US" sz="1600" dirty="0"/>
          </a:p>
        </p:txBody>
      </p:sp>
      <p:sp>
        <p:nvSpPr>
          <p:cNvPr id="5" name="Text 0"/>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6"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1008</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AILit Definizion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309360" y="0"/>
            <a:ext cx="5882335" cy="6263640"/>
          </a:xfrm>
          <a:prstGeom prst="rect">
            <a:avLst/>
          </a:prstGeom>
          <a:solidFill>
            <a:srgbClr val="CEF97B"/>
          </a:solidFill>
          <a:ln/>
        </p:spPr>
      </p:sp>
      <p:sp>
        <p:nvSpPr>
          <p:cNvPr id="3" name="Text 1"/>
          <p:cNvSpPr/>
          <p:nvPr>
            <p:ph idx="101" type="title" hasCustomPrompt="1"/>
          </p:nvPr>
        </p:nvSpPr>
        <p:spPr>
          <a:xfrm>
            <a:off x="548640" y="365760"/>
            <a:ext cx="5394960" cy="777240"/>
          </a:xfrm>
          <a:prstGeom prst="rect">
            <a:avLst/>
          </a:prstGeom>
          <a:noFill/>
          <a:ln/>
        </p:spPr>
        <p:txBody>
          <a:bodyPr wrap="square" rtlCol="0"/>
          <a:lstStyle>
            <a:lvl1pPr algn="l" indent="0" marL="0">
              <a:buNone/>
              <a:defRPr lang="en-US" sz="3200" b="1" dirty="0">
                <a:solidFill>
                  <a:schemeClr val="accent1"/>
                </a:solidFill>
                <a:latin typeface="IBM Plex Sans" pitchFamily="34" charset="0"/>
                <a:ea typeface="IBM Plex Sans" pitchFamily="34" charset="-122"/>
                <a:cs typeface="IBM Plex Sans" pitchFamily="34" charset="-120"/>
              </a:defRPr>
            </a:lvl1pP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Titolo</a:t>
            </a:r>
            <a:endParaRPr lang="en-US" sz="3200" dirty="0"/>
          </a:p>
        </p:txBody>
      </p:sp>
      <p:sp>
        <p:nvSpPr>
          <p:cNvPr id="4" name="Text 1"/>
          <p:cNvSpPr/>
          <p:nvPr>
            <p:ph idx="102" type="body" hasCustomPrompt="1"/>
          </p:nvPr>
        </p:nvSpPr>
        <p:spPr>
          <a:xfrm>
            <a:off x="548640" y="1371600"/>
            <a:ext cx="5394960" cy="4754880"/>
          </a:xfrm>
          <a:prstGeom prst="rect">
            <a:avLst/>
          </a:prstGeom>
          <a:noFill/>
          <a:ln/>
        </p:spPr>
        <p:txBody>
          <a:bodyPr wrap="square" rtlCol="0"/>
          <a:lstStyle>
            <a:lvl1pPr indent="0" marL="0">
              <a:spcAft>
                <a:spcPts val="600"/>
              </a:spcAft>
              <a:buNone/>
              <a:defRPr lang="en-US" sz="1600" dirty="0">
                <a:solidFill>
                  <a:schemeClr val="tx1"/>
                </a:solidFill>
              </a:defRPr>
            </a:lvl1pPr>
          </a:lstStyle>
          <a:p>
            <a:pPr indent="0" marL="0">
              <a:spcAft>
                <a:spcPts val="600"/>
              </a:spcAft>
              <a:buNone/>
            </a:pPr>
            <a:r>
              <a:rPr lang="en-US" sz="1600" dirty="0">
                <a:solidFill>
                  <a:schemeClr val="tx1"/>
                </a:solidFill>
              </a:rPr>
              <a:t>Testo di contesto</a:t>
            </a:r>
            <a:endParaRPr lang="en-US" sz="1600" dirty="0"/>
          </a:p>
        </p:txBody>
      </p:sp>
      <p:sp>
        <p:nvSpPr>
          <p:cNvPr id="5" name="Text 1"/>
          <p:cNvSpPr/>
          <p:nvPr>
            <p:ph idx="103" type="body" hasCustomPrompt="1"/>
          </p:nvPr>
        </p:nvSpPr>
        <p:spPr>
          <a:xfrm>
            <a:off x="6766560" y="457200"/>
            <a:ext cx="5029200" cy="1234440"/>
          </a:xfrm>
          <a:prstGeom prst="rect">
            <a:avLst/>
          </a:prstGeom>
          <a:noFill/>
          <a:ln/>
        </p:spPr>
        <p:txBody>
          <a:bodyPr wrap="square" rtlCol="0"/>
          <a:lstStyle>
            <a:lvl1pPr indent="0" marL="0">
              <a:buNone/>
              <a:defRPr lang="en-US" sz="3000" b="1" dirty="0">
                <a:solidFill>
                  <a:srgbClr val="1A1A1A"/>
                </a:solidFill>
                <a:latin typeface="IBM Plex Sans" pitchFamily="34" charset="0"/>
                <a:ea typeface="IBM Plex Sans" pitchFamily="34" charset="-122"/>
                <a:cs typeface="IBM Plex Sans" pitchFamily="34" charset="-120"/>
              </a:defRPr>
            </a:lvl1pPr>
          </a:lstStyle>
          <a:p>
            <a:pPr indent="0" marL="0">
              <a:buNone/>
            </a:pPr>
            <a:r>
              <a:rPr lang="en-US" sz="3000" b="1" dirty="0">
                <a:solidFill>
                  <a:srgbClr val="1A1A1A"/>
                </a:solidFill>
                <a:latin typeface="IBM Plex Sans" pitchFamily="34" charset="0"/>
                <a:ea typeface="IBM Plex Sans" pitchFamily="34" charset="-122"/>
                <a:cs typeface="IBM Plex Sans" pitchFamily="34" charset="-120"/>
              </a:rPr>
              <a:t>Definizione di…</a:t>
            </a:r>
            <a:endParaRPr lang="en-US" sz="3000" dirty="0"/>
          </a:p>
        </p:txBody>
      </p:sp>
      <p:sp>
        <p:nvSpPr>
          <p:cNvPr id="6" name="Text 1"/>
          <p:cNvSpPr/>
          <p:nvPr>
            <p:ph idx="104" type="body" hasCustomPrompt="1"/>
          </p:nvPr>
        </p:nvSpPr>
        <p:spPr>
          <a:xfrm>
            <a:off x="6766560" y="1828800"/>
            <a:ext cx="5029200" cy="3200400"/>
          </a:xfrm>
          <a:prstGeom prst="rect">
            <a:avLst/>
          </a:prstGeom>
          <a:noFill/>
          <a:ln/>
        </p:spPr>
        <p:txBody>
          <a:bodyPr wrap="square" rtlCol="0"/>
          <a:lstStyle>
            <a:lvl1pPr indent="0" marL="0">
              <a:buNone/>
              <a:defRPr lang="en-US" sz="1800" dirty="0">
                <a:solidFill>
                  <a:srgbClr val="1A1A1A"/>
                </a:solidFill>
                <a:latin typeface="IBM Plex Sans" pitchFamily="34" charset="0"/>
                <a:ea typeface="IBM Plex Sans" pitchFamily="34" charset="-122"/>
                <a:cs typeface="IBM Plex Sans" pitchFamily="34" charset="-120"/>
              </a:defRPr>
            </a:lvl1pPr>
          </a:lstStyle>
          <a:p>
            <a:pPr indent="0" marL="0">
              <a:buNone/>
            </a:pPr>
            <a:r>
              <a:rPr lang="en-US" sz="1800" dirty="0">
                <a:solidFill>
                  <a:srgbClr val="1A1A1A"/>
                </a:solidFill>
                <a:latin typeface="IBM Plex Sans" pitchFamily="34" charset="0"/>
                <a:ea typeface="IBM Plex Sans" pitchFamily="34" charset="-122"/>
                <a:cs typeface="IBM Plex Sans" pitchFamily="34" charset="-120"/>
              </a:rPr>
              <a:t>Testo della definizione</a:t>
            </a:r>
            <a:endParaRPr lang="en-US" sz="1800" dirty="0"/>
          </a:p>
        </p:txBody>
      </p:sp>
      <p:sp>
        <p:nvSpPr>
          <p:cNvPr id="7" name="Text 1"/>
          <p:cNvSpPr/>
          <p:nvPr>
            <p:ph idx="105" type="body" hasCustomPrompt="1"/>
          </p:nvPr>
        </p:nvSpPr>
        <p:spPr>
          <a:xfrm>
            <a:off x="6766560" y="5120640"/>
            <a:ext cx="5029200" cy="914400"/>
          </a:xfrm>
          <a:prstGeom prst="rect">
            <a:avLst/>
          </a:prstGeom>
          <a:noFill/>
          <a:ln/>
        </p:spPr>
        <p:txBody>
          <a:bodyPr wrap="square" rtlCol="0"/>
          <a:lstStyle>
            <a:lvl1pPr indent="0" marL="0">
              <a:buNone/>
              <a:defRPr lang="en-US" sz="1200" i="1" dirty="0">
                <a:solidFill>
                  <a:srgbClr val="1A1A1A"/>
                </a:solidFill>
              </a:defRPr>
            </a:lvl1pPr>
          </a:lstStyle>
          <a:p>
            <a:pPr indent="0" marL="0">
              <a:buNone/>
            </a:pPr>
            <a:r>
              <a:rPr lang="en-US" sz="1200" i="1" dirty="0">
                <a:solidFill>
                  <a:srgbClr val="1A1A1A"/>
                </a:solidFill>
              </a:rPr>
              <a:t>Fonte</a:t>
            </a:r>
            <a:endParaRPr lang="en-US" sz="1200" dirty="0"/>
          </a:p>
        </p:txBody>
      </p:sp>
      <p:sp>
        <p:nvSpPr>
          <p:cNvPr id="8"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9"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1009</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ILit Box Azzurro">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rtlCol="0"/>
          <a:lstStyle>
            <a:lvl1pPr algn="l" indent="0" marL="0">
              <a:buNone/>
              <a:defRPr lang="en-US" sz="3200" b="1" dirty="0">
                <a:solidFill>
                  <a:schemeClr val="accent1"/>
                </a:solidFill>
                <a:latin typeface="IBM Plex Sans" pitchFamily="34" charset="0"/>
                <a:ea typeface="IBM Plex Sans" pitchFamily="34" charset="-122"/>
                <a:cs typeface="IBM Plex Sans" pitchFamily="34" charset="-120"/>
              </a:defRPr>
            </a:lvl1pP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Titolo della slide</a:t>
            </a:r>
            <a:endParaRPr lang="en-US" sz="3200" dirty="0"/>
          </a:p>
        </p:txBody>
      </p:sp>
      <p:sp>
        <p:nvSpPr>
          <p:cNvPr id="3" name="Shape 0"/>
          <p:cNvSpPr/>
          <p:nvPr/>
        </p:nvSpPr>
        <p:spPr>
          <a:xfrm>
            <a:off x="548640" y="1325880"/>
            <a:ext cx="11091672" cy="4846320"/>
          </a:xfrm>
          <a:prstGeom prst="rect">
            <a:avLst>
              <a:gd name="adj" fmla="val 3774"/>
            </a:avLst>
          </a:prstGeom>
          <a:solidFill>
            <a:srgbClr val="CAE2FF"/>
          </a:solidFill>
          <a:ln/>
        </p:spPr>
      </p:sp>
      <p:sp>
        <p:nvSpPr>
          <p:cNvPr id="4" name="Text 1"/>
          <p:cNvSpPr/>
          <p:nvPr>
            <p:ph idx="102" type="body" hasCustomPrompt="1"/>
          </p:nvPr>
        </p:nvSpPr>
        <p:spPr>
          <a:xfrm>
            <a:off x="914400" y="1508760"/>
            <a:ext cx="10360152" cy="548640"/>
          </a:xfrm>
          <a:prstGeom prst="rect">
            <a:avLst/>
          </a:prstGeom>
          <a:noFill/>
          <a:ln/>
        </p:spPr>
        <p:txBody>
          <a:bodyPr wrap="square" rtlCol="0"/>
          <a:lstStyle>
            <a:lvl1pPr algn="ctr" indent="0" marL="0">
              <a:buNone/>
              <a:defRPr lang="en-US" sz="2200" b="1" dirty="0">
                <a:solidFill>
                  <a:srgbClr val="1A1A1A"/>
                </a:solidFill>
                <a:latin typeface="IBM Plex Sans" pitchFamily="34" charset="0"/>
                <a:ea typeface="IBM Plex Sans" pitchFamily="34" charset="-122"/>
                <a:cs typeface="IBM Plex Sans" pitchFamily="34" charset="-120"/>
              </a:defRPr>
            </a:lvl1pPr>
          </a:lstStyle>
          <a:p>
            <a:pPr algn="ctr" indent="0" marL="0">
              <a:buNone/>
            </a:pPr>
            <a:r>
              <a:rPr lang="en-US" sz="2200" b="1" dirty="0">
                <a:solidFill>
                  <a:srgbClr val="1A1A1A"/>
                </a:solidFill>
                <a:latin typeface="IBM Plex Sans" pitchFamily="34" charset="0"/>
                <a:ea typeface="IBM Plex Sans" pitchFamily="34" charset="-122"/>
                <a:cs typeface="IBM Plex Sans" pitchFamily="34" charset="-120"/>
              </a:rPr>
              <a:t>Titolo del riquadro</a:t>
            </a:r>
            <a:endParaRPr lang="en-US" sz="2200" dirty="0"/>
          </a:p>
        </p:txBody>
      </p:sp>
      <p:sp>
        <p:nvSpPr>
          <p:cNvPr id="5" name="Text 1"/>
          <p:cNvSpPr/>
          <p:nvPr>
            <p:ph idx="103" type="body" hasCustomPrompt="1"/>
          </p:nvPr>
        </p:nvSpPr>
        <p:spPr>
          <a:xfrm>
            <a:off x="914400" y="2240280"/>
            <a:ext cx="6949440" cy="3749040"/>
          </a:xfrm>
          <a:prstGeom prst="rect">
            <a:avLst/>
          </a:prstGeom>
          <a:noFill/>
          <a:ln/>
        </p:spPr>
        <p:txBody>
          <a:bodyPr wrap="square" rtlCol="0"/>
          <a:lstStyle>
            <a:lvl1pPr indent="0" marL="0">
              <a:spcAft>
                <a:spcPts val="600"/>
              </a:spcAft>
              <a:buNone/>
              <a:defRPr lang="en-US" sz="1600" dirty="0">
                <a:solidFill>
                  <a:schemeClr val="tx1"/>
                </a:solidFill>
              </a:defRPr>
            </a:lvl1pPr>
          </a:lstStyle>
          <a:p>
            <a:pPr indent="0" marL="0">
              <a:spcAft>
                <a:spcPts val="600"/>
              </a:spcAft>
              <a:buNone/>
            </a:pPr>
            <a:r>
              <a:rPr lang="en-US" sz="1600" dirty="0">
                <a:solidFill>
                  <a:schemeClr val="tx1"/>
                </a:solidFill>
              </a:rPr>
              <a:t>Testo del riquadro (a destra: icone)</a:t>
            </a:r>
            <a:endParaRPr lang="en-US" sz="16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1010</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ILit Box Lime">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rtlCol="0"/>
          <a:lstStyle>
            <a:lvl1pPr algn="l" indent="0" marL="0">
              <a:buNone/>
              <a:defRPr lang="en-US" sz="3200" b="1" dirty="0">
                <a:solidFill>
                  <a:schemeClr val="accent1"/>
                </a:solidFill>
                <a:latin typeface="IBM Plex Sans" pitchFamily="34" charset="0"/>
                <a:ea typeface="IBM Plex Sans" pitchFamily="34" charset="-122"/>
                <a:cs typeface="IBM Plex Sans" pitchFamily="34" charset="-120"/>
              </a:defRPr>
            </a:lvl1pP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Titolo della slide</a:t>
            </a:r>
            <a:endParaRPr lang="en-US" sz="3200" dirty="0"/>
          </a:p>
        </p:txBody>
      </p:sp>
      <p:sp>
        <p:nvSpPr>
          <p:cNvPr id="3" name="Shape 0"/>
          <p:cNvSpPr/>
          <p:nvPr/>
        </p:nvSpPr>
        <p:spPr>
          <a:xfrm>
            <a:off x="548640" y="1325880"/>
            <a:ext cx="11091672" cy="4846320"/>
          </a:xfrm>
          <a:prstGeom prst="rect">
            <a:avLst>
              <a:gd name="adj" fmla="val 3774"/>
            </a:avLst>
          </a:prstGeom>
          <a:solidFill>
            <a:srgbClr val="EDFFC7"/>
          </a:solidFill>
          <a:ln/>
        </p:spPr>
      </p:sp>
      <p:sp>
        <p:nvSpPr>
          <p:cNvPr id="4" name="Text 1"/>
          <p:cNvSpPr/>
          <p:nvPr>
            <p:ph idx="102" type="body" hasCustomPrompt="1"/>
          </p:nvPr>
        </p:nvSpPr>
        <p:spPr>
          <a:xfrm>
            <a:off x="914400" y="1508760"/>
            <a:ext cx="10360152" cy="548640"/>
          </a:xfrm>
          <a:prstGeom prst="rect">
            <a:avLst/>
          </a:prstGeom>
          <a:noFill/>
          <a:ln/>
        </p:spPr>
        <p:txBody>
          <a:bodyPr wrap="square" rtlCol="0"/>
          <a:lstStyle>
            <a:lvl1pPr algn="ctr" indent="0" marL="0">
              <a:buNone/>
              <a:defRPr lang="en-US" sz="2200" b="1" dirty="0">
                <a:solidFill>
                  <a:srgbClr val="1A1A1A"/>
                </a:solidFill>
                <a:latin typeface="IBM Plex Sans" pitchFamily="34" charset="0"/>
                <a:ea typeface="IBM Plex Sans" pitchFamily="34" charset="-122"/>
                <a:cs typeface="IBM Plex Sans" pitchFamily="34" charset="-120"/>
              </a:defRPr>
            </a:lvl1pPr>
          </a:lstStyle>
          <a:p>
            <a:pPr algn="ctr" indent="0" marL="0">
              <a:buNone/>
            </a:pPr>
            <a:r>
              <a:rPr lang="en-US" sz="2200" b="1" dirty="0">
                <a:solidFill>
                  <a:srgbClr val="1A1A1A"/>
                </a:solidFill>
                <a:latin typeface="IBM Plex Sans" pitchFamily="34" charset="0"/>
                <a:ea typeface="IBM Plex Sans" pitchFamily="34" charset="-122"/>
                <a:cs typeface="IBM Plex Sans" pitchFamily="34" charset="-120"/>
              </a:rPr>
              <a:t>Titolo del riquadro</a:t>
            </a:r>
            <a:endParaRPr lang="en-US" sz="2200" dirty="0"/>
          </a:p>
        </p:txBody>
      </p:sp>
      <p:sp>
        <p:nvSpPr>
          <p:cNvPr id="5" name="Text 1"/>
          <p:cNvSpPr/>
          <p:nvPr>
            <p:ph idx="103" type="body" hasCustomPrompt="1"/>
          </p:nvPr>
        </p:nvSpPr>
        <p:spPr>
          <a:xfrm>
            <a:off x="914400" y="2240280"/>
            <a:ext cx="6949440" cy="3749040"/>
          </a:xfrm>
          <a:prstGeom prst="rect">
            <a:avLst/>
          </a:prstGeom>
          <a:noFill/>
          <a:ln/>
        </p:spPr>
        <p:txBody>
          <a:bodyPr wrap="square" rtlCol="0"/>
          <a:lstStyle>
            <a:lvl1pPr indent="0" marL="0">
              <a:spcAft>
                <a:spcPts val="600"/>
              </a:spcAft>
              <a:buNone/>
              <a:defRPr lang="en-US" sz="1600" dirty="0">
                <a:solidFill>
                  <a:schemeClr val="tx1"/>
                </a:solidFill>
              </a:defRPr>
            </a:lvl1pPr>
          </a:lstStyle>
          <a:p>
            <a:pPr indent="0" marL="0">
              <a:spcAft>
                <a:spcPts val="600"/>
              </a:spcAft>
              <a:buNone/>
            </a:pPr>
            <a:r>
              <a:rPr lang="en-US" sz="1600" dirty="0">
                <a:solidFill>
                  <a:schemeClr val="tx1"/>
                </a:solidFill>
              </a:rPr>
              <a:t>Testo del riquadro (a destra: icone)</a:t>
            </a:r>
            <a:endParaRPr lang="en-US" sz="16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1011</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ILit Box Rosa">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rtlCol="0"/>
          <a:lstStyle>
            <a:lvl1pPr algn="l" indent="0" marL="0">
              <a:buNone/>
              <a:defRPr lang="en-US" sz="3200" b="1" dirty="0">
                <a:solidFill>
                  <a:schemeClr val="accent1"/>
                </a:solidFill>
                <a:latin typeface="IBM Plex Sans" pitchFamily="34" charset="0"/>
                <a:ea typeface="IBM Plex Sans" pitchFamily="34" charset="-122"/>
                <a:cs typeface="IBM Plex Sans" pitchFamily="34" charset="-120"/>
              </a:defRPr>
            </a:lvl1pP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Titolo della slide</a:t>
            </a:r>
            <a:endParaRPr lang="en-US" sz="3200" dirty="0"/>
          </a:p>
        </p:txBody>
      </p:sp>
      <p:sp>
        <p:nvSpPr>
          <p:cNvPr id="3" name="Shape 0"/>
          <p:cNvSpPr/>
          <p:nvPr/>
        </p:nvSpPr>
        <p:spPr>
          <a:xfrm>
            <a:off x="548640" y="1325880"/>
            <a:ext cx="11091672" cy="4846320"/>
          </a:xfrm>
          <a:prstGeom prst="rect">
            <a:avLst>
              <a:gd name="adj" fmla="val 3774"/>
            </a:avLst>
          </a:prstGeom>
          <a:solidFill>
            <a:srgbClr val="FFCCC7"/>
          </a:solidFill>
          <a:ln/>
        </p:spPr>
      </p:sp>
      <p:sp>
        <p:nvSpPr>
          <p:cNvPr id="4" name="Text 1"/>
          <p:cNvSpPr/>
          <p:nvPr>
            <p:ph idx="102" type="body" hasCustomPrompt="1"/>
          </p:nvPr>
        </p:nvSpPr>
        <p:spPr>
          <a:xfrm>
            <a:off x="914400" y="1508760"/>
            <a:ext cx="10360152" cy="548640"/>
          </a:xfrm>
          <a:prstGeom prst="rect">
            <a:avLst/>
          </a:prstGeom>
          <a:noFill/>
          <a:ln/>
        </p:spPr>
        <p:txBody>
          <a:bodyPr wrap="square" rtlCol="0"/>
          <a:lstStyle>
            <a:lvl1pPr algn="ctr" indent="0" marL="0">
              <a:buNone/>
              <a:defRPr lang="en-US" sz="2200" b="1" dirty="0">
                <a:solidFill>
                  <a:srgbClr val="1A1A1A"/>
                </a:solidFill>
                <a:latin typeface="IBM Plex Sans" pitchFamily="34" charset="0"/>
                <a:ea typeface="IBM Plex Sans" pitchFamily="34" charset="-122"/>
                <a:cs typeface="IBM Plex Sans" pitchFamily="34" charset="-120"/>
              </a:defRPr>
            </a:lvl1pPr>
          </a:lstStyle>
          <a:p>
            <a:pPr algn="ctr" indent="0" marL="0">
              <a:buNone/>
            </a:pPr>
            <a:r>
              <a:rPr lang="en-US" sz="2200" b="1" dirty="0">
                <a:solidFill>
                  <a:srgbClr val="1A1A1A"/>
                </a:solidFill>
                <a:latin typeface="IBM Plex Sans" pitchFamily="34" charset="0"/>
                <a:ea typeface="IBM Plex Sans" pitchFamily="34" charset="-122"/>
                <a:cs typeface="IBM Plex Sans" pitchFamily="34" charset="-120"/>
              </a:rPr>
              <a:t>Titolo del riquadro</a:t>
            </a:r>
            <a:endParaRPr lang="en-US" sz="2200" dirty="0"/>
          </a:p>
        </p:txBody>
      </p:sp>
      <p:sp>
        <p:nvSpPr>
          <p:cNvPr id="5" name="Text 1"/>
          <p:cNvSpPr/>
          <p:nvPr>
            <p:ph idx="103" type="body" hasCustomPrompt="1"/>
          </p:nvPr>
        </p:nvSpPr>
        <p:spPr>
          <a:xfrm>
            <a:off x="914400" y="2240280"/>
            <a:ext cx="6949440" cy="3749040"/>
          </a:xfrm>
          <a:prstGeom prst="rect">
            <a:avLst/>
          </a:prstGeom>
          <a:noFill/>
          <a:ln/>
        </p:spPr>
        <p:txBody>
          <a:bodyPr wrap="square" rtlCol="0"/>
          <a:lstStyle>
            <a:lvl1pPr indent="0" marL="0">
              <a:spcAft>
                <a:spcPts val="600"/>
              </a:spcAft>
              <a:buNone/>
              <a:defRPr lang="en-US" sz="1600" dirty="0">
                <a:solidFill>
                  <a:schemeClr val="tx1"/>
                </a:solidFill>
              </a:defRPr>
            </a:lvl1pPr>
          </a:lstStyle>
          <a:p>
            <a:pPr indent="0" marL="0">
              <a:spcAft>
                <a:spcPts val="600"/>
              </a:spcAft>
              <a:buNone/>
            </a:pPr>
            <a:r>
              <a:rPr lang="en-US" sz="1600" dirty="0">
                <a:solidFill>
                  <a:schemeClr val="tx1"/>
                </a:solidFill>
              </a:rPr>
              <a:t>Testo del riquadro (a destra: icone)</a:t>
            </a:r>
            <a:endParaRPr lang="en-US" sz="16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1012</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ILit Solo titolo">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rtlCol="0"/>
          <a:lstStyle>
            <a:lvl1pPr algn="l" indent="0" marL="0">
              <a:buNone/>
              <a:defRPr lang="en-US" sz="3200" b="1" dirty="0">
                <a:solidFill>
                  <a:schemeClr val="accent1"/>
                </a:solidFill>
                <a:latin typeface="IBM Plex Sans" pitchFamily="34" charset="0"/>
                <a:ea typeface="IBM Plex Sans" pitchFamily="34" charset="-122"/>
                <a:cs typeface="IBM Plex Sans" pitchFamily="34" charset="-120"/>
              </a:defRPr>
            </a:lvl1pP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Titolo della slide</a:t>
            </a:r>
            <a:endParaRPr lang="en-US" sz="3200" dirty="0"/>
          </a:p>
        </p:txBody>
      </p:sp>
      <p:sp>
        <p:nvSpPr>
          <p:cNvPr id="3" name="Text 0"/>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4"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1013</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ILit Citazione">
    <p:bg>
      <p:bgPr>
        <a:solidFill>
          <a:srgbClr val="FFFFFF"/>
        </a:solidFill>
      </p:bgPr>
    </p:bg>
    <p:spTree>
      <p:nvGrpSpPr>
        <p:cNvPr id="1" name=""/>
        <p:cNvGrpSpPr/>
        <p:nvPr/>
      </p:nvGrpSpPr>
      <p:grpSpPr>
        <a:xfrm>
          <a:off x="0" y="0"/>
          <a:ext cx="0" cy="0"/>
          <a:chOff x="0" y="0"/>
          <a:chExt cx="0" cy="0"/>
        </a:xfrm>
      </p:grpSpPr>
      <p:pic>
        <p:nvPicPr>
          <p:cNvPr id="2" name="Image 0" descr="/mnt/user-data/uploads/AILit/Kit_grafico_AILit/illustrazioni/simbolo_4ambiti.png">    </p:cNvPr>
          <p:cNvPicPr>
            <a:picLocks noChangeAspect="1"/>
          </p:cNvPicPr>
          <p:nvPr/>
        </p:nvPicPr>
        <p:blipFill>
          <a:blip r:embed="rId1"/>
          <a:stretch>
            <a:fillRect/>
          </a:stretch>
        </p:blipFill>
        <p:spPr>
          <a:xfrm>
            <a:off x="914400" y="1737360"/>
            <a:ext cx="731520" cy="654304"/>
          </a:xfrm>
          <a:prstGeom prst="rect">
            <a:avLst/>
          </a:prstGeom>
        </p:spPr>
      </p:pic>
      <p:sp>
        <p:nvSpPr>
          <p:cNvPr id="3" name="Shape 0"/>
          <p:cNvSpPr/>
          <p:nvPr/>
        </p:nvSpPr>
        <p:spPr>
          <a:xfrm>
            <a:off x="1965960" y="1828800"/>
            <a:ext cx="0" cy="3291840"/>
          </a:xfrm>
          <a:prstGeom prst="line">
            <a:avLst/>
          </a:prstGeom>
          <a:noFill/>
          <a:ln w="15875">
            <a:solidFill>
              <a:srgbClr val="01408D"/>
            </a:solidFill>
            <a:prstDash val="solid"/>
          </a:ln>
        </p:spPr>
      </p:sp>
      <p:sp>
        <p:nvSpPr>
          <p:cNvPr id="4" name="Text 1"/>
          <p:cNvSpPr/>
          <p:nvPr>
            <p:ph idx="102" type="body" hasCustomPrompt="1"/>
          </p:nvPr>
        </p:nvSpPr>
        <p:spPr>
          <a:xfrm>
            <a:off x="2286000" y="1737360"/>
            <a:ext cx="8961120" cy="2651760"/>
          </a:xfrm>
          <a:prstGeom prst="rect">
            <a:avLst/>
          </a:prstGeom>
          <a:noFill/>
          <a:ln/>
        </p:spPr>
        <p:txBody>
          <a:bodyPr wrap="square" rtlCol="0"/>
          <a:lstStyle>
            <a:lvl1pPr indent="0" marL="0">
              <a:buNone/>
              <a:defRPr lang="en-US" sz="2800" i="1" dirty="0">
                <a:solidFill>
                  <a:schemeClr val="accent1"/>
                </a:solidFill>
                <a:latin typeface="IBM Plex Sans" pitchFamily="34" charset="0"/>
                <a:ea typeface="IBM Plex Sans" pitchFamily="34" charset="-122"/>
                <a:cs typeface="IBM Plex Sans" pitchFamily="34" charset="-120"/>
              </a:defRPr>
            </a:lvl1pPr>
          </a:lstStyle>
          <a:p>
            <a:pPr indent="0" marL="0">
              <a:buNone/>
            </a:pPr>
            <a:r>
              <a:rPr lang="en-US" sz="2800" i="1" dirty="0">
                <a:solidFill>
                  <a:schemeClr val="accent1"/>
                </a:solidFill>
                <a:latin typeface="IBM Plex Sans" pitchFamily="34" charset="0"/>
                <a:ea typeface="IBM Plex Sans" pitchFamily="34" charset="-122"/>
                <a:cs typeface="IBM Plex Sans" pitchFamily="34" charset="-120"/>
              </a:rPr>
              <a:t>Testo della citazione</a:t>
            </a:r>
            <a:endParaRPr lang="en-US" sz="2800" dirty="0"/>
          </a:p>
        </p:txBody>
      </p:sp>
      <p:sp>
        <p:nvSpPr>
          <p:cNvPr id="5" name="Text 1"/>
          <p:cNvSpPr/>
          <p:nvPr>
            <p:ph idx="103" type="body" hasCustomPrompt="1"/>
          </p:nvPr>
        </p:nvSpPr>
        <p:spPr>
          <a:xfrm>
            <a:off x="2286000" y="4526280"/>
            <a:ext cx="8961120" cy="548640"/>
          </a:xfrm>
          <a:prstGeom prst="rect">
            <a:avLst/>
          </a:prstGeom>
          <a:noFill/>
          <a:ln/>
        </p:spPr>
        <p:txBody>
          <a:bodyPr wrap="square" rtlCol="0"/>
          <a:lstStyle>
            <a:lvl1pPr indent="0" marL="0">
              <a:buNone/>
              <a:defRPr lang="en-US" sz="1600" b="1" dirty="0">
                <a:solidFill>
                  <a:schemeClr val="accent1"/>
                </a:solidFill>
              </a:defRPr>
            </a:lvl1pPr>
          </a:lstStyle>
          <a:p>
            <a:pPr indent="0" marL="0">
              <a:buNone/>
            </a:pPr>
            <a:r>
              <a:rPr lang="en-US" sz="1600" b="1" dirty="0">
                <a:solidFill>
                  <a:schemeClr val="accent1"/>
                </a:solidFill>
              </a:rPr>
              <a:t>– Autore, ruolo</a:t>
            </a:r>
            <a:endParaRPr lang="en-US" sz="16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1" descr="/mnt/user-data/uploads/AILit/Kit_grafico_AILit/illustrazioni/simbolo_4ambiti.png">    </p:cNvPr>
          <p:cNvPicPr>
            <a:picLocks noChangeAspect="1"/>
          </p:cNvPicPr>
          <p:nvPr/>
        </p:nvPicPr>
        <p:blipFill>
          <a:blip r:embed="rId2"/>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1014</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ILit Chiusura">
    <p:bg>
      <p:bgPr>
        <a:solidFill>
          <a:srgbClr val="01408D"/>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822960" y="1097280"/>
            <a:ext cx="10543032" cy="1097280"/>
          </a:xfrm>
          <a:prstGeom prst="rect">
            <a:avLst/>
          </a:prstGeom>
          <a:noFill/>
          <a:ln/>
        </p:spPr>
        <p:txBody>
          <a:bodyPr wrap="square" rtlCol="0"/>
          <a:lstStyle>
            <a:lvl1pPr algn="l" indent="0" marL="0">
              <a:buNone/>
              <a:defRPr lang="en-US" sz="4400" b="1" dirty="0">
                <a:solidFill>
                  <a:schemeClr val="bg1"/>
                </a:solidFill>
                <a:latin typeface="IBM Plex Sans" pitchFamily="34" charset="0"/>
                <a:ea typeface="IBM Plex Sans" pitchFamily="34" charset="-122"/>
                <a:cs typeface="IBM Plex Sans" pitchFamily="34" charset="-120"/>
              </a:defRPr>
            </a:lvl1pPr>
          </a:lstStyle>
          <a:p>
            <a:pPr algn="l" indent="0" marL="0">
              <a:buNone/>
            </a:pPr>
            <a:r>
              <a:rPr lang="en-US" sz="4400" b="1" dirty="0">
                <a:solidFill>
                  <a:schemeClr val="bg1"/>
                </a:solidFill>
                <a:latin typeface="IBM Plex Sans" pitchFamily="34" charset="0"/>
                <a:ea typeface="IBM Plex Sans" pitchFamily="34" charset="-122"/>
                <a:cs typeface="IBM Plex Sans" pitchFamily="34" charset="-120"/>
              </a:rPr>
              <a:t>Grazie</a:t>
            </a:r>
            <a:endParaRPr lang="en-US" sz="4400" dirty="0"/>
          </a:p>
        </p:txBody>
      </p:sp>
      <p:sp>
        <p:nvSpPr>
          <p:cNvPr id="3" name="Text 0"/>
          <p:cNvSpPr/>
          <p:nvPr>
            <p:ph idx="101" type="body" hasCustomPrompt="1"/>
          </p:nvPr>
        </p:nvSpPr>
        <p:spPr>
          <a:xfrm>
            <a:off x="822960" y="2377440"/>
            <a:ext cx="6766560" cy="1645920"/>
          </a:xfrm>
          <a:prstGeom prst="rect">
            <a:avLst/>
          </a:prstGeom>
          <a:noFill/>
          <a:ln/>
        </p:spPr>
        <p:txBody>
          <a:bodyPr wrap="square" rtlCol="0"/>
          <a:lstStyle>
            <a:lvl1pPr indent="0" marL="0">
              <a:buNone/>
              <a:defRPr lang="en-US" sz="1800" dirty="0">
                <a:solidFill>
                  <a:schemeClr val="bg1"/>
                </a:solidFill>
              </a:defRPr>
            </a:lvl1pPr>
          </a:lstStyle>
          <a:p>
            <a:pPr indent="0" marL="0">
              <a:buNone/>
            </a:pPr>
            <a:r>
              <a:rPr lang="en-US" sz="1800" dirty="0">
                <a:solidFill>
                  <a:schemeClr val="bg1"/>
                </a:solidFill>
              </a:rPr>
              <a:t>Contatti, prossimi passi</a:t>
            </a:r>
            <a:endParaRPr lang="en-US" sz="1800" dirty="0"/>
          </a:p>
        </p:txBody>
      </p:sp>
      <p:sp>
        <p:nvSpPr>
          <p:cNvPr id="4" name="Text 0"/>
          <p:cNvSpPr/>
          <p:nvPr>
            <p:ph idx="102" type="body" hasCustomPrompt="1"/>
          </p:nvPr>
        </p:nvSpPr>
        <p:spPr>
          <a:xfrm>
            <a:off x="822960" y="4480560"/>
            <a:ext cx="10543032" cy="1645920"/>
          </a:xfrm>
          <a:prstGeom prst="rect">
            <a:avLst/>
          </a:prstGeom>
          <a:noFill/>
          <a:ln/>
        </p:spPr>
        <p:txBody>
          <a:bodyPr wrap="square" rtlCol="0"/>
          <a:lstStyle>
            <a:lvl1pPr indent="0" marL="0">
              <a:buNone/>
              <a:defRPr lang="en-US" sz="1100" dirty="0">
                <a:solidFill>
                  <a:schemeClr val="bg1"/>
                </a:solidFill>
              </a:defRPr>
            </a:lvl1pPr>
          </a:lstStyle>
          <a:p>
            <a:pPr indent="0" marL="0">
              <a:buNone/>
            </a:pPr>
            <a:r>
              <a:rPr lang="en-US" sz="1100" dirty="0">
                <a:solidFill>
                  <a:schemeClr val="bg1"/>
                </a:solidFill>
              </a:rPr>
              <a:t>Nota di licenza e adattamento</a:t>
            </a:r>
            <a:endParaRPr lang="en-US" sz="1100" dirty="0"/>
          </a:p>
        </p:txBody>
      </p:sp>
      <p:sp>
        <p:nvSpPr>
          <p:cNvPr id="5" name="Text 0"/>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FFFFFF"/>
                </a:solidFill>
              </a:rPr>
              <a:t>Adattato da OECD/Unione europea (2026), Preparare gli studenti all'era dell'IA (AILit Framework) · CC BY 4.0</a:t>
            </a:r>
            <a:endParaRPr lang="en-US" sz="900" dirty="0"/>
          </a:p>
        </p:txBody>
      </p:sp>
      <p:pic>
        <p:nvPicPr>
          <p:cNvPr id="6"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6.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8.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5.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1"/>
          <p:cNvSpPr/>
          <p:nvPr>
            <p:ph idx="101" type="title" hasCustomPrompt="1"/>
          </p:nvPr>
        </p:nvSpPr>
        <p:spPr>
          <a:xfrm>
            <a:off x="822960" y="594360"/>
            <a:ext cx="7863840" cy="1600200"/>
          </a:xfrm>
          <a:prstGeom prst="rect">
            <a:avLst/>
          </a:prstGeom>
          <a:noFill/>
          <a:ln/>
        </p:spPr>
        <p:txBody>
          <a:bodyPr wrap="square" lIns="0" tIns="0" rIns="0" bIns="0" rtlCol="0" anchor="t"/>
          <a:lstStyle/>
          <a:p>
            <a:pPr algn="l" indent="0" marL="0">
              <a:buNone/>
            </a:pPr>
            <a:r>
              <a:rPr lang="en-US" sz="4400" b="1" dirty="0">
                <a:solidFill>
                  <a:schemeClr val="bg1"/>
                </a:solidFill>
                <a:latin typeface="IBM Plex Sans" pitchFamily="34" charset="0"/>
                <a:ea typeface="IBM Plex Sans" pitchFamily="34" charset="-122"/>
                <a:cs typeface="IBM Plex Sans" pitchFamily="34" charset="-120"/>
              </a:rPr>
              <a:t>Plasmare l'IA: esempi per la classe</a:t>
            </a:r>
            <a:endParaRPr lang="en-US" sz="4400" dirty="0"/>
          </a:p>
        </p:txBody>
      </p:sp>
      <p:sp>
        <p:nvSpPr>
          <p:cNvPr id="3" name="Text 1"/>
          <p:cNvSpPr/>
          <p:nvPr>
            <p:ph idx="102" type="body" hasCustomPrompt="1"/>
          </p:nvPr>
        </p:nvSpPr>
        <p:spPr>
          <a:xfrm>
            <a:off x="822960" y="2286000"/>
            <a:ext cx="7863840" cy="777240"/>
          </a:xfrm>
          <a:prstGeom prst="rect">
            <a:avLst/>
          </a:prstGeom>
          <a:noFill/>
          <a:ln/>
        </p:spPr>
        <p:txBody>
          <a:bodyPr wrap="square" lIns="0" tIns="0" rIns="0" bIns="0" rtlCol="0" anchor="t"/>
          <a:lstStyle/>
          <a:p>
            <a:pPr indent="0" marL="0">
              <a:buNone/>
            </a:pPr>
            <a:r>
              <a:rPr lang="en-US" sz="1800" b="1" dirty="0">
                <a:solidFill>
                  <a:schemeClr val="bg1"/>
                </a:solidFill>
              </a:rPr>
              <a:t>Le 4 competenze con aspettative, scenari ufficiali e proposte operative per la secondaria di II grado</a:t>
            </a:r>
            <a:endParaRPr lang="en-US" sz="1800" dirty="0"/>
          </a:p>
        </p:txBody>
      </p:sp>
      <p:sp>
        <p:nvSpPr>
          <p:cNvPr id="4" name="Text 1"/>
          <p:cNvSpPr/>
          <p:nvPr>
            <p:ph idx="103" type="body" hasCustomPrompt="1"/>
          </p:nvPr>
        </p:nvSpPr>
        <p:spPr>
          <a:xfrm>
            <a:off x="822960" y="3840480"/>
            <a:ext cx="5943600" cy="1463040"/>
          </a:xfrm>
          <a:prstGeom prst="rect">
            <a:avLst/>
          </a:prstGeom>
          <a:noFill/>
          <a:ln/>
        </p:spPr>
        <p:txBody>
          <a:bodyPr wrap="square" lIns="0" tIns="0" rIns="0" bIns="0" rtlCol="0" anchor="t"/>
          <a:lstStyle/>
          <a:p>
            <a:pPr indent="0" marL="0">
              <a:buNone/>
            </a:pPr>
            <a:r>
              <a:rPr lang="en-US" sz="1600" b="1" dirty="0">
                <a:solidFill>
                  <a:schemeClr val="tx1"/>
                </a:solidFill>
              </a:rPr>
              <a:t>Antonio Scaramuzzino</a:t>
            </a:r>
            <a:endParaRPr lang="en-US" sz="1600" dirty="0"/>
          </a:p>
          <a:p>
            <a:pPr indent="0" marL="0">
              <a:buNone/>
            </a:pPr>
            <a:r>
              <a:rPr lang="en-US" sz="1600" dirty="0">
                <a:solidFill>
                  <a:schemeClr val="tx1"/>
                </a:solidFill>
              </a:rPr>
              <a:t>Materiali per docenti · a.s. 2026/27</a:t>
            </a:r>
            <a:endParaRPr lang="en-US" sz="1600" dirty="0"/>
          </a:p>
        </p:txBody>
      </p:sp>
      <p:pic>
        <p:nvPicPr>
          <p:cNvPr id="5" name="ambito4_plasmare_scena" descr="Illustrazione: ambito4 plasmare scena">    </p:cNvPr>
          <p:cNvPicPr>
            <a:picLocks noChangeAspect="1"/>
          </p:cNvPicPr>
          <p:nvPr/>
        </p:nvPicPr>
        <p:blipFill>
          <a:blip r:embed="rId1"/>
          <a:stretch>
            <a:fillRect/>
          </a:stretch>
        </p:blipFill>
        <p:spPr>
          <a:xfrm>
            <a:off x="8229600" y="3383280"/>
            <a:ext cx="2847550" cy="28346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body" hasCustomPrompt="1"/>
          </p:nvPr>
        </p:nvSpPr>
        <p:spPr>
          <a:xfrm>
            <a:off x="5184648" y="45720"/>
            <a:ext cx="1828800" cy="1097280"/>
          </a:xfrm>
          <a:prstGeom prst="rect">
            <a:avLst/>
          </a:prstGeom>
          <a:noFill/>
          <a:ln/>
        </p:spPr>
        <p:txBody>
          <a:bodyPr wrap="square" lIns="0" tIns="0" rIns="0" bIns="0" rtlCol="0" anchor="ctr"/>
          <a:lstStyle/>
          <a:p>
            <a:pPr algn="ctr" indent="0" marL="0">
              <a:buNone/>
            </a:pPr>
            <a:r>
              <a:rPr lang="en-US" sz="6400" b="1" dirty="0">
                <a:solidFill>
                  <a:schemeClr val="bg1"/>
                </a:solidFill>
                <a:latin typeface="IBM Plex Sans" pitchFamily="34" charset="0"/>
                <a:ea typeface="IBM Plex Sans" pitchFamily="34" charset="-122"/>
                <a:cs typeface="IBM Plex Sans" pitchFamily="34" charset="-120"/>
              </a:rPr>
              <a:t>04</a:t>
            </a:r>
            <a:endParaRPr lang="en-US" sz="6400" dirty="0"/>
          </a:p>
        </p:txBody>
      </p:sp>
      <p:sp>
        <p:nvSpPr>
          <p:cNvPr id="3" name="Text 1"/>
          <p:cNvSpPr/>
          <p:nvPr>
            <p:ph idx="102" type="title" hasCustomPrompt="1"/>
          </p:nvPr>
        </p:nvSpPr>
        <p:spPr>
          <a:xfrm>
            <a:off x="1097280" y="1417320"/>
            <a:ext cx="9994392" cy="868680"/>
          </a:xfrm>
          <a:prstGeom prst="rect">
            <a:avLst/>
          </a:prstGeom>
          <a:noFill/>
          <a:ln/>
        </p:spPr>
        <p:txBody>
          <a:bodyPr wrap="square" lIns="0" tIns="0" rIns="0" bIns="0" rtlCol="0" anchor="ctr"/>
          <a:lstStyle/>
          <a:p>
            <a:pPr algn="ctr" indent="0" marL="0">
              <a:buNone/>
            </a:pPr>
            <a:r>
              <a:rPr lang="en-US" sz="4000" b="1" dirty="0">
                <a:solidFill>
                  <a:schemeClr val="tx1"/>
                </a:solidFill>
                <a:latin typeface="IBM Plex Sans" pitchFamily="34" charset="0"/>
                <a:ea typeface="IBM Plex Sans" pitchFamily="34" charset="-122"/>
                <a:cs typeface="IBM Plex Sans" pitchFamily="34" charset="-120"/>
              </a:rPr>
              <a:t>Plasmare l'IA</a:t>
            </a:r>
            <a:endParaRPr lang="en-US" sz="4000" dirty="0"/>
          </a:p>
        </p:txBody>
      </p:sp>
      <p:sp>
        <p:nvSpPr>
          <p:cNvPr id="4" name="Text 1"/>
          <p:cNvSpPr/>
          <p:nvPr>
            <p:ph idx="103" type="body" hasCustomPrompt="1"/>
          </p:nvPr>
        </p:nvSpPr>
        <p:spPr>
          <a:xfrm>
            <a:off x="2011680" y="2331720"/>
            <a:ext cx="8165592" cy="640080"/>
          </a:xfrm>
          <a:prstGeom prst="rect">
            <a:avLst/>
          </a:prstGeom>
          <a:noFill/>
          <a:ln/>
        </p:spPr>
        <p:txBody>
          <a:bodyPr wrap="square" lIns="0" tIns="0" rIns="0" bIns="0" rtlCol="0" anchor="t"/>
          <a:lstStyle/>
          <a:p>
            <a:pPr algn="ctr" indent="0" marL="0">
              <a:buNone/>
            </a:pPr>
            <a:r>
              <a:rPr lang="en-US" sz="1800" dirty="0">
                <a:solidFill>
                  <a:srgbClr val="6D6E70"/>
                </a:solidFill>
              </a:rPr>
              <a:t>Migliorare i sistemi IA affinché rispecchino i valori umani</a:t>
            </a:r>
            <a:endParaRPr lang="en-US" sz="1800" dirty="0"/>
          </a:p>
        </p:txBody>
      </p:sp>
      <p:pic>
        <p:nvPicPr>
          <p:cNvPr id="5" name="ambito4_plasmare_petalo" descr="Illustrazione: ambito4 plasmare petalo">    </p:cNvPr>
          <p:cNvPicPr>
            <a:picLocks noChangeAspect="1"/>
          </p:cNvPicPr>
          <p:nvPr/>
        </p:nvPicPr>
        <p:blipFill>
          <a:blip r:embed="rId1"/>
          <a:stretch>
            <a:fillRect/>
          </a:stretch>
        </p:blipFill>
        <p:spPr>
          <a:xfrm>
            <a:off x="4727448" y="3200400"/>
            <a:ext cx="3035121" cy="2743200"/>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Che cosa significa</a:t>
            </a:r>
            <a:endParaRPr lang="en-US" sz="3200" dirty="0"/>
          </a:p>
        </p:txBody>
      </p:sp>
      <p:sp>
        <p:nvSpPr>
          <p:cNvPr id="3" name="Text 0"/>
          <p:cNvSpPr/>
          <p:nvPr>
            <p:ph idx="101" type="body" hasCustomPrompt="1"/>
          </p:nvPr>
        </p:nvSpPr>
        <p:spPr>
          <a:xfrm>
            <a:off x="548640" y="1188720"/>
            <a:ext cx="6035040" cy="548640"/>
          </a:xfrm>
          <a:prstGeom prst="rect">
            <a:avLst/>
          </a:prstGeom>
          <a:noFill/>
          <a:ln/>
        </p:spPr>
        <p:txBody>
          <a:bodyPr wrap="square" lIns="0" tIns="0" rIns="0" bIns="0" rtlCol="0" anchor="t"/>
          <a:lstStyle/>
          <a:p>
            <a:pPr indent="0" marL="0">
              <a:buNone/>
            </a:pPr>
            <a:r>
              <a:rPr lang="en-US" sz="1800" b="1" dirty="0">
                <a:solidFill>
                  <a:schemeClr val="tx1"/>
                </a:solidFill>
              </a:rPr>
              <a:t>Migliorare i sistemi IA affinché rispecchino i valori umani</a:t>
            </a:r>
            <a:endParaRPr lang="en-US" sz="1800" dirty="0"/>
          </a:p>
        </p:txBody>
      </p:sp>
      <p:sp>
        <p:nvSpPr>
          <p:cNvPr id="4" name="Text 0"/>
          <p:cNvSpPr/>
          <p:nvPr>
            <p:ph idx="102" type="body" hasCustomPrompt="1"/>
          </p:nvPr>
        </p:nvSpPr>
        <p:spPr>
          <a:xfrm>
            <a:off x="548640" y="1874520"/>
            <a:ext cx="6035040" cy="4251960"/>
          </a:xfrm>
          <a:prstGeom prst="rect">
            <a:avLst/>
          </a:prstGeom>
          <a:noFill/>
          <a:ln/>
        </p:spPr>
        <p:txBody>
          <a:bodyPr wrap="square" lIns="0" tIns="0" rIns="0" bIns="0" rtlCol="0" anchor="t"/>
          <a:lstStyle/>
          <a:p>
            <a:pPr indent="0" marL="0">
              <a:spcAft>
                <a:spcPts val="600"/>
              </a:spcAft>
              <a:buNone/>
            </a:pPr>
            <a:r>
              <a:rPr lang="en-US" sz="1600" dirty="0">
                <a:solidFill>
                  <a:schemeClr val="tx1"/>
                </a:solidFill>
              </a:rPr>
              <a:t>L'attività Plasmare l'IA consente agli alunni di analizzare la relazione tra le basi tecniche dei sistemi IA e le scelte umane che ne influenzano il comportamento e l'impatto. Attraverso uno studio dei principi dell'informatica pratico e adeguato all'età svolto in un contesto didattico, Plasmare l'IA spinge gli alunni a considerare i sistemi IA come intenzionali e guidati dalle persone, anziché come qualcosa di inevitabile. Ciò si basa su una serie di esperienze e conoscenze più tecniche e approfondite.</a:t>
            </a:r>
            <a:endParaRPr lang="en-US" sz="1600" dirty="0"/>
          </a:p>
        </p:txBody>
      </p:sp>
      <p:pic>
        <p:nvPicPr>
          <p:cNvPr id="5" name="ambito4_plasmare_scena" descr="Illustrazione: ambito4 plasmare scena">    </p:cNvPr>
          <p:cNvPicPr>
            <a:picLocks noChangeAspect="1"/>
          </p:cNvPicPr>
          <p:nvPr/>
        </p:nvPicPr>
        <p:blipFill>
          <a:blip r:embed="rId1"/>
          <a:stretch>
            <a:fillRect/>
          </a:stretch>
        </p:blipFill>
        <p:spPr>
          <a:xfrm>
            <a:off x="7223760" y="1188720"/>
            <a:ext cx="5006176" cy="4983480"/>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2" type="body" hasCustomPrompt="1"/>
          </p:nvPr>
        </p:nvSpPr>
        <p:spPr>
          <a:xfrm>
            <a:off x="2286000" y="1737360"/>
            <a:ext cx="8961120" cy="2651760"/>
          </a:xfrm>
          <a:prstGeom prst="rect">
            <a:avLst/>
          </a:prstGeom>
          <a:noFill/>
          <a:ln/>
        </p:spPr>
        <p:txBody>
          <a:bodyPr wrap="square" lIns="0" tIns="0" rIns="0" bIns="0" rtlCol="0" anchor="t"/>
          <a:lstStyle/>
          <a:p>
            <a:pPr indent="0" marL="0">
              <a:buNone/>
            </a:pPr>
            <a:r>
              <a:rPr lang="en-US" sz="2100" i="1" dirty="0">
                <a:solidFill>
                  <a:schemeClr val="accent1"/>
                </a:solidFill>
                <a:latin typeface="IBM Plex Sans" pitchFamily="34" charset="0"/>
                <a:ea typeface="IBM Plex Sans" pitchFamily="34" charset="-122"/>
                <a:cs typeface="IBM Plex Sans" pitchFamily="34" charset="-120"/>
              </a:rPr>
              <a:t>«Per poter creare con l'IA, non occorre essere ingegneri dell'intelligenza artificiale. Anche semplici studi del funzionamento dei sistemi IA, che siano adeguati all'età, possono stimolare l'apprendimento in modo efficace e aiutare gli alunni a capire che possono plasmare la tecnologia, anziché limitarsi a subire la sua influenza.»</a:t>
            </a:r>
            <a:endParaRPr lang="en-US" sz="2800" dirty="0"/>
          </a:p>
        </p:txBody>
      </p:sp>
      <p:sp>
        <p:nvSpPr>
          <p:cNvPr id="3" name="Text 1"/>
          <p:cNvSpPr/>
          <p:nvPr>
            <p:ph idx="103" type="body" hasCustomPrompt="1"/>
          </p:nvPr>
        </p:nvSpPr>
        <p:spPr>
          <a:xfrm>
            <a:off x="2286000" y="4526280"/>
            <a:ext cx="8961120" cy="548640"/>
          </a:xfrm>
          <a:prstGeom prst="rect">
            <a:avLst/>
          </a:prstGeom>
          <a:noFill/>
          <a:ln/>
        </p:spPr>
        <p:txBody>
          <a:bodyPr wrap="square" lIns="0" tIns="0" rIns="0" bIns="0" rtlCol="0" anchor="t"/>
          <a:lstStyle/>
          <a:p>
            <a:pPr indent="0" marL="0">
              <a:buNone/>
            </a:pPr>
            <a:r>
              <a:rPr lang="en-US" sz="1600" b="1" dirty="0">
                <a:solidFill>
                  <a:schemeClr val="accent1"/>
                </a:solidFill>
              </a:rPr>
              <a:t>– Cathy Adams, University of Alberta, Canada</a:t>
            </a:r>
            <a:endParaRPr lang="en-US" sz="16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4A68A6"/>
                </a:solidFill>
                <a:latin typeface="IBM Plex Sans" pitchFamily="34" charset="0"/>
                <a:ea typeface="IBM Plex Sans" pitchFamily="34" charset="-122"/>
                <a:cs typeface="IBM Plex Sans" pitchFamily="34" charset="-120"/>
              </a:rPr>
              <a:t>Plasmare l'IA: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le competenze</a:t>
            </a:r>
            <a:endParaRPr lang="en-US" sz="3200" dirty="0"/>
          </a:p>
        </p:txBody>
      </p:sp>
      <p:pic>
        <p:nvPicPr>
          <p:cNvPr id="3" name="ambito4_plasmare_scena" descr="Illustrazione: ambito4 plasmare scena">    </p:cNvPr>
          <p:cNvPicPr>
            <a:picLocks noChangeAspect="1"/>
          </p:cNvPicPr>
          <p:nvPr/>
        </p:nvPicPr>
        <p:blipFill>
          <a:blip r:embed="rId1"/>
          <a:stretch>
            <a:fillRect/>
          </a:stretch>
        </p:blipFill>
        <p:spPr>
          <a:xfrm>
            <a:off x="640080" y="1417320"/>
            <a:ext cx="3566160" cy="3549992"/>
          </a:xfrm>
          <a:prstGeom prst="rect">
            <a:avLst/>
          </a:prstGeom>
        </p:spPr>
      </p:pic>
      <p:sp>
        <p:nvSpPr>
          <p:cNvPr id="4" name="num_1"/>
          <p:cNvSpPr/>
          <p:nvPr/>
        </p:nvSpPr>
        <p:spPr>
          <a:xfrm>
            <a:off x="4572000" y="1613916"/>
            <a:ext cx="384048" cy="384048"/>
          </a:xfrm>
          <a:prstGeom prst="roundRect">
            <a:avLst>
              <a:gd name="adj" fmla="val 14286"/>
            </a:avLst>
          </a:prstGeom>
          <a:solidFill>
            <a:srgbClr val="7794CA"/>
          </a:solidFill>
          <a:ln/>
        </p:spPr>
      </p:sp>
      <p:sp>
        <p:nvSpPr>
          <p:cNvPr id="5" name="Text 2"/>
          <p:cNvSpPr txBox="1"/>
          <p:nvPr/>
        </p:nvSpPr>
        <p:spPr>
          <a:xfrm>
            <a:off x="4572000" y="1613916"/>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6" name="Text 3"/>
          <p:cNvSpPr txBox="1"/>
          <p:nvPr/>
        </p:nvSpPr>
        <p:spPr>
          <a:xfrm>
            <a:off x="5166360" y="1371600"/>
            <a:ext cx="6492240" cy="868680"/>
          </a:xfrm>
          <a:prstGeom prst="rect">
            <a:avLst/>
          </a:prstGeom>
          <a:noFill/>
          <a:ln/>
        </p:spPr>
        <p:txBody>
          <a:bodyPr wrap="square" lIns="0" tIns="0" rIns="0" bIns="0" rtlCol="0" anchor="ctr"/>
          <a:lstStyle/>
          <a:p>
            <a:pPr indent="0" marL="0">
              <a:buNone/>
            </a:pPr>
            <a:r>
              <a:rPr lang="en-US" sz="1500" b="1" dirty="0">
                <a:solidFill>
                  <a:schemeClr val="tx1"/>
                </a:solidFill>
              </a:rPr>
              <a:t>Indagare sul modo in cui un sistema IA è destinato a funzionare, sugli utenti per cui è stato progettato e sui suoi limiti.</a:t>
            </a:r>
            <a:endParaRPr lang="en-US" sz="1500" dirty="0"/>
          </a:p>
        </p:txBody>
      </p:sp>
      <p:sp>
        <p:nvSpPr>
          <p:cNvPr id="7" name="sep_1"/>
          <p:cNvSpPr/>
          <p:nvPr/>
        </p:nvSpPr>
        <p:spPr>
          <a:xfrm>
            <a:off x="5166360" y="2276856"/>
            <a:ext cx="6492240" cy="0"/>
          </a:xfrm>
          <a:prstGeom prst="line">
            <a:avLst/>
          </a:prstGeom>
          <a:noFill/>
          <a:ln w="9525">
            <a:solidFill>
              <a:srgbClr val="7794CA"/>
            </a:solidFill>
            <a:prstDash val="solid"/>
          </a:ln>
        </p:spPr>
      </p:sp>
      <p:sp>
        <p:nvSpPr>
          <p:cNvPr id="8" name="num_2"/>
          <p:cNvSpPr/>
          <p:nvPr/>
        </p:nvSpPr>
        <p:spPr>
          <a:xfrm>
            <a:off x="4572000" y="2665476"/>
            <a:ext cx="384048" cy="384048"/>
          </a:xfrm>
          <a:prstGeom prst="roundRect">
            <a:avLst>
              <a:gd name="adj" fmla="val 14286"/>
            </a:avLst>
          </a:prstGeom>
          <a:solidFill>
            <a:srgbClr val="7794CA"/>
          </a:solidFill>
          <a:ln/>
        </p:spPr>
      </p:sp>
      <p:sp>
        <p:nvSpPr>
          <p:cNvPr id="9" name="Text 6"/>
          <p:cNvSpPr txBox="1"/>
          <p:nvPr/>
        </p:nvSpPr>
        <p:spPr>
          <a:xfrm>
            <a:off x="4572000" y="2665476"/>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0" name="Text 7"/>
          <p:cNvSpPr txBox="1"/>
          <p:nvPr/>
        </p:nvSpPr>
        <p:spPr>
          <a:xfrm>
            <a:off x="5166360" y="2423160"/>
            <a:ext cx="6492240" cy="868680"/>
          </a:xfrm>
          <a:prstGeom prst="rect">
            <a:avLst/>
          </a:prstGeom>
          <a:noFill/>
          <a:ln/>
        </p:spPr>
        <p:txBody>
          <a:bodyPr wrap="square" lIns="0" tIns="0" rIns="0" bIns="0" rtlCol="0" anchor="ctr"/>
          <a:lstStyle/>
          <a:p>
            <a:pPr indent="0" marL="0">
              <a:buNone/>
            </a:pPr>
            <a:r>
              <a:rPr lang="en-US" sz="1500" b="1" dirty="0">
                <a:solidFill>
                  <a:schemeClr val="tx1"/>
                </a:solidFill>
              </a:rPr>
              <a:t>Valutare i sistemi IA utilizzando criteri definiti, risultati attesi, casi prova e feedback degli utenti.</a:t>
            </a:r>
            <a:endParaRPr lang="en-US" sz="1500" dirty="0"/>
          </a:p>
        </p:txBody>
      </p:sp>
      <p:sp>
        <p:nvSpPr>
          <p:cNvPr id="11" name="sep_2"/>
          <p:cNvSpPr/>
          <p:nvPr/>
        </p:nvSpPr>
        <p:spPr>
          <a:xfrm>
            <a:off x="5166360" y="3328416"/>
            <a:ext cx="6492240" cy="0"/>
          </a:xfrm>
          <a:prstGeom prst="line">
            <a:avLst/>
          </a:prstGeom>
          <a:noFill/>
          <a:ln w="9525">
            <a:solidFill>
              <a:srgbClr val="7794CA"/>
            </a:solidFill>
            <a:prstDash val="solid"/>
          </a:ln>
        </p:spPr>
      </p:sp>
      <p:sp>
        <p:nvSpPr>
          <p:cNvPr id="12" name="num_3"/>
          <p:cNvSpPr/>
          <p:nvPr/>
        </p:nvSpPr>
        <p:spPr>
          <a:xfrm>
            <a:off x="4572000" y="3717036"/>
            <a:ext cx="384048" cy="384048"/>
          </a:xfrm>
          <a:prstGeom prst="roundRect">
            <a:avLst>
              <a:gd name="adj" fmla="val 14286"/>
            </a:avLst>
          </a:prstGeom>
          <a:solidFill>
            <a:srgbClr val="7794CA"/>
          </a:solidFill>
          <a:ln/>
        </p:spPr>
      </p:sp>
      <p:sp>
        <p:nvSpPr>
          <p:cNvPr id="13" name="Text 10"/>
          <p:cNvSpPr txBox="1"/>
          <p:nvPr/>
        </p:nvSpPr>
        <p:spPr>
          <a:xfrm>
            <a:off x="4572000" y="3717036"/>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4" name="Text 11"/>
          <p:cNvSpPr txBox="1"/>
          <p:nvPr/>
        </p:nvSpPr>
        <p:spPr>
          <a:xfrm>
            <a:off x="5166360" y="3474720"/>
            <a:ext cx="6492240" cy="868680"/>
          </a:xfrm>
          <a:prstGeom prst="rect">
            <a:avLst/>
          </a:prstGeom>
          <a:noFill/>
          <a:ln/>
        </p:spPr>
        <p:txBody>
          <a:bodyPr wrap="square" lIns="0" tIns="0" rIns="0" bIns="0" rtlCol="0" anchor="ctr"/>
          <a:lstStyle/>
          <a:p>
            <a:pPr indent="0" marL="0">
              <a:buNone/>
            </a:pPr>
            <a:r>
              <a:rPr lang="en-US" sz="1500" b="1" dirty="0">
                <a:solidFill>
                  <a:schemeClr val="tx1"/>
                </a:solidFill>
              </a:rPr>
              <a:t>Progettare sistemi IA prestando attenzione al modo in cui le fonti e la selezione di dati, nonché il flusso di informazioni, influenzano il comportamento e gli output.</a:t>
            </a:r>
            <a:endParaRPr lang="en-US" sz="1500" dirty="0"/>
          </a:p>
        </p:txBody>
      </p:sp>
      <p:sp>
        <p:nvSpPr>
          <p:cNvPr id="15" name="sep_3"/>
          <p:cNvSpPr/>
          <p:nvPr/>
        </p:nvSpPr>
        <p:spPr>
          <a:xfrm>
            <a:off x="5166360" y="4379976"/>
            <a:ext cx="6492240" cy="0"/>
          </a:xfrm>
          <a:prstGeom prst="line">
            <a:avLst/>
          </a:prstGeom>
          <a:noFill/>
          <a:ln w="9525">
            <a:solidFill>
              <a:srgbClr val="7794CA"/>
            </a:solidFill>
            <a:prstDash val="solid"/>
          </a:ln>
        </p:spPr>
      </p:sp>
      <p:sp>
        <p:nvSpPr>
          <p:cNvPr id="16" name="num_4"/>
          <p:cNvSpPr/>
          <p:nvPr/>
        </p:nvSpPr>
        <p:spPr>
          <a:xfrm>
            <a:off x="4572000" y="4768596"/>
            <a:ext cx="384048" cy="384048"/>
          </a:xfrm>
          <a:prstGeom prst="roundRect">
            <a:avLst>
              <a:gd name="adj" fmla="val 14286"/>
            </a:avLst>
          </a:prstGeom>
          <a:solidFill>
            <a:srgbClr val="7794CA"/>
          </a:solidFill>
          <a:ln/>
        </p:spPr>
      </p:sp>
      <p:sp>
        <p:nvSpPr>
          <p:cNvPr id="17" name="Text 14"/>
          <p:cNvSpPr txBox="1"/>
          <p:nvPr/>
        </p:nvSpPr>
        <p:spPr>
          <a:xfrm>
            <a:off x="4572000" y="4768596"/>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18" name="Text 15"/>
          <p:cNvSpPr txBox="1"/>
          <p:nvPr/>
        </p:nvSpPr>
        <p:spPr>
          <a:xfrm>
            <a:off x="5166360" y="4526280"/>
            <a:ext cx="6492240" cy="868680"/>
          </a:xfrm>
          <a:prstGeom prst="rect">
            <a:avLst/>
          </a:prstGeom>
          <a:noFill/>
          <a:ln/>
        </p:spPr>
        <p:txBody>
          <a:bodyPr wrap="square" lIns="0" tIns="0" rIns="0" bIns="0" rtlCol="0" anchor="ctr"/>
          <a:lstStyle/>
          <a:p>
            <a:pPr indent="0" marL="0">
              <a:buNone/>
            </a:pPr>
            <a:r>
              <a:rPr lang="en-US" sz="1500" b="1" dirty="0">
                <a:solidFill>
                  <a:schemeClr val="tx1"/>
                </a:solidFill>
              </a:rPr>
              <a:t>Migliorare i sistemi IA per affrontare e promuovere il benessere delle persone e i benefici per la società.</a:t>
            </a:r>
            <a:endParaRPr lang="en-US" sz="1500" dirty="0"/>
          </a:p>
        </p:txBody>
      </p:sp>
      <p:sp>
        <p:nvSpPr>
          <p:cNvPr id="19" name="sep_4"/>
          <p:cNvSpPr/>
          <p:nvPr/>
        </p:nvSpPr>
        <p:spPr>
          <a:xfrm>
            <a:off x="5166360" y="5431536"/>
            <a:ext cx="6492240" cy="0"/>
          </a:xfrm>
          <a:prstGeom prst="line">
            <a:avLst/>
          </a:prstGeom>
          <a:noFill/>
          <a:ln w="9525">
            <a:solidFill>
              <a:srgbClr val="7794CA"/>
            </a:solidFill>
            <a:prstDash val="solid"/>
          </a:ln>
        </p:spPr>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4A68A6"/>
                </a:solidFill>
                <a:latin typeface="IBM Plex Sans" pitchFamily="34" charset="0"/>
                <a:ea typeface="IBM Plex Sans" pitchFamily="34" charset="-122"/>
                <a:cs typeface="IBM Plex Sans" pitchFamily="34" charset="-120"/>
              </a:rPr>
              <a:t>Plasmare l'IA 1: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aspettative</a:t>
            </a:r>
            <a:endParaRPr lang="en-US" sz="3200" dirty="0"/>
          </a:p>
        </p:txBody>
      </p:sp>
      <p:pic>
        <p:nvPicPr>
          <p:cNvPr id="3" name="petalo" descr="Illustrazione: ambito4 plasmare petalo">    </p:cNvPr>
          <p:cNvPicPr>
            <a:picLocks noChangeAspect="1"/>
          </p:cNvPicPr>
          <p:nvPr/>
        </p:nvPicPr>
        <p:blipFill>
          <a:blip r:embed="rId1"/>
          <a:stretch>
            <a:fillRect/>
          </a:stretch>
        </p:blipFill>
        <p:spPr>
          <a:xfrm>
            <a:off x="10881360" y="411480"/>
            <a:ext cx="777240" cy="702484"/>
          </a:xfrm>
          <a:prstGeom prst="rect">
            <a:avLst/>
          </a:prstGeom>
        </p:spPr>
      </p:pic>
      <p:sp>
        <p:nvSpPr>
          <p:cNvPr id="4" name="Text 1"/>
          <p:cNvSpPr txBox="1"/>
          <p:nvPr/>
        </p:nvSpPr>
        <p:spPr>
          <a:xfrm>
            <a:off x="548640" y="1188720"/>
            <a:ext cx="11091672" cy="713232"/>
          </a:xfrm>
          <a:prstGeom prst="rect">
            <a:avLst/>
          </a:prstGeom>
          <a:noFill/>
          <a:ln/>
        </p:spPr>
        <p:txBody>
          <a:bodyPr wrap="square" lIns="0" tIns="0" rIns="0" bIns="0" rtlCol="0" anchor="t"/>
          <a:lstStyle/>
          <a:p>
            <a:pPr indent="0" marL="0">
              <a:buNone/>
            </a:pPr>
            <a:r>
              <a:rPr lang="en-US" sz="1800" b="1" dirty="0">
                <a:solidFill>
                  <a:schemeClr val="tx1"/>
                </a:solidFill>
                <a:latin typeface="IBM Plex Sans" pitchFamily="34" charset="0"/>
                <a:ea typeface="IBM Plex Sans" pitchFamily="34" charset="-122"/>
                <a:cs typeface="IBM Plex Sans" pitchFamily="34" charset="-120"/>
              </a:rPr>
              <a:t>Indagare sul modo in cui un sistema IA è destinato a funzionare, sugli utenti per cui è stato progettato e sui suoi limiti.</a:t>
            </a:r>
            <a:endParaRPr lang="en-US" sz="1800" dirty="0"/>
          </a:p>
        </p:txBody>
      </p:sp>
      <p:sp>
        <p:nvSpPr>
          <p:cNvPr id="5" name="Text 2"/>
          <p:cNvSpPr txBox="1"/>
          <p:nvPr/>
        </p:nvSpPr>
        <p:spPr>
          <a:xfrm>
            <a:off x="548640" y="1920240"/>
            <a:ext cx="11091672" cy="457200"/>
          </a:xfrm>
          <a:prstGeom prst="rect">
            <a:avLst/>
          </a:prstGeom>
          <a:noFill/>
          <a:ln/>
        </p:spPr>
        <p:txBody>
          <a:bodyPr wrap="square" lIns="0" tIns="0" rIns="0" bIns="0" rtlCol="0" anchor="t"/>
          <a:lstStyle/>
          <a:p>
            <a:pPr indent="0" marL="0">
              <a:buNone/>
            </a:pPr>
            <a:r>
              <a:rPr lang="en-US" sz="1300" b="1" dirty="0">
                <a:solidFill>
                  <a:schemeClr val="tx1"/>
                </a:solidFill>
              </a:rPr>
              <a:t>Conoscenze: </a:t>
            </a:r>
            <a:pPr indent="0" marL="0">
              <a:buNone/>
            </a:pPr>
            <a:r>
              <a:rPr lang="en-US" sz="1300" dirty="0">
                <a:solidFill>
                  <a:srgbClr val="215E9E"/>
                </a:solidFill>
              </a:rPr>
              <a:t>1.2, 2.1    </a:t>
            </a:r>
            <a:pPr indent="0" marL="0">
              <a:buNone/>
            </a:pPr>
            <a:r>
              <a:rPr lang="en-US" sz="1300" b="1" dirty="0">
                <a:solidFill>
                  <a:schemeClr val="tx1"/>
                </a:solidFill>
              </a:rPr>
              <a:t>Abilità: </a:t>
            </a:r>
            <a:pPr indent="0" marL="0">
              <a:buNone/>
            </a:pPr>
            <a:r>
              <a:rPr lang="en-US" sz="1300" dirty="0">
                <a:solidFill>
                  <a:srgbClr val="215E9E"/>
                </a:solidFill>
              </a:rPr>
              <a:t>comunicazione, capacità di risoluzione dei problemi, consapevolezza di sé e sociale    </a:t>
            </a:r>
            <a:pPr indent="0" marL="0">
              <a:buNone/>
            </a:pPr>
            <a:r>
              <a:rPr lang="en-US" sz="1300" b="1" dirty="0">
                <a:solidFill>
                  <a:schemeClr val="tx1"/>
                </a:solidFill>
              </a:rPr>
              <a:t>Attitudini: </a:t>
            </a:r>
            <a:pPr indent="0" marL="0">
              <a:buNone/>
            </a:pPr>
            <a:r>
              <a:rPr lang="en-US" sz="1300" dirty="0">
                <a:solidFill>
                  <a:srgbClr val="215E9E"/>
                </a:solidFill>
              </a:rPr>
              <a:t>curiosità, capacità di riflessione, senso di responsabilità</a:t>
            </a:r>
            <a:endParaRPr lang="en-US" sz="1300" dirty="0"/>
          </a:p>
        </p:txBody>
      </p:sp>
      <p:sp>
        <p:nvSpPr>
          <p:cNvPr id="6" name="Text 3"/>
          <p:cNvSpPr txBox="1"/>
          <p:nvPr/>
        </p:nvSpPr>
        <p:spPr>
          <a:xfrm>
            <a:off x="548640" y="2377440"/>
            <a:ext cx="11091672" cy="320040"/>
          </a:xfrm>
          <a:prstGeom prst="rect">
            <a:avLst/>
          </a:prstGeom>
          <a:noFill/>
          <a:ln/>
        </p:spPr>
        <p:txBody>
          <a:bodyPr wrap="square" lIns="0" tIns="0" rIns="0" bIns="0" rtlCol="0" anchor="t"/>
          <a:lstStyle/>
          <a:p>
            <a:pPr indent="0" marL="0">
              <a:buNone/>
            </a:pPr>
            <a:r>
              <a:rPr lang="en-US" sz="1200" b="1" dirty="0">
                <a:solidFill>
                  <a:schemeClr val="tx1"/>
                </a:solidFill>
              </a:rPr>
              <a:t>Collegamenti: </a:t>
            </a:r>
            <a:pPr indent="0" marL="0">
              <a:buNone/>
            </a:pPr>
            <a:r>
              <a:rPr lang="en-US" sz="1200" dirty="0">
                <a:solidFill>
                  <a:srgbClr val="6D6E70"/>
                </a:solidFill>
              </a:rPr>
              <a:t>Informatica · Istruzione tecnica e professionale · Storia e scienze sociali · Trasparenza · Pregiudizi ed equità · Innovazione</a:t>
            </a:r>
            <a:endParaRPr lang="en-US" sz="1200" dirty="0"/>
          </a:p>
        </p:txBody>
      </p:sp>
      <p:sp>
        <p:nvSpPr>
          <p:cNvPr id="7" name="cornice"/>
          <p:cNvSpPr/>
          <p:nvPr/>
        </p:nvSpPr>
        <p:spPr>
          <a:xfrm>
            <a:off x="548640" y="2834640"/>
            <a:ext cx="11091672" cy="3337560"/>
          </a:xfrm>
          <a:prstGeom prst="roundRect">
            <a:avLst>
              <a:gd name="adj" fmla="val 3288"/>
            </a:avLst>
          </a:prstGeom>
          <a:solidFill>
            <a:schemeClr val="bg1"/>
          </a:solidFill>
          <a:ln w="12700">
            <a:solidFill>
              <a:schemeClr val="accent1"/>
            </a:solidFill>
            <a:prstDash val="solid"/>
          </a:ln>
        </p:spPr>
      </p:sp>
      <p:sp>
        <p:nvSpPr>
          <p:cNvPr id="8" name="pill_Base"/>
          <p:cNvSpPr/>
          <p:nvPr/>
        </p:nvSpPr>
        <p:spPr>
          <a:xfrm>
            <a:off x="822960" y="3017520"/>
            <a:ext cx="1463040" cy="329184"/>
          </a:xfrm>
          <a:prstGeom prst="roundRect">
            <a:avLst>
              <a:gd name="adj" fmla="val 16667"/>
            </a:avLst>
          </a:prstGeom>
          <a:solidFill>
            <a:srgbClr val="8DC7FF"/>
          </a:solidFill>
          <a:ln/>
        </p:spPr>
      </p:sp>
      <p:sp>
        <p:nvSpPr>
          <p:cNvPr id="9" name="Text 6"/>
          <p:cNvSpPr txBox="1"/>
          <p:nvPr/>
        </p:nvSpPr>
        <p:spPr>
          <a:xfrm>
            <a:off x="822960" y="301752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10" name="Text 7"/>
          <p:cNvSpPr txBox="1"/>
          <p:nvPr/>
        </p:nvSpPr>
        <p:spPr>
          <a:xfrm>
            <a:off x="8229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individuano le attività per cui sono stati progettati i diversi sistemi IA.</a:t>
            </a:r>
            <a:endParaRPr lang="en-US" sz="1500" dirty="0"/>
          </a:p>
        </p:txBody>
      </p:sp>
      <p:sp>
        <p:nvSpPr>
          <p:cNvPr id="11" name="div_1"/>
          <p:cNvSpPr/>
          <p:nvPr/>
        </p:nvSpPr>
        <p:spPr>
          <a:xfrm>
            <a:off x="4297680" y="2834640"/>
            <a:ext cx="0" cy="3337560"/>
          </a:xfrm>
          <a:prstGeom prst="line">
            <a:avLst/>
          </a:prstGeom>
          <a:noFill/>
          <a:ln w="9525">
            <a:solidFill>
              <a:schemeClr val="accent1"/>
            </a:solidFill>
            <a:prstDash val="dash"/>
          </a:ln>
        </p:spPr>
      </p:sp>
      <p:sp>
        <p:nvSpPr>
          <p:cNvPr id="12" name="pill_Intermedio"/>
          <p:cNvSpPr/>
          <p:nvPr/>
        </p:nvSpPr>
        <p:spPr>
          <a:xfrm>
            <a:off x="4480560" y="3017520"/>
            <a:ext cx="1463040" cy="329184"/>
          </a:xfrm>
          <a:prstGeom prst="roundRect">
            <a:avLst>
              <a:gd name="adj" fmla="val 16667"/>
            </a:avLst>
          </a:prstGeom>
          <a:solidFill>
            <a:srgbClr val="5B9FD6"/>
          </a:solidFill>
          <a:ln/>
        </p:spPr>
      </p:sp>
      <p:sp>
        <p:nvSpPr>
          <p:cNvPr id="13" name="Text 10"/>
          <p:cNvSpPr txBox="1"/>
          <p:nvPr/>
        </p:nvSpPr>
        <p:spPr>
          <a:xfrm>
            <a:off x="44805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4" name="Text 11"/>
          <p:cNvSpPr txBox="1"/>
          <p:nvPr/>
        </p:nvSpPr>
        <p:spPr>
          <a:xfrm>
            <a:off x="44805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descrivono la finalità, gli utenti previsti e i limiti di base di uno specifico strumento IA.</a:t>
            </a:r>
            <a:endParaRPr lang="en-US" sz="1500" dirty="0"/>
          </a:p>
        </p:txBody>
      </p:sp>
      <p:sp>
        <p:nvSpPr>
          <p:cNvPr id="15" name="div_2"/>
          <p:cNvSpPr/>
          <p:nvPr/>
        </p:nvSpPr>
        <p:spPr>
          <a:xfrm>
            <a:off x="7955280" y="2834640"/>
            <a:ext cx="0" cy="3337560"/>
          </a:xfrm>
          <a:prstGeom prst="line">
            <a:avLst/>
          </a:prstGeom>
          <a:noFill/>
          <a:ln w="9525">
            <a:solidFill>
              <a:schemeClr val="accent1"/>
            </a:solidFill>
            <a:prstDash val="dash"/>
          </a:ln>
        </p:spPr>
      </p:sp>
      <p:sp>
        <p:nvSpPr>
          <p:cNvPr id="16" name="pill_Avanzato"/>
          <p:cNvSpPr/>
          <p:nvPr/>
        </p:nvSpPr>
        <p:spPr>
          <a:xfrm>
            <a:off x="8138160" y="3017520"/>
            <a:ext cx="1463040" cy="329184"/>
          </a:xfrm>
          <a:prstGeom prst="roundRect">
            <a:avLst>
              <a:gd name="adj" fmla="val 16667"/>
            </a:avLst>
          </a:prstGeom>
          <a:solidFill>
            <a:srgbClr val="01408D"/>
          </a:solidFill>
          <a:ln/>
        </p:spPr>
      </p:sp>
      <p:sp>
        <p:nvSpPr>
          <p:cNvPr id="17" name="Text 14"/>
          <p:cNvSpPr txBox="1"/>
          <p:nvPr/>
        </p:nvSpPr>
        <p:spPr>
          <a:xfrm>
            <a:off x="81381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8" name="Text 15"/>
          <p:cNvSpPr txBox="1"/>
          <p:nvPr/>
        </p:nvSpPr>
        <p:spPr>
          <a:xfrm>
            <a:off x="81381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valutano i punti di forza e i limiti di uno strumento IA, prendendo in considerazione il suo scopo, gli utenti a cui è destinato, i vincoli e i potenziali impatti.</a:t>
            </a:r>
            <a:endParaRPr lang="en-US" sz="15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4A68A6"/>
                </a:solidFill>
                <a:latin typeface="IBM Plex Sans" pitchFamily="34" charset="0"/>
                <a:ea typeface="IBM Plex Sans" pitchFamily="34" charset="-122"/>
                <a:cs typeface="IBM Plex Sans" pitchFamily="34" charset="-120"/>
              </a:rPr>
              <a:t>Plasmare l'IA 1: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in classe</a:t>
            </a:r>
            <a:endParaRPr lang="en-US" sz="3200" dirty="0"/>
          </a:p>
        </p:txBody>
      </p:sp>
      <p:pic>
        <p:nvPicPr>
          <p:cNvPr id="3" name="petalo" descr="Illustrazione: ambito4 plasmare petalo">    </p:cNvPr>
          <p:cNvPicPr>
            <a:picLocks noChangeAspect="1"/>
          </p:cNvPicPr>
          <p:nvPr/>
        </p:nvPicPr>
        <p:blipFill>
          <a:blip r:embed="rId1"/>
          <a:stretch>
            <a:fillRect/>
          </a:stretch>
        </p:blipFill>
        <p:spPr>
          <a:xfrm>
            <a:off x="10881360" y="411480"/>
            <a:ext cx="777240" cy="702484"/>
          </a:xfrm>
          <a:prstGeom prst="rect">
            <a:avLst/>
          </a:prstGeom>
        </p:spPr>
      </p:pic>
      <p:sp>
        <p:nvSpPr>
          <p:cNvPr id="4" name="box_Base"/>
          <p:cNvSpPr/>
          <p:nvPr/>
        </p:nvSpPr>
        <p:spPr>
          <a:xfrm>
            <a:off x="548640" y="1325880"/>
            <a:ext cx="3611880" cy="4846320"/>
          </a:xfrm>
          <a:prstGeom prst="roundRect">
            <a:avLst>
              <a:gd name="adj" fmla="val 3038"/>
            </a:avLst>
          </a:prstGeom>
          <a:solidFill>
            <a:srgbClr val="F4F8FD"/>
          </a:solidFill>
          <a:ln/>
        </p:spPr>
      </p:sp>
      <p:sp>
        <p:nvSpPr>
          <p:cNvPr id="5" name="pill_Base"/>
          <p:cNvSpPr/>
          <p:nvPr/>
        </p:nvSpPr>
        <p:spPr>
          <a:xfrm>
            <a:off x="731520" y="1508760"/>
            <a:ext cx="1463040" cy="329184"/>
          </a:xfrm>
          <a:prstGeom prst="roundRect">
            <a:avLst>
              <a:gd name="adj" fmla="val 16667"/>
            </a:avLst>
          </a:prstGeom>
          <a:solidFill>
            <a:srgbClr val="8DC7FF"/>
          </a:solidFill>
          <a:ln/>
        </p:spPr>
      </p:sp>
      <p:sp>
        <p:nvSpPr>
          <p:cNvPr id="6" name="Text 3"/>
          <p:cNvSpPr txBox="1"/>
          <p:nvPr/>
        </p:nvSpPr>
        <p:spPr>
          <a:xfrm>
            <a:off x="731520" y="150876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7" name="Text 4"/>
          <p:cNvSpPr txBox="1"/>
          <p:nvPr/>
        </p:nvSpPr>
        <p:spPr>
          <a:xfrm>
            <a:off x="2331720"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8" name="Text 5"/>
          <p:cNvSpPr txBox="1"/>
          <p:nvPr/>
        </p:nvSpPr>
        <p:spPr>
          <a:xfrm>
            <a:off x="731520"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esaminano le schede dei modelli che descrivono il funzionamento di un sistema IA, i relativi dati di addestramento, gli usi previsti e i possibili limiti. Tutta la classe discute di come utilizzare in modo appropriato tale sistema IA.</a:t>
            </a:r>
            <a:endParaRPr lang="en-US" sz="1400" dirty="0"/>
          </a:p>
        </p:txBody>
      </p:sp>
      <p:sp>
        <p:nvSpPr>
          <p:cNvPr id="9" name="box_Intermedio"/>
          <p:cNvSpPr/>
          <p:nvPr/>
        </p:nvSpPr>
        <p:spPr>
          <a:xfrm>
            <a:off x="4370832" y="1325880"/>
            <a:ext cx="3611880" cy="4846320"/>
          </a:xfrm>
          <a:prstGeom prst="roundRect">
            <a:avLst>
              <a:gd name="adj" fmla="val 3038"/>
            </a:avLst>
          </a:prstGeom>
          <a:solidFill>
            <a:srgbClr val="EAF3FF"/>
          </a:solidFill>
          <a:ln/>
        </p:spPr>
      </p:sp>
      <p:sp>
        <p:nvSpPr>
          <p:cNvPr id="10" name="pill_Intermedio"/>
          <p:cNvSpPr/>
          <p:nvPr/>
        </p:nvSpPr>
        <p:spPr>
          <a:xfrm>
            <a:off x="4553712" y="1508760"/>
            <a:ext cx="1463040" cy="329184"/>
          </a:xfrm>
          <a:prstGeom prst="roundRect">
            <a:avLst>
              <a:gd name="adj" fmla="val 16667"/>
            </a:avLst>
          </a:prstGeom>
          <a:solidFill>
            <a:srgbClr val="5B9FD6"/>
          </a:solidFill>
          <a:ln/>
        </p:spPr>
      </p:sp>
      <p:sp>
        <p:nvSpPr>
          <p:cNvPr id="11" name="Text 8"/>
          <p:cNvSpPr txBox="1"/>
          <p:nvPr/>
        </p:nvSpPr>
        <p:spPr>
          <a:xfrm>
            <a:off x="4553712"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2" name="Text 9"/>
          <p:cNvSpPr txBox="1"/>
          <p:nvPr/>
        </p:nvSpPr>
        <p:spPr>
          <a:xfrm>
            <a:off x="6153912"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3" name="Text 10"/>
          <p:cNvSpPr txBox="1"/>
          <p:nvPr/>
        </p:nvSpPr>
        <p:spPr>
          <a:xfrm>
            <a:off x="4553712"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esaminano diversi esempi di strumenti IA (ad esempio, un chatbot, un sistema di raccomandazione o un'app per la pianificazione di percorsi). Per ciascuno di essi, individuano l'attività principale e spiegano in termini semplici quali input vengono utilizzati e in che modo gli output consentono di svolgere tale attività.</a:t>
            </a:r>
            <a:endParaRPr lang="en-US" sz="1400" dirty="0"/>
          </a:p>
        </p:txBody>
      </p:sp>
      <p:sp>
        <p:nvSpPr>
          <p:cNvPr id="14" name="box_Avanzato"/>
          <p:cNvSpPr/>
          <p:nvPr/>
        </p:nvSpPr>
        <p:spPr>
          <a:xfrm>
            <a:off x="8193024" y="1325880"/>
            <a:ext cx="3611880" cy="4846320"/>
          </a:xfrm>
          <a:prstGeom prst="roundRect">
            <a:avLst>
              <a:gd name="adj" fmla="val 3038"/>
            </a:avLst>
          </a:prstGeom>
          <a:solidFill>
            <a:srgbClr val="F4F8FD"/>
          </a:solidFill>
          <a:ln/>
        </p:spPr>
      </p:sp>
      <p:sp>
        <p:nvSpPr>
          <p:cNvPr id="15" name="pill_Avanzato"/>
          <p:cNvSpPr/>
          <p:nvPr/>
        </p:nvSpPr>
        <p:spPr>
          <a:xfrm>
            <a:off x="8375904" y="1508760"/>
            <a:ext cx="1463040" cy="329184"/>
          </a:xfrm>
          <a:prstGeom prst="roundRect">
            <a:avLst>
              <a:gd name="adj" fmla="val 16667"/>
            </a:avLst>
          </a:prstGeom>
          <a:solidFill>
            <a:srgbClr val="01408D"/>
          </a:solidFill>
          <a:ln/>
        </p:spPr>
      </p:sp>
      <p:sp>
        <p:nvSpPr>
          <p:cNvPr id="16" name="Text 13"/>
          <p:cNvSpPr txBox="1"/>
          <p:nvPr/>
        </p:nvSpPr>
        <p:spPr>
          <a:xfrm>
            <a:off x="8375904"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7" name="Text 14"/>
          <p:cNvSpPr txBox="1"/>
          <p:nvPr/>
        </p:nvSpPr>
        <p:spPr>
          <a:xfrm>
            <a:off x="9976104"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8" name="Text 15"/>
          <p:cNvSpPr txBox="1"/>
          <p:nvPr/>
        </p:nvSpPr>
        <p:spPr>
          <a:xfrm>
            <a:off x="8375904"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analizzano il modo in cui un'app di navigazione basata sull'IA utilizza i dati sul traffico per suggerire percorsi ottimali. Discutono di come l'app potrebbe aiutare alcune persone a ridurre i tempi di percorrenza, ma al contempo far aumentare il traffico, il rumore o i rischi per la sicurezza in determinati quartieri.</a:t>
            </a:r>
            <a:endParaRPr lang="en-US" sz="14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4A68A6"/>
                </a:solidFill>
                <a:latin typeface="IBM Plex Sans" pitchFamily="34" charset="0"/>
                <a:ea typeface="IBM Plex Sans" pitchFamily="34" charset="-122"/>
                <a:cs typeface="IBM Plex Sans" pitchFamily="34" charset="-120"/>
              </a:rPr>
              <a:t>Pronto per la classe: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Leggi la scheda del modello</a:t>
            </a:r>
            <a:endParaRPr lang="en-US" sz="3200" dirty="0"/>
          </a:p>
        </p:txBody>
      </p:sp>
      <p:sp>
        <p:nvSpPr>
          <p:cNvPr id="3" name="scheda"/>
          <p:cNvSpPr/>
          <p:nvPr/>
        </p:nvSpPr>
        <p:spPr>
          <a:xfrm>
            <a:off x="548640" y="1325880"/>
            <a:ext cx="3566160" cy="4846320"/>
          </a:xfrm>
          <a:prstGeom prst="roundRect">
            <a:avLst>
              <a:gd name="adj" fmla="val 3846"/>
            </a:avLst>
          </a:prstGeom>
          <a:solidFill>
            <a:srgbClr val="CAE2FF"/>
          </a:solidFill>
          <a:ln/>
        </p:spPr>
      </p:sp>
      <p:sp>
        <p:nvSpPr>
          <p:cNvPr id="4" name="cerchio"/>
          <p:cNvSpPr/>
          <p:nvPr/>
        </p:nvSpPr>
        <p:spPr>
          <a:xfrm>
            <a:off x="1325880" y="1508760"/>
            <a:ext cx="2011680" cy="2011680"/>
          </a:xfrm>
          <a:prstGeom prst="ellipse">
            <a:avLst/>
          </a:prstGeom>
          <a:solidFill>
            <a:schemeClr val="bg1"/>
          </a:solidFill>
          <a:ln/>
        </p:spPr>
      </p:sp>
      <p:pic>
        <p:nvPicPr>
          <p:cNvPr id="5" name="pers_studente_cuffie" descr="Illustrazione: pers studente cuffie">    </p:cNvPr>
          <p:cNvPicPr>
            <a:picLocks noChangeAspect="1"/>
          </p:cNvPicPr>
          <p:nvPr/>
        </p:nvPicPr>
        <p:blipFill>
          <a:blip r:embed="rId1"/>
          <a:stretch>
            <a:fillRect/>
          </a:stretch>
        </p:blipFill>
        <p:spPr>
          <a:xfrm>
            <a:off x="1600200" y="1691640"/>
            <a:ext cx="1677835" cy="1645920"/>
          </a:xfrm>
          <a:prstGeom prst="rect">
            <a:avLst/>
          </a:prstGeom>
        </p:spPr>
      </p:pic>
      <p:sp>
        <p:nvSpPr>
          <p:cNvPr id="6" name="Text 3"/>
          <p:cNvSpPr txBox="1"/>
          <p:nvPr/>
        </p:nvSpPr>
        <p:spPr>
          <a:xfrm>
            <a:off x="777240" y="3657600"/>
            <a:ext cx="3108960" cy="2423160"/>
          </a:xfrm>
          <a:prstGeom prst="rect">
            <a:avLst/>
          </a:prstGeom>
          <a:noFill/>
          <a:ln/>
        </p:spPr>
        <p:txBody>
          <a:bodyPr wrap="square" lIns="0" tIns="0" rIns="0" bIns="0" rtlCol="0" anchor="t"/>
          <a:lstStyle/>
          <a:p>
            <a:pPr indent="0" marL="0">
              <a:buNone/>
            </a:pPr>
            <a:r>
              <a:rPr lang="en-US" sz="1300" b="1" dirty="0">
                <a:solidFill>
                  <a:schemeClr val="tx1"/>
                </a:solidFill>
              </a:rPr>
              <a:t>Competenza</a:t>
            </a:r>
            <a:endParaRPr lang="en-US" sz="1300" dirty="0"/>
          </a:p>
          <a:p>
            <a:pPr indent="0" marL="0">
              <a:buNone/>
            </a:pPr>
            <a:r>
              <a:rPr lang="en-US" sz="1300" dirty="0">
                <a:solidFill>
                  <a:schemeClr val="tx1"/>
                </a:solidFill>
              </a:rPr>
              <a:t>Plasmare l'IA 1</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Livello di riferimento</a:t>
            </a:r>
            <a:endParaRPr lang="en-US" sz="1300" dirty="0"/>
          </a:p>
          <a:p>
            <a:pPr indent="0" marL="0">
              <a:buNone/>
            </a:pPr>
            <a:r>
              <a:rPr lang="en-US" sz="1300" dirty="0">
                <a:solidFill>
                  <a:schemeClr val="tx1"/>
                </a:solidFill>
              </a:rPr>
              <a:t>Intermedio → Avanzato</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Durata</a:t>
            </a:r>
            <a:endParaRPr lang="en-US" sz="1300" dirty="0"/>
          </a:p>
          <a:p>
            <a:pPr indent="0" marL="0">
              <a:buNone/>
            </a:pPr>
            <a:r>
              <a:rPr lang="en-US" sz="1300" dirty="0">
                <a:solidFill>
                  <a:schemeClr val="tx1"/>
                </a:solidFill>
              </a:rPr>
              <a:t>50-100 minuti</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Materiali</a:t>
            </a:r>
            <a:endParaRPr lang="en-US" sz="1300" dirty="0"/>
          </a:p>
          <a:p>
            <a:pPr indent="0" marL="0">
              <a:buNone/>
            </a:pPr>
            <a:r>
              <a:rPr lang="en-US" sz="1300" dirty="0">
                <a:solidFill>
                  <a:schemeClr val="tx1"/>
                </a:solidFill>
              </a:rPr>
              <a:t>Scheda tecnica o informativa pubblica di uno strumento IA usato a scuola</a:t>
            </a:r>
            <a:endParaRPr lang="en-US" sz="1300" dirty="0"/>
          </a:p>
        </p:txBody>
      </p:sp>
      <p:sp>
        <p:nvSpPr>
          <p:cNvPr id="7" name="passo_1"/>
          <p:cNvSpPr/>
          <p:nvPr/>
        </p:nvSpPr>
        <p:spPr>
          <a:xfrm>
            <a:off x="4480560" y="1481328"/>
            <a:ext cx="384048" cy="384048"/>
          </a:xfrm>
          <a:prstGeom prst="roundRect">
            <a:avLst>
              <a:gd name="adj" fmla="val 14286"/>
            </a:avLst>
          </a:prstGeom>
          <a:solidFill>
            <a:srgbClr val="7794CA"/>
          </a:solidFill>
          <a:ln/>
        </p:spPr>
      </p:sp>
      <p:sp>
        <p:nvSpPr>
          <p:cNvPr id="8" name="Text 5"/>
          <p:cNvSpPr txBox="1"/>
          <p:nvPr/>
        </p:nvSpPr>
        <p:spPr>
          <a:xfrm>
            <a:off x="4480560" y="1481328"/>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9" name="Text 6"/>
          <p:cNvSpPr txBox="1"/>
          <p:nvPr/>
        </p:nvSpPr>
        <p:spPr>
          <a:xfrm>
            <a:off x="5029200" y="1371600"/>
            <a:ext cx="6611112" cy="777240"/>
          </a:xfrm>
          <a:prstGeom prst="rect">
            <a:avLst/>
          </a:prstGeom>
          <a:noFill/>
          <a:ln/>
        </p:spPr>
        <p:txBody>
          <a:bodyPr wrap="square" lIns="0" tIns="0" rIns="0" bIns="0" rtlCol="0" anchor="ctr"/>
          <a:lstStyle/>
          <a:p>
            <a:pPr indent="0" marL="0">
              <a:buNone/>
            </a:pPr>
            <a:r>
              <a:rPr lang="en-US" sz="1500" dirty="0">
                <a:solidFill>
                  <a:schemeClr val="tx1"/>
                </a:solidFill>
              </a:rPr>
              <a:t>Leggete la documentazione pubblica dello strumento: scopo, utenti previsti, dati, limiti dichiarati.</a:t>
            </a:r>
            <a:endParaRPr lang="en-US" sz="1500" dirty="0"/>
          </a:p>
        </p:txBody>
      </p:sp>
      <p:sp>
        <p:nvSpPr>
          <p:cNvPr id="10" name="passo_2"/>
          <p:cNvSpPr/>
          <p:nvPr/>
        </p:nvSpPr>
        <p:spPr>
          <a:xfrm>
            <a:off x="4480560" y="2377440"/>
            <a:ext cx="384048" cy="384048"/>
          </a:xfrm>
          <a:prstGeom prst="roundRect">
            <a:avLst>
              <a:gd name="adj" fmla="val 14286"/>
            </a:avLst>
          </a:prstGeom>
          <a:solidFill>
            <a:srgbClr val="7794CA"/>
          </a:solidFill>
          <a:ln/>
        </p:spPr>
      </p:sp>
      <p:sp>
        <p:nvSpPr>
          <p:cNvPr id="11" name="Text 8"/>
          <p:cNvSpPr txBox="1"/>
          <p:nvPr/>
        </p:nvSpPr>
        <p:spPr>
          <a:xfrm>
            <a:off x="4480560" y="237744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txBox="1"/>
          <p:nvPr/>
        </p:nvSpPr>
        <p:spPr>
          <a:xfrm>
            <a:off x="5029200" y="2267712"/>
            <a:ext cx="6611112" cy="777240"/>
          </a:xfrm>
          <a:prstGeom prst="rect">
            <a:avLst/>
          </a:prstGeom>
          <a:noFill/>
          <a:ln/>
        </p:spPr>
        <p:txBody>
          <a:bodyPr wrap="square" lIns="0" tIns="0" rIns="0" bIns="0" rtlCol="0" anchor="ctr"/>
          <a:lstStyle/>
          <a:p>
            <a:pPr indent="0" marL="0">
              <a:buNone/>
            </a:pPr>
            <a:r>
              <a:rPr lang="en-US" sz="1500" dirty="0">
                <a:solidFill>
                  <a:schemeClr val="tx1"/>
                </a:solidFill>
              </a:rPr>
              <a:t>Compilate una scheda di sintesi in linguaggio semplice.</a:t>
            </a:r>
            <a:endParaRPr lang="en-US" sz="1500" dirty="0"/>
          </a:p>
        </p:txBody>
      </p:sp>
      <p:sp>
        <p:nvSpPr>
          <p:cNvPr id="13" name="passo_3"/>
          <p:cNvSpPr/>
          <p:nvPr/>
        </p:nvSpPr>
        <p:spPr>
          <a:xfrm>
            <a:off x="4480560" y="3273552"/>
            <a:ext cx="384048" cy="384048"/>
          </a:xfrm>
          <a:prstGeom prst="roundRect">
            <a:avLst>
              <a:gd name="adj" fmla="val 14286"/>
            </a:avLst>
          </a:prstGeom>
          <a:solidFill>
            <a:srgbClr val="7794CA"/>
          </a:solidFill>
          <a:ln/>
        </p:spPr>
      </p:sp>
      <p:sp>
        <p:nvSpPr>
          <p:cNvPr id="14" name="Text 11"/>
          <p:cNvSpPr txBox="1"/>
          <p:nvPr/>
        </p:nvSpPr>
        <p:spPr>
          <a:xfrm>
            <a:off x="4480560" y="3273552"/>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5" name="Text 12"/>
          <p:cNvSpPr txBox="1"/>
          <p:nvPr/>
        </p:nvSpPr>
        <p:spPr>
          <a:xfrm>
            <a:off x="5029200" y="3163824"/>
            <a:ext cx="6611112" cy="777240"/>
          </a:xfrm>
          <a:prstGeom prst="rect">
            <a:avLst/>
          </a:prstGeom>
          <a:noFill/>
          <a:ln/>
        </p:spPr>
        <p:txBody>
          <a:bodyPr wrap="square" lIns="0" tIns="0" rIns="0" bIns="0" rtlCol="0" anchor="ctr"/>
          <a:lstStyle/>
          <a:p>
            <a:pPr indent="0" marL="0">
              <a:buNone/>
            </a:pPr>
            <a:r>
              <a:rPr lang="en-US" sz="1500" dirty="0">
                <a:solidFill>
                  <a:schemeClr val="tx1"/>
                </a:solidFill>
              </a:rPr>
              <a:t>Individuate utenti non previsti e possibili impatti su di loro.</a:t>
            </a:r>
            <a:endParaRPr lang="en-US" sz="1500" dirty="0"/>
          </a:p>
        </p:txBody>
      </p:sp>
      <p:sp>
        <p:nvSpPr>
          <p:cNvPr id="16" name="passo_4"/>
          <p:cNvSpPr/>
          <p:nvPr/>
        </p:nvSpPr>
        <p:spPr>
          <a:xfrm>
            <a:off x="4480560" y="4169664"/>
            <a:ext cx="384048" cy="384048"/>
          </a:xfrm>
          <a:prstGeom prst="roundRect">
            <a:avLst>
              <a:gd name="adj" fmla="val 14286"/>
            </a:avLst>
          </a:prstGeom>
          <a:solidFill>
            <a:srgbClr val="7794CA"/>
          </a:solidFill>
          <a:ln/>
        </p:spPr>
      </p:sp>
      <p:sp>
        <p:nvSpPr>
          <p:cNvPr id="17" name="Text 14"/>
          <p:cNvSpPr txBox="1"/>
          <p:nvPr/>
        </p:nvSpPr>
        <p:spPr>
          <a:xfrm>
            <a:off x="4480560" y="4169664"/>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18" name="Text 15"/>
          <p:cNvSpPr txBox="1"/>
          <p:nvPr/>
        </p:nvSpPr>
        <p:spPr>
          <a:xfrm>
            <a:off x="5029200" y="4059936"/>
            <a:ext cx="6611112" cy="777240"/>
          </a:xfrm>
          <a:prstGeom prst="rect">
            <a:avLst/>
          </a:prstGeom>
          <a:noFill/>
          <a:ln/>
        </p:spPr>
        <p:txBody>
          <a:bodyPr wrap="square" lIns="0" tIns="0" rIns="0" bIns="0" rtlCol="0" anchor="ctr"/>
          <a:lstStyle/>
          <a:p>
            <a:pPr indent="0" marL="0">
              <a:buNone/>
            </a:pPr>
            <a:r>
              <a:rPr lang="en-US" sz="1500" dirty="0">
                <a:solidFill>
                  <a:schemeClr val="tx1"/>
                </a:solidFill>
              </a:rPr>
              <a:t>Proponete tre regole d'uso per la vostra classe.</a:t>
            </a:r>
            <a:endParaRPr lang="en-US" sz="1500" dirty="0"/>
          </a:p>
        </p:txBody>
      </p:sp>
      <p:sp>
        <p:nvSpPr>
          <p:cNvPr id="19" name="domanda"/>
          <p:cNvSpPr/>
          <p:nvPr/>
        </p:nvSpPr>
        <p:spPr>
          <a:xfrm>
            <a:off x="4480560" y="5074920"/>
            <a:ext cx="7159752" cy="1097280"/>
          </a:xfrm>
          <a:prstGeom prst="roundRect">
            <a:avLst>
              <a:gd name="adj" fmla="val 10000"/>
            </a:avLst>
          </a:prstGeom>
          <a:solidFill>
            <a:srgbClr val="7794CA"/>
          </a:solidFill>
          <a:ln/>
        </p:spPr>
      </p:sp>
      <p:sp>
        <p:nvSpPr>
          <p:cNvPr id="20" name="Text 17"/>
          <p:cNvSpPr txBox="1"/>
          <p:nvPr/>
        </p:nvSpPr>
        <p:spPr>
          <a:xfrm>
            <a:off x="4709160" y="5120640"/>
            <a:ext cx="6720840" cy="1005840"/>
          </a:xfrm>
          <a:prstGeom prst="rect">
            <a:avLst/>
          </a:prstGeom>
          <a:noFill/>
          <a:ln/>
        </p:spPr>
        <p:txBody>
          <a:bodyPr wrap="square" lIns="0" tIns="0" rIns="0" bIns="0" rtlCol="0" anchor="ctr"/>
          <a:lstStyle/>
          <a:p>
            <a:pPr indent="0" marL="0">
              <a:buNone/>
            </a:pPr>
            <a:r>
              <a:rPr lang="en-US" sz="1600" b="1" dirty="0">
                <a:solidFill>
                  <a:srgbClr val="FFFFFF"/>
                </a:solidFill>
              </a:rPr>
              <a:t>Domanda di riflessione  </a:t>
            </a:r>
            <a:pPr indent="0" marL="0">
              <a:buNone/>
            </a:pPr>
            <a:r>
              <a:rPr lang="en-US" sz="1600" i="1" dirty="0">
                <a:solidFill>
                  <a:srgbClr val="FFFFFF"/>
                </a:solidFill>
              </a:rPr>
              <a:t>Che cosa non dice la documentazione che vorresti sapere?</a:t>
            </a:r>
            <a:endParaRPr lang="en-US" sz="16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4A68A6"/>
                </a:solidFill>
                <a:latin typeface="IBM Plex Sans" pitchFamily="34" charset="0"/>
                <a:ea typeface="IBM Plex Sans" pitchFamily="34" charset="-122"/>
                <a:cs typeface="IBM Plex Sans" pitchFamily="34" charset="-120"/>
              </a:rPr>
              <a:t>Plasmare l'IA 2: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aspettative</a:t>
            </a:r>
            <a:endParaRPr lang="en-US" sz="3200" dirty="0"/>
          </a:p>
        </p:txBody>
      </p:sp>
      <p:pic>
        <p:nvPicPr>
          <p:cNvPr id="3" name="petalo" descr="Illustrazione: ambito4 plasmare petalo">    </p:cNvPr>
          <p:cNvPicPr>
            <a:picLocks noChangeAspect="1"/>
          </p:cNvPicPr>
          <p:nvPr/>
        </p:nvPicPr>
        <p:blipFill>
          <a:blip r:embed="rId1"/>
          <a:stretch>
            <a:fillRect/>
          </a:stretch>
        </p:blipFill>
        <p:spPr>
          <a:xfrm>
            <a:off x="10881360" y="411480"/>
            <a:ext cx="777240" cy="702484"/>
          </a:xfrm>
          <a:prstGeom prst="rect">
            <a:avLst/>
          </a:prstGeom>
        </p:spPr>
      </p:pic>
      <p:sp>
        <p:nvSpPr>
          <p:cNvPr id="4" name="Text 1"/>
          <p:cNvSpPr txBox="1"/>
          <p:nvPr/>
        </p:nvSpPr>
        <p:spPr>
          <a:xfrm>
            <a:off x="548640" y="1188720"/>
            <a:ext cx="11091672" cy="713232"/>
          </a:xfrm>
          <a:prstGeom prst="rect">
            <a:avLst/>
          </a:prstGeom>
          <a:noFill/>
          <a:ln/>
        </p:spPr>
        <p:txBody>
          <a:bodyPr wrap="square" lIns="0" tIns="0" rIns="0" bIns="0" rtlCol="0" anchor="t"/>
          <a:lstStyle/>
          <a:p>
            <a:pPr indent="0" marL="0">
              <a:buNone/>
            </a:pPr>
            <a:r>
              <a:rPr lang="en-US" sz="1800" b="1" dirty="0">
                <a:solidFill>
                  <a:schemeClr val="tx1"/>
                </a:solidFill>
                <a:latin typeface="IBM Plex Sans" pitchFamily="34" charset="0"/>
                <a:ea typeface="IBM Plex Sans" pitchFamily="34" charset="-122"/>
                <a:cs typeface="IBM Plex Sans" pitchFamily="34" charset="-120"/>
              </a:rPr>
              <a:t>Valutare i sistemi IA utilizzando criteri definiti, risultati attesi, casi prova e feedback degli utenti.</a:t>
            </a:r>
            <a:endParaRPr lang="en-US" sz="1800" dirty="0"/>
          </a:p>
        </p:txBody>
      </p:sp>
      <p:sp>
        <p:nvSpPr>
          <p:cNvPr id="5" name="Text 2"/>
          <p:cNvSpPr txBox="1"/>
          <p:nvPr/>
        </p:nvSpPr>
        <p:spPr>
          <a:xfrm>
            <a:off x="548640" y="1920240"/>
            <a:ext cx="11091672" cy="457200"/>
          </a:xfrm>
          <a:prstGeom prst="rect">
            <a:avLst/>
          </a:prstGeom>
          <a:noFill/>
          <a:ln/>
        </p:spPr>
        <p:txBody>
          <a:bodyPr wrap="square" lIns="0" tIns="0" rIns="0" bIns="0" rtlCol="0" anchor="t"/>
          <a:lstStyle/>
          <a:p>
            <a:pPr indent="0" marL="0">
              <a:buNone/>
            </a:pPr>
            <a:r>
              <a:rPr lang="en-US" sz="1300" b="1" dirty="0">
                <a:solidFill>
                  <a:schemeClr val="tx1"/>
                </a:solidFill>
              </a:rPr>
              <a:t>Conoscenze: </a:t>
            </a:r>
            <a:pPr indent="0" marL="0">
              <a:buNone/>
            </a:pPr>
            <a:r>
              <a:rPr lang="en-US" sz="1300" dirty="0">
                <a:solidFill>
                  <a:srgbClr val="215E9E"/>
                </a:solidFill>
              </a:rPr>
              <a:t>1.2, 1.4    </a:t>
            </a:r>
            <a:pPr indent="0" marL="0">
              <a:buNone/>
            </a:pPr>
            <a:r>
              <a:rPr lang="en-US" sz="1300" b="1" dirty="0">
                <a:solidFill>
                  <a:schemeClr val="tx1"/>
                </a:solidFill>
              </a:rPr>
              <a:t>Abilità: </a:t>
            </a:r>
            <a:pPr indent="0" marL="0">
              <a:buNone/>
            </a:pPr>
            <a:r>
              <a:rPr lang="en-US" sz="1300" dirty="0">
                <a:solidFill>
                  <a:srgbClr val="215E9E"/>
                </a:solidFill>
              </a:rPr>
              <a:t>collaborazione, pensiero computazionale    </a:t>
            </a:r>
            <a:pPr indent="0" marL="0">
              <a:buNone/>
            </a:pPr>
            <a:r>
              <a:rPr lang="en-US" sz="1300" b="1" dirty="0">
                <a:solidFill>
                  <a:schemeClr val="tx1"/>
                </a:solidFill>
              </a:rPr>
              <a:t>Attitudini: </a:t>
            </a:r>
            <a:pPr indent="0" marL="0">
              <a:buNone/>
            </a:pPr>
            <a:r>
              <a:rPr lang="en-US" sz="1300" dirty="0">
                <a:solidFill>
                  <a:srgbClr val="215E9E"/>
                </a:solidFill>
              </a:rPr>
              <a:t>adattabilità, innovatività, capacità di riflessione</a:t>
            </a:r>
            <a:endParaRPr lang="en-US" sz="1300" dirty="0"/>
          </a:p>
        </p:txBody>
      </p:sp>
      <p:sp>
        <p:nvSpPr>
          <p:cNvPr id="6" name="Text 3"/>
          <p:cNvSpPr txBox="1"/>
          <p:nvPr/>
        </p:nvSpPr>
        <p:spPr>
          <a:xfrm>
            <a:off x="548640" y="2377440"/>
            <a:ext cx="11091672" cy="320040"/>
          </a:xfrm>
          <a:prstGeom prst="rect">
            <a:avLst/>
          </a:prstGeom>
          <a:noFill/>
          <a:ln/>
        </p:spPr>
        <p:txBody>
          <a:bodyPr wrap="square" lIns="0" tIns="0" rIns="0" bIns="0" rtlCol="0" anchor="t"/>
          <a:lstStyle/>
          <a:p>
            <a:pPr indent="0" marL="0">
              <a:buNone/>
            </a:pPr>
            <a:r>
              <a:rPr lang="en-US" sz="1200" b="1" dirty="0">
                <a:solidFill>
                  <a:schemeClr val="tx1"/>
                </a:solidFill>
              </a:rPr>
              <a:t>Collegamenti: </a:t>
            </a:r>
            <a:pPr indent="0" marL="0">
              <a:buNone/>
            </a:pPr>
            <a:r>
              <a:rPr lang="en-US" sz="1200" dirty="0">
                <a:solidFill>
                  <a:srgbClr val="6D6E70"/>
                </a:solidFill>
              </a:rPr>
              <a:t>Informatica · Istruzione tecnica e professionale · Scienze · Pregiudizi ed equità · Innovazione · Futuro del lavoro</a:t>
            </a:r>
            <a:endParaRPr lang="en-US" sz="1200" dirty="0"/>
          </a:p>
        </p:txBody>
      </p:sp>
      <p:sp>
        <p:nvSpPr>
          <p:cNvPr id="7" name="cornice"/>
          <p:cNvSpPr/>
          <p:nvPr/>
        </p:nvSpPr>
        <p:spPr>
          <a:xfrm>
            <a:off x="548640" y="2834640"/>
            <a:ext cx="11091672" cy="3337560"/>
          </a:xfrm>
          <a:prstGeom prst="roundRect">
            <a:avLst>
              <a:gd name="adj" fmla="val 3288"/>
            </a:avLst>
          </a:prstGeom>
          <a:solidFill>
            <a:schemeClr val="bg1"/>
          </a:solidFill>
          <a:ln w="12700">
            <a:solidFill>
              <a:schemeClr val="accent1"/>
            </a:solidFill>
            <a:prstDash val="solid"/>
          </a:ln>
        </p:spPr>
      </p:sp>
      <p:sp>
        <p:nvSpPr>
          <p:cNvPr id="8" name="pill_Base"/>
          <p:cNvSpPr/>
          <p:nvPr/>
        </p:nvSpPr>
        <p:spPr>
          <a:xfrm>
            <a:off x="822960" y="3017520"/>
            <a:ext cx="1463040" cy="329184"/>
          </a:xfrm>
          <a:prstGeom prst="roundRect">
            <a:avLst>
              <a:gd name="adj" fmla="val 16667"/>
            </a:avLst>
          </a:prstGeom>
          <a:solidFill>
            <a:srgbClr val="8DC7FF"/>
          </a:solidFill>
          <a:ln/>
        </p:spPr>
      </p:sp>
      <p:sp>
        <p:nvSpPr>
          <p:cNvPr id="9" name="Text 6"/>
          <p:cNvSpPr txBox="1"/>
          <p:nvPr/>
        </p:nvSpPr>
        <p:spPr>
          <a:xfrm>
            <a:off x="822960" y="301752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10" name="Text 7"/>
          <p:cNvSpPr txBox="1"/>
          <p:nvPr/>
        </p:nvSpPr>
        <p:spPr>
          <a:xfrm>
            <a:off x="8229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definiscono i criteri per stabilire se un sistema IA ha portato a termine un'attività.</a:t>
            </a:r>
            <a:endParaRPr lang="en-US" sz="1500" dirty="0"/>
          </a:p>
        </p:txBody>
      </p:sp>
      <p:sp>
        <p:nvSpPr>
          <p:cNvPr id="11" name="div_1"/>
          <p:cNvSpPr/>
          <p:nvPr/>
        </p:nvSpPr>
        <p:spPr>
          <a:xfrm>
            <a:off x="4297680" y="2834640"/>
            <a:ext cx="0" cy="3337560"/>
          </a:xfrm>
          <a:prstGeom prst="line">
            <a:avLst/>
          </a:prstGeom>
          <a:noFill/>
          <a:ln w="9525">
            <a:solidFill>
              <a:schemeClr val="accent1"/>
            </a:solidFill>
            <a:prstDash val="dash"/>
          </a:ln>
        </p:spPr>
      </p:sp>
      <p:sp>
        <p:nvSpPr>
          <p:cNvPr id="12" name="pill_Intermedio"/>
          <p:cNvSpPr/>
          <p:nvPr/>
        </p:nvSpPr>
        <p:spPr>
          <a:xfrm>
            <a:off x="4480560" y="3017520"/>
            <a:ext cx="1463040" cy="329184"/>
          </a:xfrm>
          <a:prstGeom prst="roundRect">
            <a:avLst>
              <a:gd name="adj" fmla="val 16667"/>
            </a:avLst>
          </a:prstGeom>
          <a:solidFill>
            <a:srgbClr val="5B9FD6"/>
          </a:solidFill>
          <a:ln/>
        </p:spPr>
      </p:sp>
      <p:sp>
        <p:nvSpPr>
          <p:cNvPr id="13" name="Text 10"/>
          <p:cNvSpPr txBox="1"/>
          <p:nvPr/>
        </p:nvSpPr>
        <p:spPr>
          <a:xfrm>
            <a:off x="44805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4" name="Text 11"/>
          <p:cNvSpPr txBox="1"/>
          <p:nvPr/>
        </p:nvSpPr>
        <p:spPr>
          <a:xfrm>
            <a:off x="44805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valutano le prestazioni di un sistema IA in relazione a un'attività, utilizzando criteri definiti e il feedback derivante da revisioni umane o da test di benchmarking.</a:t>
            </a:r>
            <a:endParaRPr lang="en-US" sz="1500" dirty="0"/>
          </a:p>
        </p:txBody>
      </p:sp>
      <p:sp>
        <p:nvSpPr>
          <p:cNvPr id="15" name="div_2"/>
          <p:cNvSpPr/>
          <p:nvPr/>
        </p:nvSpPr>
        <p:spPr>
          <a:xfrm>
            <a:off x="7955280" y="2834640"/>
            <a:ext cx="0" cy="3337560"/>
          </a:xfrm>
          <a:prstGeom prst="line">
            <a:avLst/>
          </a:prstGeom>
          <a:noFill/>
          <a:ln w="9525">
            <a:solidFill>
              <a:schemeClr val="accent1"/>
            </a:solidFill>
            <a:prstDash val="dash"/>
          </a:ln>
        </p:spPr>
      </p:sp>
      <p:sp>
        <p:nvSpPr>
          <p:cNvPr id="16" name="pill_Avanzato"/>
          <p:cNvSpPr/>
          <p:nvPr/>
        </p:nvSpPr>
        <p:spPr>
          <a:xfrm>
            <a:off x="8138160" y="3017520"/>
            <a:ext cx="1463040" cy="329184"/>
          </a:xfrm>
          <a:prstGeom prst="roundRect">
            <a:avLst>
              <a:gd name="adj" fmla="val 16667"/>
            </a:avLst>
          </a:prstGeom>
          <a:solidFill>
            <a:srgbClr val="01408D"/>
          </a:solidFill>
          <a:ln/>
        </p:spPr>
      </p:sp>
      <p:sp>
        <p:nvSpPr>
          <p:cNvPr id="17" name="Text 14"/>
          <p:cNvSpPr txBox="1"/>
          <p:nvPr/>
        </p:nvSpPr>
        <p:spPr>
          <a:xfrm>
            <a:off x="81381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8" name="Text 15"/>
          <p:cNvSpPr txBox="1"/>
          <p:nvPr/>
        </p:nvSpPr>
        <p:spPr>
          <a:xfrm>
            <a:off x="81381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definiscono i propri criteri di valutazione per un sistema IA, confrontano le prestazioni su diversi input e utenti e utilizzano i risultati per proporre miglioramenti.</a:t>
            </a:r>
            <a:endParaRPr lang="en-US" sz="15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4A68A6"/>
                </a:solidFill>
                <a:latin typeface="IBM Plex Sans" pitchFamily="34" charset="0"/>
                <a:ea typeface="IBM Plex Sans" pitchFamily="34" charset="-122"/>
                <a:cs typeface="IBM Plex Sans" pitchFamily="34" charset="-120"/>
              </a:rPr>
              <a:t>Plasmare l'IA 2: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in classe</a:t>
            </a:r>
            <a:endParaRPr lang="en-US" sz="3200" dirty="0"/>
          </a:p>
        </p:txBody>
      </p:sp>
      <p:pic>
        <p:nvPicPr>
          <p:cNvPr id="3" name="petalo" descr="Illustrazione: ambito4 plasmare petalo">    </p:cNvPr>
          <p:cNvPicPr>
            <a:picLocks noChangeAspect="1"/>
          </p:cNvPicPr>
          <p:nvPr/>
        </p:nvPicPr>
        <p:blipFill>
          <a:blip r:embed="rId1"/>
          <a:stretch>
            <a:fillRect/>
          </a:stretch>
        </p:blipFill>
        <p:spPr>
          <a:xfrm>
            <a:off x="10881360" y="411480"/>
            <a:ext cx="777240" cy="702484"/>
          </a:xfrm>
          <a:prstGeom prst="rect">
            <a:avLst/>
          </a:prstGeom>
        </p:spPr>
      </p:pic>
      <p:sp>
        <p:nvSpPr>
          <p:cNvPr id="4" name="box_Base"/>
          <p:cNvSpPr/>
          <p:nvPr/>
        </p:nvSpPr>
        <p:spPr>
          <a:xfrm>
            <a:off x="548640" y="1325880"/>
            <a:ext cx="3611880" cy="4846320"/>
          </a:xfrm>
          <a:prstGeom prst="roundRect">
            <a:avLst>
              <a:gd name="adj" fmla="val 3038"/>
            </a:avLst>
          </a:prstGeom>
          <a:solidFill>
            <a:srgbClr val="F4F8FD"/>
          </a:solidFill>
          <a:ln/>
        </p:spPr>
      </p:sp>
      <p:sp>
        <p:nvSpPr>
          <p:cNvPr id="5" name="pill_Base"/>
          <p:cNvSpPr/>
          <p:nvPr/>
        </p:nvSpPr>
        <p:spPr>
          <a:xfrm>
            <a:off x="731520" y="1508760"/>
            <a:ext cx="1463040" cy="329184"/>
          </a:xfrm>
          <a:prstGeom prst="roundRect">
            <a:avLst>
              <a:gd name="adj" fmla="val 16667"/>
            </a:avLst>
          </a:prstGeom>
          <a:solidFill>
            <a:srgbClr val="8DC7FF"/>
          </a:solidFill>
          <a:ln/>
        </p:spPr>
      </p:sp>
      <p:sp>
        <p:nvSpPr>
          <p:cNvPr id="6" name="Text 3"/>
          <p:cNvSpPr txBox="1"/>
          <p:nvPr/>
        </p:nvSpPr>
        <p:spPr>
          <a:xfrm>
            <a:off x="731520" y="150876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7" name="Text 4"/>
          <p:cNvSpPr txBox="1"/>
          <p:nvPr/>
        </p:nvSpPr>
        <p:spPr>
          <a:xfrm>
            <a:off x="2331720"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8" name="Text 5"/>
          <p:cNvSpPr txBox="1"/>
          <p:nvPr/>
        </p:nvSpPr>
        <p:spPr>
          <a:xfrm>
            <a:off x="731520"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esaminano un sistema IA che consiglia nuovi brani musicali. In piccoli gruppi, definiscono i criteri che renderebbero il sistema efficace e confrontano i consigli del sistema per utenti con interessi o storie di interazione diversi.</a:t>
            </a:r>
            <a:endParaRPr lang="en-US" sz="1400" dirty="0"/>
          </a:p>
        </p:txBody>
      </p:sp>
      <p:sp>
        <p:nvSpPr>
          <p:cNvPr id="9" name="box_Intermedio"/>
          <p:cNvSpPr/>
          <p:nvPr/>
        </p:nvSpPr>
        <p:spPr>
          <a:xfrm>
            <a:off x="4370832" y="1325880"/>
            <a:ext cx="3611880" cy="4846320"/>
          </a:xfrm>
          <a:prstGeom prst="roundRect">
            <a:avLst>
              <a:gd name="adj" fmla="val 3038"/>
            </a:avLst>
          </a:prstGeom>
          <a:solidFill>
            <a:srgbClr val="EAF3FF"/>
          </a:solidFill>
          <a:ln/>
        </p:spPr>
      </p:sp>
      <p:sp>
        <p:nvSpPr>
          <p:cNvPr id="10" name="pill_Intermedio"/>
          <p:cNvSpPr/>
          <p:nvPr/>
        </p:nvSpPr>
        <p:spPr>
          <a:xfrm>
            <a:off x="4553712" y="1508760"/>
            <a:ext cx="1463040" cy="329184"/>
          </a:xfrm>
          <a:prstGeom prst="roundRect">
            <a:avLst>
              <a:gd name="adj" fmla="val 16667"/>
            </a:avLst>
          </a:prstGeom>
          <a:solidFill>
            <a:srgbClr val="5B9FD6"/>
          </a:solidFill>
          <a:ln/>
        </p:spPr>
      </p:sp>
      <p:sp>
        <p:nvSpPr>
          <p:cNvPr id="11" name="Text 8"/>
          <p:cNvSpPr txBox="1"/>
          <p:nvPr/>
        </p:nvSpPr>
        <p:spPr>
          <a:xfrm>
            <a:off x="4553712"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2" name="Text 9"/>
          <p:cNvSpPr txBox="1"/>
          <p:nvPr/>
        </p:nvSpPr>
        <p:spPr>
          <a:xfrm>
            <a:off x="6153912"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3" name="Text 10"/>
          <p:cNvSpPr txBox="1"/>
          <p:nvPr/>
        </p:nvSpPr>
        <p:spPr>
          <a:xfrm>
            <a:off x="4553712"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individuano le strategie che utilizzerebbero per risolvere un crucipuzzle. L'insegnante illustra un algoritmo esemplificativo usato per la stessa attività. Utilizzando criteri definiti (come efficienza, coerenza e chiarezza), gli alunni confrontano le strategie dei loro compagni con l'algoritmo e individuando i punti di forza, i limiti e i trade-off di ciascun approccio.</a:t>
            </a:r>
            <a:endParaRPr lang="en-US" sz="1400" dirty="0"/>
          </a:p>
        </p:txBody>
      </p:sp>
      <p:sp>
        <p:nvSpPr>
          <p:cNvPr id="14" name="box_Avanzato"/>
          <p:cNvSpPr/>
          <p:nvPr/>
        </p:nvSpPr>
        <p:spPr>
          <a:xfrm>
            <a:off x="8193024" y="1325880"/>
            <a:ext cx="3611880" cy="4846320"/>
          </a:xfrm>
          <a:prstGeom prst="roundRect">
            <a:avLst>
              <a:gd name="adj" fmla="val 3038"/>
            </a:avLst>
          </a:prstGeom>
          <a:solidFill>
            <a:srgbClr val="F4F8FD"/>
          </a:solidFill>
          <a:ln/>
        </p:spPr>
      </p:sp>
      <p:sp>
        <p:nvSpPr>
          <p:cNvPr id="15" name="pill_Avanzato"/>
          <p:cNvSpPr/>
          <p:nvPr/>
        </p:nvSpPr>
        <p:spPr>
          <a:xfrm>
            <a:off x="8375904" y="1508760"/>
            <a:ext cx="1463040" cy="329184"/>
          </a:xfrm>
          <a:prstGeom prst="roundRect">
            <a:avLst>
              <a:gd name="adj" fmla="val 16667"/>
            </a:avLst>
          </a:prstGeom>
          <a:solidFill>
            <a:srgbClr val="01408D"/>
          </a:solidFill>
          <a:ln/>
        </p:spPr>
      </p:sp>
      <p:sp>
        <p:nvSpPr>
          <p:cNvPr id="16" name="Text 13"/>
          <p:cNvSpPr txBox="1"/>
          <p:nvPr/>
        </p:nvSpPr>
        <p:spPr>
          <a:xfrm>
            <a:off x="8375904"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7" name="Text 14"/>
          <p:cNvSpPr txBox="1"/>
          <p:nvPr/>
        </p:nvSpPr>
        <p:spPr>
          <a:xfrm>
            <a:off x="9976104"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8" name="Text 15"/>
          <p:cNvSpPr txBox="1"/>
          <p:nvPr/>
        </p:nvSpPr>
        <p:spPr>
          <a:xfrm>
            <a:off x="8375904"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A coppie, gli alunni elaborano proposte per uno strumento IA e condividono le loro idee. Ogni studente pone al proprio partner una serie di domande sulla sua proposta. Successivamente, ciascun alunno compila una scheda sul modello per identificare gli utenti previsti e non previsti, gli impatti e i casi d'uso relativi all'idea del compagno. Si scambiano feedback in base alle schede e modificano le proprie proposte sugli strumenti di conseguenza.</a:t>
            </a:r>
            <a:endParaRPr lang="en-US" sz="14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4A68A6"/>
                </a:solidFill>
                <a:latin typeface="IBM Plex Sans" pitchFamily="34" charset="0"/>
                <a:ea typeface="IBM Plex Sans" pitchFamily="34" charset="-122"/>
                <a:cs typeface="IBM Plex Sans" pitchFamily="34" charset="-120"/>
              </a:rPr>
              <a:t>Pronto per la classe: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Il banco di prova della classe</a:t>
            </a:r>
            <a:endParaRPr lang="en-US" sz="3200" dirty="0"/>
          </a:p>
        </p:txBody>
      </p:sp>
      <p:sp>
        <p:nvSpPr>
          <p:cNvPr id="3" name="scheda"/>
          <p:cNvSpPr/>
          <p:nvPr/>
        </p:nvSpPr>
        <p:spPr>
          <a:xfrm>
            <a:off x="548640" y="1325880"/>
            <a:ext cx="3566160" cy="4846320"/>
          </a:xfrm>
          <a:prstGeom prst="roundRect">
            <a:avLst>
              <a:gd name="adj" fmla="val 3846"/>
            </a:avLst>
          </a:prstGeom>
          <a:solidFill>
            <a:srgbClr val="CAE2FF"/>
          </a:solidFill>
          <a:ln/>
        </p:spPr>
      </p:sp>
      <p:sp>
        <p:nvSpPr>
          <p:cNvPr id="4" name="cerchio"/>
          <p:cNvSpPr/>
          <p:nvPr/>
        </p:nvSpPr>
        <p:spPr>
          <a:xfrm>
            <a:off x="1325880" y="1508760"/>
            <a:ext cx="2011680" cy="2011680"/>
          </a:xfrm>
          <a:prstGeom prst="ellipse">
            <a:avLst/>
          </a:prstGeom>
          <a:solidFill>
            <a:schemeClr val="bg1"/>
          </a:solidFill>
          <a:ln/>
        </p:spPr>
      </p:sp>
      <p:pic>
        <p:nvPicPr>
          <p:cNvPr id="5" name="pers_studente_cuffie" descr="Illustrazione: pers studente cuffie">    </p:cNvPr>
          <p:cNvPicPr>
            <a:picLocks noChangeAspect="1"/>
          </p:cNvPicPr>
          <p:nvPr/>
        </p:nvPicPr>
        <p:blipFill>
          <a:blip r:embed="rId1"/>
          <a:stretch>
            <a:fillRect/>
          </a:stretch>
        </p:blipFill>
        <p:spPr>
          <a:xfrm>
            <a:off x="1600200" y="1691640"/>
            <a:ext cx="1677835" cy="1645920"/>
          </a:xfrm>
          <a:prstGeom prst="rect">
            <a:avLst/>
          </a:prstGeom>
        </p:spPr>
      </p:pic>
      <p:sp>
        <p:nvSpPr>
          <p:cNvPr id="6" name="Text 3"/>
          <p:cNvSpPr txBox="1"/>
          <p:nvPr/>
        </p:nvSpPr>
        <p:spPr>
          <a:xfrm>
            <a:off x="777240" y="3657600"/>
            <a:ext cx="3108960" cy="2423160"/>
          </a:xfrm>
          <a:prstGeom prst="rect">
            <a:avLst/>
          </a:prstGeom>
          <a:noFill/>
          <a:ln/>
        </p:spPr>
        <p:txBody>
          <a:bodyPr wrap="square" lIns="0" tIns="0" rIns="0" bIns="0" rtlCol="0" anchor="t"/>
          <a:lstStyle/>
          <a:p>
            <a:pPr indent="0" marL="0">
              <a:buNone/>
            </a:pPr>
            <a:r>
              <a:rPr lang="en-US" sz="1300" b="1" dirty="0">
                <a:solidFill>
                  <a:schemeClr val="tx1"/>
                </a:solidFill>
              </a:rPr>
              <a:t>Competenza</a:t>
            </a:r>
            <a:endParaRPr lang="en-US" sz="1300" dirty="0"/>
          </a:p>
          <a:p>
            <a:pPr indent="0" marL="0">
              <a:buNone/>
            </a:pPr>
            <a:r>
              <a:rPr lang="en-US" sz="1300" dirty="0">
                <a:solidFill>
                  <a:schemeClr val="tx1"/>
                </a:solidFill>
              </a:rPr>
              <a:t>Plasmare l'IA 2</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Livello di riferimento</a:t>
            </a:r>
            <a:endParaRPr lang="en-US" sz="1300" dirty="0"/>
          </a:p>
          <a:p>
            <a:pPr indent="0" marL="0">
              <a:buNone/>
            </a:pPr>
            <a:r>
              <a:rPr lang="en-US" sz="1300" dirty="0">
                <a:solidFill>
                  <a:schemeClr val="tx1"/>
                </a:solidFill>
              </a:rPr>
              <a:t>Avanzato</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Durata</a:t>
            </a:r>
            <a:endParaRPr lang="en-US" sz="1300" dirty="0"/>
          </a:p>
          <a:p>
            <a:pPr indent="0" marL="0">
              <a:buNone/>
            </a:pPr>
            <a:r>
              <a:rPr lang="en-US" sz="1300" dirty="0">
                <a:solidFill>
                  <a:schemeClr val="tx1"/>
                </a:solidFill>
              </a:rPr>
              <a:t>2 ore</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Materiali</a:t>
            </a:r>
            <a:endParaRPr lang="en-US" sz="1300" dirty="0"/>
          </a:p>
          <a:p>
            <a:pPr indent="0" marL="0">
              <a:buNone/>
            </a:pPr>
            <a:r>
              <a:rPr lang="en-US" sz="1300" dirty="0">
                <a:solidFill>
                  <a:schemeClr val="tx1"/>
                </a:solidFill>
              </a:rPr>
              <a:t>15 domande con risposta nota tratte dal programma, due chatbot o due prompt da confrontare</a:t>
            </a:r>
            <a:endParaRPr lang="en-US" sz="1300" dirty="0"/>
          </a:p>
        </p:txBody>
      </p:sp>
      <p:sp>
        <p:nvSpPr>
          <p:cNvPr id="7" name="passo_1"/>
          <p:cNvSpPr/>
          <p:nvPr/>
        </p:nvSpPr>
        <p:spPr>
          <a:xfrm>
            <a:off x="4480560" y="1481328"/>
            <a:ext cx="384048" cy="384048"/>
          </a:xfrm>
          <a:prstGeom prst="roundRect">
            <a:avLst>
              <a:gd name="adj" fmla="val 14286"/>
            </a:avLst>
          </a:prstGeom>
          <a:solidFill>
            <a:srgbClr val="7794CA"/>
          </a:solidFill>
          <a:ln/>
        </p:spPr>
      </p:sp>
      <p:sp>
        <p:nvSpPr>
          <p:cNvPr id="8" name="Text 5"/>
          <p:cNvSpPr txBox="1"/>
          <p:nvPr/>
        </p:nvSpPr>
        <p:spPr>
          <a:xfrm>
            <a:off x="4480560" y="1481328"/>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9" name="Text 6"/>
          <p:cNvSpPr txBox="1"/>
          <p:nvPr/>
        </p:nvSpPr>
        <p:spPr>
          <a:xfrm>
            <a:off x="5029200" y="1371600"/>
            <a:ext cx="6611112" cy="777240"/>
          </a:xfrm>
          <a:prstGeom prst="rect">
            <a:avLst/>
          </a:prstGeom>
          <a:noFill/>
          <a:ln/>
        </p:spPr>
        <p:txBody>
          <a:bodyPr wrap="square" lIns="0" tIns="0" rIns="0" bIns="0" rtlCol="0" anchor="ctr"/>
          <a:lstStyle/>
          <a:p>
            <a:pPr indent="0" marL="0">
              <a:buNone/>
            </a:pPr>
            <a:r>
              <a:rPr lang="en-US" sz="1500" dirty="0">
                <a:solidFill>
                  <a:schemeClr val="tx1"/>
                </a:solidFill>
              </a:rPr>
              <a:t>Definite i criteri di valutazione: accuratezza, coerenza, chiarezza, citazione delle fonti.</a:t>
            </a:r>
            <a:endParaRPr lang="en-US" sz="1500" dirty="0"/>
          </a:p>
        </p:txBody>
      </p:sp>
      <p:sp>
        <p:nvSpPr>
          <p:cNvPr id="10" name="passo_2"/>
          <p:cNvSpPr/>
          <p:nvPr/>
        </p:nvSpPr>
        <p:spPr>
          <a:xfrm>
            <a:off x="4480560" y="2377440"/>
            <a:ext cx="384048" cy="384048"/>
          </a:xfrm>
          <a:prstGeom prst="roundRect">
            <a:avLst>
              <a:gd name="adj" fmla="val 14286"/>
            </a:avLst>
          </a:prstGeom>
          <a:solidFill>
            <a:srgbClr val="7794CA"/>
          </a:solidFill>
          <a:ln/>
        </p:spPr>
      </p:sp>
      <p:sp>
        <p:nvSpPr>
          <p:cNvPr id="11" name="Text 8"/>
          <p:cNvSpPr txBox="1"/>
          <p:nvPr/>
        </p:nvSpPr>
        <p:spPr>
          <a:xfrm>
            <a:off x="4480560" y="237744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txBox="1"/>
          <p:nvPr/>
        </p:nvSpPr>
        <p:spPr>
          <a:xfrm>
            <a:off x="5029200" y="2267712"/>
            <a:ext cx="6611112" cy="777240"/>
          </a:xfrm>
          <a:prstGeom prst="rect">
            <a:avLst/>
          </a:prstGeom>
          <a:noFill/>
          <a:ln/>
        </p:spPr>
        <p:txBody>
          <a:bodyPr wrap="square" lIns="0" tIns="0" rIns="0" bIns="0" rtlCol="0" anchor="ctr"/>
          <a:lstStyle/>
          <a:p>
            <a:pPr indent="0" marL="0">
              <a:buNone/>
            </a:pPr>
            <a:r>
              <a:rPr lang="en-US" sz="1500" dirty="0">
                <a:solidFill>
                  <a:schemeClr val="tx1"/>
                </a:solidFill>
              </a:rPr>
              <a:t>Sottoponete le stesse domande ai due sistemi o ai due prompt e registrate le risposte.</a:t>
            </a:r>
            <a:endParaRPr lang="en-US" sz="1500" dirty="0"/>
          </a:p>
        </p:txBody>
      </p:sp>
      <p:sp>
        <p:nvSpPr>
          <p:cNvPr id="13" name="passo_3"/>
          <p:cNvSpPr/>
          <p:nvPr/>
        </p:nvSpPr>
        <p:spPr>
          <a:xfrm>
            <a:off x="4480560" y="3273552"/>
            <a:ext cx="384048" cy="384048"/>
          </a:xfrm>
          <a:prstGeom prst="roundRect">
            <a:avLst>
              <a:gd name="adj" fmla="val 14286"/>
            </a:avLst>
          </a:prstGeom>
          <a:solidFill>
            <a:srgbClr val="7794CA"/>
          </a:solidFill>
          <a:ln/>
        </p:spPr>
      </p:sp>
      <p:sp>
        <p:nvSpPr>
          <p:cNvPr id="14" name="Text 11"/>
          <p:cNvSpPr txBox="1"/>
          <p:nvPr/>
        </p:nvSpPr>
        <p:spPr>
          <a:xfrm>
            <a:off x="4480560" y="3273552"/>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5" name="Text 12"/>
          <p:cNvSpPr txBox="1"/>
          <p:nvPr/>
        </p:nvSpPr>
        <p:spPr>
          <a:xfrm>
            <a:off x="5029200" y="3163824"/>
            <a:ext cx="6611112" cy="777240"/>
          </a:xfrm>
          <a:prstGeom prst="rect">
            <a:avLst/>
          </a:prstGeom>
          <a:noFill/>
          <a:ln/>
        </p:spPr>
        <p:txBody>
          <a:bodyPr wrap="square" lIns="0" tIns="0" rIns="0" bIns="0" rtlCol="0" anchor="ctr"/>
          <a:lstStyle/>
          <a:p>
            <a:pPr indent="0" marL="0">
              <a:buNone/>
            </a:pPr>
            <a:r>
              <a:rPr lang="en-US" sz="1500" dirty="0">
                <a:solidFill>
                  <a:schemeClr val="tx1"/>
                </a:solidFill>
              </a:rPr>
              <a:t>Assegnate i punteggi in modo indipendente e confrontateli.</a:t>
            </a:r>
            <a:endParaRPr lang="en-US" sz="1500" dirty="0"/>
          </a:p>
        </p:txBody>
      </p:sp>
      <p:sp>
        <p:nvSpPr>
          <p:cNvPr id="16" name="passo_4"/>
          <p:cNvSpPr/>
          <p:nvPr/>
        </p:nvSpPr>
        <p:spPr>
          <a:xfrm>
            <a:off x="4480560" y="4169664"/>
            <a:ext cx="384048" cy="384048"/>
          </a:xfrm>
          <a:prstGeom prst="roundRect">
            <a:avLst>
              <a:gd name="adj" fmla="val 14286"/>
            </a:avLst>
          </a:prstGeom>
          <a:solidFill>
            <a:srgbClr val="7794CA"/>
          </a:solidFill>
          <a:ln/>
        </p:spPr>
      </p:sp>
      <p:sp>
        <p:nvSpPr>
          <p:cNvPr id="17" name="Text 14"/>
          <p:cNvSpPr txBox="1"/>
          <p:nvPr/>
        </p:nvSpPr>
        <p:spPr>
          <a:xfrm>
            <a:off x="4480560" y="4169664"/>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18" name="Text 15"/>
          <p:cNvSpPr txBox="1"/>
          <p:nvPr/>
        </p:nvSpPr>
        <p:spPr>
          <a:xfrm>
            <a:off x="5029200" y="4059936"/>
            <a:ext cx="6611112" cy="777240"/>
          </a:xfrm>
          <a:prstGeom prst="rect">
            <a:avLst/>
          </a:prstGeom>
          <a:noFill/>
          <a:ln/>
        </p:spPr>
        <p:txBody>
          <a:bodyPr wrap="square" lIns="0" tIns="0" rIns="0" bIns="0" rtlCol="0" anchor="ctr"/>
          <a:lstStyle/>
          <a:p>
            <a:pPr indent="0" marL="0">
              <a:buNone/>
            </a:pPr>
            <a:r>
              <a:rPr lang="en-US" sz="1500" dirty="0">
                <a:solidFill>
                  <a:schemeClr val="tx1"/>
                </a:solidFill>
              </a:rPr>
              <a:t>Scrivete una raccomandazione con i miglioramenti proposti.</a:t>
            </a:r>
            <a:endParaRPr lang="en-US" sz="1500" dirty="0"/>
          </a:p>
        </p:txBody>
      </p:sp>
      <p:sp>
        <p:nvSpPr>
          <p:cNvPr id="19" name="domanda"/>
          <p:cNvSpPr/>
          <p:nvPr/>
        </p:nvSpPr>
        <p:spPr>
          <a:xfrm>
            <a:off x="4480560" y="5074920"/>
            <a:ext cx="7159752" cy="1097280"/>
          </a:xfrm>
          <a:prstGeom prst="roundRect">
            <a:avLst>
              <a:gd name="adj" fmla="val 10000"/>
            </a:avLst>
          </a:prstGeom>
          <a:solidFill>
            <a:srgbClr val="7794CA"/>
          </a:solidFill>
          <a:ln/>
        </p:spPr>
      </p:sp>
      <p:sp>
        <p:nvSpPr>
          <p:cNvPr id="20" name="Text 17"/>
          <p:cNvSpPr txBox="1"/>
          <p:nvPr/>
        </p:nvSpPr>
        <p:spPr>
          <a:xfrm>
            <a:off x="4709160" y="5120640"/>
            <a:ext cx="6720840" cy="1005840"/>
          </a:xfrm>
          <a:prstGeom prst="rect">
            <a:avLst/>
          </a:prstGeom>
          <a:noFill/>
          <a:ln/>
        </p:spPr>
        <p:txBody>
          <a:bodyPr wrap="square" lIns="0" tIns="0" rIns="0" bIns="0" rtlCol="0" anchor="ctr"/>
          <a:lstStyle/>
          <a:p>
            <a:pPr indent="0" marL="0">
              <a:buNone/>
            </a:pPr>
            <a:r>
              <a:rPr lang="en-US" sz="1600" b="1" dirty="0">
                <a:solidFill>
                  <a:srgbClr val="FFFFFF"/>
                </a:solidFill>
              </a:rPr>
              <a:t>Domanda di riflessione  </a:t>
            </a:r>
            <a:pPr indent="0" marL="0">
              <a:buNone/>
            </a:pPr>
            <a:r>
              <a:rPr lang="en-US" sz="1600" i="1" dirty="0">
                <a:solidFill>
                  <a:srgbClr val="FFFFFF"/>
                </a:solidFill>
              </a:rPr>
              <a:t>I vostri criteri misurano davvero ciò che conta per chi usa lo strumento?</a:t>
            </a:r>
            <a:endParaRPr lang="en-US" sz="16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4A68A6"/>
                </a:solidFill>
                <a:latin typeface="IBM Plex Sans" pitchFamily="34" charset="0"/>
                <a:ea typeface="IBM Plex Sans" pitchFamily="34" charset="-122"/>
                <a:cs typeface="IBM Plex Sans" pitchFamily="34" charset="-120"/>
              </a:rPr>
              <a:t>Plasmare l'IA 3: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aspettative</a:t>
            </a:r>
            <a:endParaRPr lang="en-US" sz="3200" dirty="0"/>
          </a:p>
        </p:txBody>
      </p:sp>
      <p:pic>
        <p:nvPicPr>
          <p:cNvPr id="3" name="petalo" descr="Illustrazione: ambito4 plasmare petalo">    </p:cNvPr>
          <p:cNvPicPr>
            <a:picLocks noChangeAspect="1"/>
          </p:cNvPicPr>
          <p:nvPr/>
        </p:nvPicPr>
        <p:blipFill>
          <a:blip r:embed="rId1"/>
          <a:stretch>
            <a:fillRect/>
          </a:stretch>
        </p:blipFill>
        <p:spPr>
          <a:xfrm>
            <a:off x="10881360" y="411480"/>
            <a:ext cx="777240" cy="702484"/>
          </a:xfrm>
          <a:prstGeom prst="rect">
            <a:avLst/>
          </a:prstGeom>
        </p:spPr>
      </p:pic>
      <p:sp>
        <p:nvSpPr>
          <p:cNvPr id="4" name="Text 1"/>
          <p:cNvSpPr txBox="1"/>
          <p:nvPr/>
        </p:nvSpPr>
        <p:spPr>
          <a:xfrm>
            <a:off x="548640" y="1188720"/>
            <a:ext cx="11091672" cy="713232"/>
          </a:xfrm>
          <a:prstGeom prst="rect">
            <a:avLst/>
          </a:prstGeom>
          <a:noFill/>
          <a:ln/>
        </p:spPr>
        <p:txBody>
          <a:bodyPr wrap="square" lIns="0" tIns="0" rIns="0" bIns="0" rtlCol="0" anchor="t"/>
          <a:lstStyle/>
          <a:p>
            <a:pPr indent="0" marL="0">
              <a:buNone/>
            </a:pPr>
            <a:r>
              <a:rPr lang="en-US" sz="1600" b="1" dirty="0">
                <a:solidFill>
                  <a:schemeClr val="tx1"/>
                </a:solidFill>
                <a:latin typeface="IBM Plex Sans" pitchFamily="34" charset="0"/>
                <a:ea typeface="IBM Plex Sans" pitchFamily="34" charset="-122"/>
                <a:cs typeface="IBM Plex Sans" pitchFamily="34" charset="-120"/>
              </a:rPr>
              <a:t>Progettare sistemi IA prestando attenzione al modo in cui le fonti e la selezione di dati, nonché il flusso di informazioni, influenzano il comportamento e gli output.</a:t>
            </a:r>
            <a:endParaRPr lang="en-US" sz="1600" dirty="0"/>
          </a:p>
        </p:txBody>
      </p:sp>
      <p:sp>
        <p:nvSpPr>
          <p:cNvPr id="5" name="Text 2"/>
          <p:cNvSpPr txBox="1"/>
          <p:nvPr/>
        </p:nvSpPr>
        <p:spPr>
          <a:xfrm>
            <a:off x="548640" y="1920240"/>
            <a:ext cx="11091672" cy="457200"/>
          </a:xfrm>
          <a:prstGeom prst="rect">
            <a:avLst/>
          </a:prstGeom>
          <a:noFill/>
          <a:ln/>
        </p:spPr>
        <p:txBody>
          <a:bodyPr wrap="square" lIns="0" tIns="0" rIns="0" bIns="0" rtlCol="0" anchor="t"/>
          <a:lstStyle/>
          <a:p>
            <a:pPr indent="0" marL="0">
              <a:buNone/>
            </a:pPr>
            <a:r>
              <a:rPr lang="en-US" sz="1300" b="1" dirty="0">
                <a:solidFill>
                  <a:schemeClr val="tx1"/>
                </a:solidFill>
              </a:rPr>
              <a:t>Conoscenze: </a:t>
            </a:r>
            <a:pPr indent="0" marL="0">
              <a:buNone/>
            </a:pPr>
            <a:r>
              <a:rPr lang="en-US" sz="1300" dirty="0">
                <a:solidFill>
                  <a:srgbClr val="215E9E"/>
                </a:solidFill>
              </a:rPr>
              <a:t>1.2, 2.2, 2.4    </a:t>
            </a:r>
            <a:pPr indent="0" marL="0">
              <a:buNone/>
            </a:pPr>
            <a:r>
              <a:rPr lang="en-US" sz="1300" b="1" dirty="0">
                <a:solidFill>
                  <a:schemeClr val="tx1"/>
                </a:solidFill>
              </a:rPr>
              <a:t>Abilità: </a:t>
            </a:r>
            <a:pPr indent="0" marL="0">
              <a:buNone/>
            </a:pPr>
            <a:r>
              <a:rPr lang="en-US" sz="1300" dirty="0">
                <a:solidFill>
                  <a:srgbClr val="215E9E"/>
                </a:solidFill>
              </a:rPr>
              <a:t>pensiero computazionale, consapevolezza di sé e sociale    </a:t>
            </a:r>
            <a:pPr indent="0" marL="0">
              <a:buNone/>
            </a:pPr>
            <a:r>
              <a:rPr lang="en-US" sz="1300" b="1" dirty="0">
                <a:solidFill>
                  <a:schemeClr val="tx1"/>
                </a:solidFill>
              </a:rPr>
              <a:t>Attitudini: </a:t>
            </a:r>
            <a:pPr indent="0" marL="0">
              <a:buNone/>
            </a:pPr>
            <a:r>
              <a:rPr lang="en-US" sz="1300" dirty="0">
                <a:solidFill>
                  <a:srgbClr val="215E9E"/>
                </a:solidFill>
              </a:rPr>
              <a:t>innovatività, senso di responsabilità</a:t>
            </a:r>
            <a:endParaRPr lang="en-US" sz="1300" dirty="0"/>
          </a:p>
        </p:txBody>
      </p:sp>
      <p:sp>
        <p:nvSpPr>
          <p:cNvPr id="6" name="Text 3"/>
          <p:cNvSpPr txBox="1"/>
          <p:nvPr/>
        </p:nvSpPr>
        <p:spPr>
          <a:xfrm>
            <a:off x="548640" y="2377440"/>
            <a:ext cx="11091672" cy="320040"/>
          </a:xfrm>
          <a:prstGeom prst="rect">
            <a:avLst/>
          </a:prstGeom>
          <a:noFill/>
          <a:ln/>
        </p:spPr>
        <p:txBody>
          <a:bodyPr wrap="square" lIns="0" tIns="0" rIns="0" bIns="0" rtlCol="0" anchor="t"/>
          <a:lstStyle/>
          <a:p>
            <a:pPr indent="0" marL="0">
              <a:buNone/>
            </a:pPr>
            <a:r>
              <a:rPr lang="en-US" sz="1200" b="1" dirty="0">
                <a:solidFill>
                  <a:schemeClr val="tx1"/>
                </a:solidFill>
              </a:rPr>
              <a:t>Collegamenti: </a:t>
            </a:r>
            <a:pPr indent="0" marL="0">
              <a:buNone/>
            </a:pPr>
            <a:r>
              <a:rPr lang="en-US" sz="1200" dirty="0">
                <a:solidFill>
                  <a:srgbClr val="6D6E70"/>
                </a:solidFill>
              </a:rPr>
              <a:t>Informatica · Matematica · Scienze · Trasparenza · Pregiudizi ed equità · Futuro del lavoro</a:t>
            </a:r>
            <a:endParaRPr lang="en-US" sz="1200" dirty="0"/>
          </a:p>
        </p:txBody>
      </p:sp>
      <p:sp>
        <p:nvSpPr>
          <p:cNvPr id="7" name="cornice"/>
          <p:cNvSpPr/>
          <p:nvPr/>
        </p:nvSpPr>
        <p:spPr>
          <a:xfrm>
            <a:off x="548640" y="2834640"/>
            <a:ext cx="11091672" cy="3337560"/>
          </a:xfrm>
          <a:prstGeom prst="roundRect">
            <a:avLst>
              <a:gd name="adj" fmla="val 3288"/>
            </a:avLst>
          </a:prstGeom>
          <a:solidFill>
            <a:schemeClr val="bg1"/>
          </a:solidFill>
          <a:ln w="12700">
            <a:solidFill>
              <a:schemeClr val="accent1"/>
            </a:solidFill>
            <a:prstDash val="solid"/>
          </a:ln>
        </p:spPr>
      </p:sp>
      <p:sp>
        <p:nvSpPr>
          <p:cNvPr id="8" name="pill_Base"/>
          <p:cNvSpPr/>
          <p:nvPr/>
        </p:nvSpPr>
        <p:spPr>
          <a:xfrm>
            <a:off x="822960" y="3017520"/>
            <a:ext cx="1463040" cy="329184"/>
          </a:xfrm>
          <a:prstGeom prst="roundRect">
            <a:avLst>
              <a:gd name="adj" fmla="val 16667"/>
            </a:avLst>
          </a:prstGeom>
          <a:solidFill>
            <a:srgbClr val="8DC7FF"/>
          </a:solidFill>
          <a:ln/>
        </p:spPr>
      </p:sp>
      <p:sp>
        <p:nvSpPr>
          <p:cNvPr id="9" name="Text 6"/>
          <p:cNvSpPr txBox="1"/>
          <p:nvPr/>
        </p:nvSpPr>
        <p:spPr>
          <a:xfrm>
            <a:off x="822960" y="301752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10" name="Text 7"/>
          <p:cNvSpPr txBox="1"/>
          <p:nvPr/>
        </p:nvSpPr>
        <p:spPr>
          <a:xfrm>
            <a:off x="8229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individuano esempi di dati che potrebbero essere utilizzati per addestrare i sistemi IA.</a:t>
            </a:r>
            <a:endParaRPr lang="en-US" sz="1500" dirty="0"/>
          </a:p>
        </p:txBody>
      </p:sp>
      <p:sp>
        <p:nvSpPr>
          <p:cNvPr id="11" name="div_1"/>
          <p:cNvSpPr/>
          <p:nvPr/>
        </p:nvSpPr>
        <p:spPr>
          <a:xfrm>
            <a:off x="4297680" y="2834640"/>
            <a:ext cx="0" cy="3337560"/>
          </a:xfrm>
          <a:prstGeom prst="line">
            <a:avLst/>
          </a:prstGeom>
          <a:noFill/>
          <a:ln w="9525">
            <a:solidFill>
              <a:schemeClr val="accent1"/>
            </a:solidFill>
            <a:prstDash val="dash"/>
          </a:ln>
        </p:spPr>
      </p:sp>
      <p:sp>
        <p:nvSpPr>
          <p:cNvPr id="12" name="pill_Intermedio"/>
          <p:cNvSpPr/>
          <p:nvPr/>
        </p:nvSpPr>
        <p:spPr>
          <a:xfrm>
            <a:off x="4480560" y="3017520"/>
            <a:ext cx="1463040" cy="329184"/>
          </a:xfrm>
          <a:prstGeom prst="roundRect">
            <a:avLst>
              <a:gd name="adj" fmla="val 16667"/>
            </a:avLst>
          </a:prstGeom>
          <a:solidFill>
            <a:srgbClr val="5B9FD6"/>
          </a:solidFill>
          <a:ln/>
        </p:spPr>
      </p:sp>
      <p:sp>
        <p:nvSpPr>
          <p:cNvPr id="13" name="Text 10"/>
          <p:cNvSpPr txBox="1"/>
          <p:nvPr/>
        </p:nvSpPr>
        <p:spPr>
          <a:xfrm>
            <a:off x="44805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4" name="Text 11"/>
          <p:cNvSpPr txBox="1"/>
          <p:nvPr/>
        </p:nvSpPr>
        <p:spPr>
          <a:xfrm>
            <a:off x="44805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confrontano l'importanza dei metodi di selezione e raccolta dei dati nei casi in cui l'IA viene utilizzata per prendere decisioni che riguardano altre persone.</a:t>
            </a:r>
            <a:endParaRPr lang="en-US" sz="1500" dirty="0"/>
          </a:p>
        </p:txBody>
      </p:sp>
      <p:sp>
        <p:nvSpPr>
          <p:cNvPr id="15" name="div_2"/>
          <p:cNvSpPr/>
          <p:nvPr/>
        </p:nvSpPr>
        <p:spPr>
          <a:xfrm>
            <a:off x="7955280" y="2834640"/>
            <a:ext cx="0" cy="3337560"/>
          </a:xfrm>
          <a:prstGeom prst="line">
            <a:avLst/>
          </a:prstGeom>
          <a:noFill/>
          <a:ln w="9525">
            <a:solidFill>
              <a:schemeClr val="accent1"/>
            </a:solidFill>
            <a:prstDash val="dash"/>
          </a:ln>
        </p:spPr>
      </p:sp>
      <p:sp>
        <p:nvSpPr>
          <p:cNvPr id="16" name="pill_Avanzato"/>
          <p:cNvSpPr/>
          <p:nvPr/>
        </p:nvSpPr>
        <p:spPr>
          <a:xfrm>
            <a:off x="8138160" y="3017520"/>
            <a:ext cx="1463040" cy="329184"/>
          </a:xfrm>
          <a:prstGeom prst="roundRect">
            <a:avLst>
              <a:gd name="adj" fmla="val 16667"/>
            </a:avLst>
          </a:prstGeom>
          <a:solidFill>
            <a:srgbClr val="01408D"/>
          </a:solidFill>
          <a:ln/>
        </p:spPr>
      </p:sp>
      <p:sp>
        <p:nvSpPr>
          <p:cNvPr id="17" name="Text 14"/>
          <p:cNvSpPr txBox="1"/>
          <p:nvPr/>
        </p:nvSpPr>
        <p:spPr>
          <a:xfrm>
            <a:off x="81381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8" name="Text 15"/>
          <p:cNvSpPr txBox="1"/>
          <p:nvPr/>
        </p:nvSpPr>
        <p:spPr>
          <a:xfrm>
            <a:off x="81381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valutano in che modo le specifiche proprietà di un set di dati (ad esempio, dimensioni, caratteristiche, pregiudizi) influenzano le prestazioni e l'impatto di un modello IA.</a:t>
            </a:r>
            <a:endParaRPr lang="en-US" sz="15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4A68A6"/>
                </a:solidFill>
                <a:latin typeface="IBM Plex Sans" pitchFamily="34" charset="0"/>
                <a:ea typeface="IBM Plex Sans" pitchFamily="34" charset="-122"/>
                <a:cs typeface="IBM Plex Sans" pitchFamily="34" charset="-120"/>
              </a:rPr>
              <a:t>Plasmare l'IA 3: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in classe</a:t>
            </a:r>
            <a:endParaRPr lang="en-US" sz="3200" dirty="0"/>
          </a:p>
        </p:txBody>
      </p:sp>
      <p:pic>
        <p:nvPicPr>
          <p:cNvPr id="3" name="petalo" descr="Illustrazione: ambito4 plasmare petalo">    </p:cNvPr>
          <p:cNvPicPr>
            <a:picLocks noChangeAspect="1"/>
          </p:cNvPicPr>
          <p:nvPr/>
        </p:nvPicPr>
        <p:blipFill>
          <a:blip r:embed="rId1"/>
          <a:stretch>
            <a:fillRect/>
          </a:stretch>
        </p:blipFill>
        <p:spPr>
          <a:xfrm>
            <a:off x="10881360" y="411480"/>
            <a:ext cx="777240" cy="702484"/>
          </a:xfrm>
          <a:prstGeom prst="rect">
            <a:avLst/>
          </a:prstGeom>
        </p:spPr>
      </p:pic>
      <p:sp>
        <p:nvSpPr>
          <p:cNvPr id="4" name="box_Base"/>
          <p:cNvSpPr/>
          <p:nvPr/>
        </p:nvSpPr>
        <p:spPr>
          <a:xfrm>
            <a:off x="548640" y="1325880"/>
            <a:ext cx="3611880" cy="4846320"/>
          </a:xfrm>
          <a:prstGeom prst="roundRect">
            <a:avLst>
              <a:gd name="adj" fmla="val 3038"/>
            </a:avLst>
          </a:prstGeom>
          <a:solidFill>
            <a:srgbClr val="F4F8FD"/>
          </a:solidFill>
          <a:ln/>
        </p:spPr>
      </p:sp>
      <p:sp>
        <p:nvSpPr>
          <p:cNvPr id="5" name="pill_Base"/>
          <p:cNvSpPr/>
          <p:nvPr/>
        </p:nvSpPr>
        <p:spPr>
          <a:xfrm>
            <a:off x="731520" y="1508760"/>
            <a:ext cx="1463040" cy="329184"/>
          </a:xfrm>
          <a:prstGeom prst="roundRect">
            <a:avLst>
              <a:gd name="adj" fmla="val 16667"/>
            </a:avLst>
          </a:prstGeom>
          <a:solidFill>
            <a:srgbClr val="8DC7FF"/>
          </a:solidFill>
          <a:ln/>
        </p:spPr>
      </p:sp>
      <p:sp>
        <p:nvSpPr>
          <p:cNvPr id="6" name="Text 3"/>
          <p:cNvSpPr txBox="1"/>
          <p:nvPr/>
        </p:nvSpPr>
        <p:spPr>
          <a:xfrm>
            <a:off x="731520" y="150876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7" name="Text 4"/>
          <p:cNvSpPr txBox="1"/>
          <p:nvPr/>
        </p:nvSpPr>
        <p:spPr>
          <a:xfrm>
            <a:off x="2331720"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8" name="Text 5"/>
          <p:cNvSpPr txBox="1"/>
          <p:nvPr/>
        </p:nvSpPr>
        <p:spPr>
          <a:xfrm>
            <a:off x="731520"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Agli alunni viene assegnato il compito di progettare uno strumento IA in grado di smistare i materiali riciclabili. In piccoli gruppi, decidono quali dati raccogliere su Internet per addestrare lo strumento IA. Con l'aiuto di un insegnante, discutono di quali aspetti dei dati sono più importanti per addestrare uno strumento IA efficace e accurato.</a:t>
            </a:r>
            <a:endParaRPr lang="en-US" sz="1400" dirty="0"/>
          </a:p>
        </p:txBody>
      </p:sp>
      <p:sp>
        <p:nvSpPr>
          <p:cNvPr id="9" name="box_Intermedio"/>
          <p:cNvSpPr/>
          <p:nvPr/>
        </p:nvSpPr>
        <p:spPr>
          <a:xfrm>
            <a:off x="4370832" y="1325880"/>
            <a:ext cx="3611880" cy="4846320"/>
          </a:xfrm>
          <a:prstGeom prst="roundRect">
            <a:avLst>
              <a:gd name="adj" fmla="val 3038"/>
            </a:avLst>
          </a:prstGeom>
          <a:solidFill>
            <a:srgbClr val="EAF3FF"/>
          </a:solidFill>
          <a:ln/>
        </p:spPr>
      </p:sp>
      <p:sp>
        <p:nvSpPr>
          <p:cNvPr id="10" name="pill_Intermedio"/>
          <p:cNvSpPr/>
          <p:nvPr/>
        </p:nvSpPr>
        <p:spPr>
          <a:xfrm>
            <a:off x="4553712" y="1508760"/>
            <a:ext cx="1463040" cy="329184"/>
          </a:xfrm>
          <a:prstGeom prst="roundRect">
            <a:avLst>
              <a:gd name="adj" fmla="val 16667"/>
            </a:avLst>
          </a:prstGeom>
          <a:solidFill>
            <a:srgbClr val="5B9FD6"/>
          </a:solidFill>
          <a:ln/>
        </p:spPr>
      </p:sp>
      <p:sp>
        <p:nvSpPr>
          <p:cNvPr id="11" name="Text 8"/>
          <p:cNvSpPr txBox="1"/>
          <p:nvPr/>
        </p:nvSpPr>
        <p:spPr>
          <a:xfrm>
            <a:off x="4553712"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2" name="Text 9"/>
          <p:cNvSpPr txBox="1"/>
          <p:nvPr/>
        </p:nvSpPr>
        <p:spPr>
          <a:xfrm>
            <a:off x="6153912"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3" name="Text 10"/>
          <p:cNvSpPr txBox="1"/>
          <p:nvPr/>
        </p:nvSpPr>
        <p:spPr>
          <a:xfrm>
            <a:off x="4553712"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confrontano diversi metodi per organizzare un insieme di animali, ad esempio raggruppandoli in base alle caratteristiche fisiche. Discutono di cosa succede quando nell'insieme vengono introdotti nuovi animali che non rientrano nei gruppi esistenti.</a:t>
            </a:r>
            <a:endParaRPr lang="en-US" sz="1400" dirty="0"/>
          </a:p>
        </p:txBody>
      </p:sp>
      <p:sp>
        <p:nvSpPr>
          <p:cNvPr id="14" name="box_Avanzato"/>
          <p:cNvSpPr/>
          <p:nvPr/>
        </p:nvSpPr>
        <p:spPr>
          <a:xfrm>
            <a:off x="8193024" y="1325880"/>
            <a:ext cx="3611880" cy="4846320"/>
          </a:xfrm>
          <a:prstGeom prst="roundRect">
            <a:avLst>
              <a:gd name="adj" fmla="val 3038"/>
            </a:avLst>
          </a:prstGeom>
          <a:solidFill>
            <a:srgbClr val="F4F8FD"/>
          </a:solidFill>
          <a:ln/>
        </p:spPr>
      </p:sp>
      <p:sp>
        <p:nvSpPr>
          <p:cNvPr id="15" name="pill_Avanzato"/>
          <p:cNvSpPr/>
          <p:nvPr/>
        </p:nvSpPr>
        <p:spPr>
          <a:xfrm>
            <a:off x="8375904" y="1508760"/>
            <a:ext cx="1463040" cy="329184"/>
          </a:xfrm>
          <a:prstGeom prst="roundRect">
            <a:avLst>
              <a:gd name="adj" fmla="val 16667"/>
            </a:avLst>
          </a:prstGeom>
          <a:solidFill>
            <a:srgbClr val="01408D"/>
          </a:solidFill>
          <a:ln/>
        </p:spPr>
      </p:sp>
      <p:sp>
        <p:nvSpPr>
          <p:cNvPr id="16" name="Text 13"/>
          <p:cNvSpPr txBox="1"/>
          <p:nvPr/>
        </p:nvSpPr>
        <p:spPr>
          <a:xfrm>
            <a:off x="8375904"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7" name="Text 14"/>
          <p:cNvSpPr txBox="1"/>
          <p:nvPr/>
        </p:nvSpPr>
        <p:spPr>
          <a:xfrm>
            <a:off x="9976104"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8" name="Text 15"/>
          <p:cNvSpPr txBox="1"/>
          <p:nvPr/>
        </p:nvSpPr>
        <p:spPr>
          <a:xfrm>
            <a:off x="8375904"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Nella propria aula, gli alunni conducono un sondaggio per scegliere un animale domestico per la classe e illustrano i risultati utilizzando un grafico a barre. Confrontano tali risultati con le proprie preferenze personali, nonché con i dati di un sondaggio svolto tra le classi dello stesso anno e di un altro sondaggio condotto tra gli studenti di tutta la scuola. Dopodiché, discutono di come l'aumento delle dimensioni e della diversità del set di dati modifichi i risultati del sondaggio e riflettono sul modo in cui un sistema IA possa fornire raccomandazioni diverse in base ai suoi dati di addestramento.</a:t>
            </a:r>
            <a:endParaRPr lang="en-US" sz="14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4A68A6"/>
                </a:solidFill>
                <a:latin typeface="IBM Plex Sans" pitchFamily="34" charset="0"/>
                <a:ea typeface="IBM Plex Sans" pitchFamily="34" charset="-122"/>
                <a:cs typeface="IBM Plex Sans" pitchFamily="34" charset="-120"/>
              </a:rPr>
              <a:t>Pronto per la classe: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Addestra un classificatore</a:t>
            </a:r>
            <a:endParaRPr lang="en-US" sz="3200" dirty="0"/>
          </a:p>
        </p:txBody>
      </p:sp>
      <p:sp>
        <p:nvSpPr>
          <p:cNvPr id="3" name="scheda"/>
          <p:cNvSpPr/>
          <p:nvPr/>
        </p:nvSpPr>
        <p:spPr>
          <a:xfrm>
            <a:off x="548640" y="1325880"/>
            <a:ext cx="3566160" cy="4846320"/>
          </a:xfrm>
          <a:prstGeom prst="roundRect">
            <a:avLst>
              <a:gd name="adj" fmla="val 3846"/>
            </a:avLst>
          </a:prstGeom>
          <a:solidFill>
            <a:srgbClr val="CAE2FF"/>
          </a:solidFill>
          <a:ln/>
        </p:spPr>
      </p:sp>
      <p:sp>
        <p:nvSpPr>
          <p:cNvPr id="4" name="cerchio"/>
          <p:cNvSpPr/>
          <p:nvPr/>
        </p:nvSpPr>
        <p:spPr>
          <a:xfrm>
            <a:off x="1325880" y="1508760"/>
            <a:ext cx="2011680" cy="2011680"/>
          </a:xfrm>
          <a:prstGeom prst="ellipse">
            <a:avLst/>
          </a:prstGeom>
          <a:solidFill>
            <a:schemeClr val="bg1"/>
          </a:solidFill>
          <a:ln/>
        </p:spPr>
      </p:sp>
      <p:pic>
        <p:nvPicPr>
          <p:cNvPr id="5" name="pers_studente_cuffie" descr="Illustrazione: pers studente cuffie">    </p:cNvPr>
          <p:cNvPicPr>
            <a:picLocks noChangeAspect="1"/>
          </p:cNvPicPr>
          <p:nvPr/>
        </p:nvPicPr>
        <p:blipFill>
          <a:blip r:embed="rId1"/>
          <a:stretch>
            <a:fillRect/>
          </a:stretch>
        </p:blipFill>
        <p:spPr>
          <a:xfrm>
            <a:off x="1600200" y="1691640"/>
            <a:ext cx="1677835" cy="1645920"/>
          </a:xfrm>
          <a:prstGeom prst="rect">
            <a:avLst/>
          </a:prstGeom>
        </p:spPr>
      </p:pic>
      <p:sp>
        <p:nvSpPr>
          <p:cNvPr id="6" name="Text 3"/>
          <p:cNvSpPr txBox="1"/>
          <p:nvPr/>
        </p:nvSpPr>
        <p:spPr>
          <a:xfrm>
            <a:off x="777240" y="3657600"/>
            <a:ext cx="3108960" cy="2423160"/>
          </a:xfrm>
          <a:prstGeom prst="rect">
            <a:avLst/>
          </a:prstGeom>
          <a:noFill/>
          <a:ln/>
        </p:spPr>
        <p:txBody>
          <a:bodyPr wrap="square" lIns="0" tIns="0" rIns="0" bIns="0" rtlCol="0" anchor="t"/>
          <a:lstStyle/>
          <a:p>
            <a:pPr indent="0" marL="0">
              <a:buNone/>
            </a:pPr>
            <a:r>
              <a:rPr lang="en-US" sz="1300" b="1" dirty="0">
                <a:solidFill>
                  <a:schemeClr val="tx1"/>
                </a:solidFill>
              </a:rPr>
              <a:t>Competenza</a:t>
            </a:r>
            <a:endParaRPr lang="en-US" sz="1300" dirty="0"/>
          </a:p>
          <a:p>
            <a:pPr indent="0" marL="0">
              <a:buNone/>
            </a:pPr>
            <a:r>
              <a:rPr lang="en-US" sz="1300" dirty="0">
                <a:solidFill>
                  <a:schemeClr val="tx1"/>
                </a:solidFill>
              </a:rPr>
              <a:t>Plasmare l'IA 3</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Livello di riferimento</a:t>
            </a:r>
            <a:endParaRPr lang="en-US" sz="1300" dirty="0"/>
          </a:p>
          <a:p>
            <a:pPr indent="0" marL="0">
              <a:buNone/>
            </a:pPr>
            <a:r>
              <a:rPr lang="en-US" sz="1300" dirty="0">
                <a:solidFill>
                  <a:schemeClr val="tx1"/>
                </a:solidFill>
              </a:rPr>
              <a:t>Avanzato</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Durata</a:t>
            </a:r>
            <a:endParaRPr lang="en-US" sz="1300" dirty="0"/>
          </a:p>
          <a:p>
            <a:pPr indent="0" marL="0">
              <a:buNone/>
            </a:pPr>
            <a:r>
              <a:rPr lang="en-US" sz="1300" dirty="0">
                <a:solidFill>
                  <a:schemeClr val="tx1"/>
                </a:solidFill>
              </a:rPr>
              <a:t>2 ore</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Materiali</a:t>
            </a:r>
            <a:endParaRPr lang="en-US" sz="1300" dirty="0"/>
          </a:p>
          <a:p>
            <a:pPr indent="0" marL="0">
              <a:buNone/>
            </a:pPr>
            <a:r>
              <a:rPr lang="en-US" sz="1300" dirty="0">
                <a:solidFill>
                  <a:schemeClr val="tx1"/>
                </a:solidFill>
              </a:rPr>
              <a:t>Uno strumento gratuito per addestrare classificatori di immagini nel browser (es. Teachable Machine)</a:t>
            </a:r>
            <a:endParaRPr lang="en-US" sz="1300" dirty="0"/>
          </a:p>
        </p:txBody>
      </p:sp>
      <p:sp>
        <p:nvSpPr>
          <p:cNvPr id="7" name="passo_1"/>
          <p:cNvSpPr/>
          <p:nvPr/>
        </p:nvSpPr>
        <p:spPr>
          <a:xfrm>
            <a:off x="4480560" y="1481328"/>
            <a:ext cx="384048" cy="384048"/>
          </a:xfrm>
          <a:prstGeom prst="roundRect">
            <a:avLst>
              <a:gd name="adj" fmla="val 14286"/>
            </a:avLst>
          </a:prstGeom>
          <a:solidFill>
            <a:srgbClr val="7794CA"/>
          </a:solidFill>
          <a:ln/>
        </p:spPr>
      </p:sp>
      <p:sp>
        <p:nvSpPr>
          <p:cNvPr id="8" name="Text 5"/>
          <p:cNvSpPr txBox="1"/>
          <p:nvPr/>
        </p:nvSpPr>
        <p:spPr>
          <a:xfrm>
            <a:off x="4480560" y="1481328"/>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9" name="Text 6"/>
          <p:cNvSpPr txBox="1"/>
          <p:nvPr/>
        </p:nvSpPr>
        <p:spPr>
          <a:xfrm>
            <a:off x="5029200" y="1371600"/>
            <a:ext cx="6611112" cy="777240"/>
          </a:xfrm>
          <a:prstGeom prst="rect">
            <a:avLst/>
          </a:prstGeom>
          <a:noFill/>
          <a:ln/>
        </p:spPr>
        <p:txBody>
          <a:bodyPr wrap="square" lIns="0" tIns="0" rIns="0" bIns="0" rtlCol="0" anchor="ctr"/>
          <a:lstStyle/>
          <a:p>
            <a:pPr indent="0" marL="0">
              <a:buNone/>
            </a:pPr>
            <a:r>
              <a:rPr lang="en-US" sz="1500" dirty="0">
                <a:solidFill>
                  <a:schemeClr val="tx1"/>
                </a:solidFill>
              </a:rPr>
              <a:t>Addestrate un modello a riconoscere categorie di rifiuti riciclabili con un set di immagini volutamente sbilanciato.</a:t>
            </a:r>
            <a:endParaRPr lang="en-US" sz="1500" dirty="0"/>
          </a:p>
        </p:txBody>
      </p:sp>
      <p:sp>
        <p:nvSpPr>
          <p:cNvPr id="10" name="passo_2"/>
          <p:cNvSpPr/>
          <p:nvPr/>
        </p:nvSpPr>
        <p:spPr>
          <a:xfrm>
            <a:off x="4480560" y="2377440"/>
            <a:ext cx="384048" cy="384048"/>
          </a:xfrm>
          <a:prstGeom prst="roundRect">
            <a:avLst>
              <a:gd name="adj" fmla="val 14286"/>
            </a:avLst>
          </a:prstGeom>
          <a:solidFill>
            <a:srgbClr val="7794CA"/>
          </a:solidFill>
          <a:ln/>
        </p:spPr>
      </p:sp>
      <p:sp>
        <p:nvSpPr>
          <p:cNvPr id="11" name="Text 8"/>
          <p:cNvSpPr txBox="1"/>
          <p:nvPr/>
        </p:nvSpPr>
        <p:spPr>
          <a:xfrm>
            <a:off x="4480560" y="237744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txBox="1"/>
          <p:nvPr/>
        </p:nvSpPr>
        <p:spPr>
          <a:xfrm>
            <a:off x="5029200" y="2267712"/>
            <a:ext cx="6611112" cy="777240"/>
          </a:xfrm>
          <a:prstGeom prst="rect">
            <a:avLst/>
          </a:prstGeom>
          <a:noFill/>
          <a:ln/>
        </p:spPr>
        <p:txBody>
          <a:bodyPr wrap="square" lIns="0" tIns="0" rIns="0" bIns="0" rtlCol="0" anchor="ctr"/>
          <a:lstStyle/>
          <a:p>
            <a:pPr indent="0" marL="0">
              <a:buNone/>
            </a:pPr>
            <a:r>
              <a:rPr lang="en-US" sz="1500" dirty="0">
                <a:solidFill>
                  <a:schemeClr val="tx1"/>
                </a:solidFill>
              </a:rPr>
              <a:t>Testatelo con immagini nuove e registrate gli errori.</a:t>
            </a:r>
            <a:endParaRPr lang="en-US" sz="1500" dirty="0"/>
          </a:p>
        </p:txBody>
      </p:sp>
      <p:sp>
        <p:nvSpPr>
          <p:cNvPr id="13" name="passo_3"/>
          <p:cNvSpPr/>
          <p:nvPr/>
        </p:nvSpPr>
        <p:spPr>
          <a:xfrm>
            <a:off x="4480560" y="3273552"/>
            <a:ext cx="384048" cy="384048"/>
          </a:xfrm>
          <a:prstGeom prst="roundRect">
            <a:avLst>
              <a:gd name="adj" fmla="val 14286"/>
            </a:avLst>
          </a:prstGeom>
          <a:solidFill>
            <a:srgbClr val="7794CA"/>
          </a:solidFill>
          <a:ln/>
        </p:spPr>
      </p:sp>
      <p:sp>
        <p:nvSpPr>
          <p:cNvPr id="14" name="Text 11"/>
          <p:cNvSpPr txBox="1"/>
          <p:nvPr/>
        </p:nvSpPr>
        <p:spPr>
          <a:xfrm>
            <a:off x="4480560" y="3273552"/>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5" name="Text 12"/>
          <p:cNvSpPr txBox="1"/>
          <p:nvPr/>
        </p:nvSpPr>
        <p:spPr>
          <a:xfrm>
            <a:off x="5029200" y="3163824"/>
            <a:ext cx="6611112" cy="777240"/>
          </a:xfrm>
          <a:prstGeom prst="rect">
            <a:avLst/>
          </a:prstGeom>
          <a:noFill/>
          <a:ln/>
        </p:spPr>
        <p:txBody>
          <a:bodyPr wrap="square" lIns="0" tIns="0" rIns="0" bIns="0" rtlCol="0" anchor="ctr"/>
          <a:lstStyle/>
          <a:p>
            <a:pPr indent="0" marL="0">
              <a:buNone/>
            </a:pPr>
            <a:r>
              <a:rPr lang="en-US" sz="1500" dirty="0">
                <a:solidFill>
                  <a:schemeClr val="tx1"/>
                </a:solidFill>
              </a:rPr>
              <a:t>Ripetete con un set più ampio e bilanciato.</a:t>
            </a:r>
            <a:endParaRPr lang="en-US" sz="1500" dirty="0"/>
          </a:p>
        </p:txBody>
      </p:sp>
      <p:sp>
        <p:nvSpPr>
          <p:cNvPr id="16" name="passo_4"/>
          <p:cNvSpPr/>
          <p:nvPr/>
        </p:nvSpPr>
        <p:spPr>
          <a:xfrm>
            <a:off x="4480560" y="4169664"/>
            <a:ext cx="384048" cy="384048"/>
          </a:xfrm>
          <a:prstGeom prst="roundRect">
            <a:avLst>
              <a:gd name="adj" fmla="val 14286"/>
            </a:avLst>
          </a:prstGeom>
          <a:solidFill>
            <a:srgbClr val="7794CA"/>
          </a:solidFill>
          <a:ln/>
        </p:spPr>
      </p:sp>
      <p:sp>
        <p:nvSpPr>
          <p:cNvPr id="17" name="Text 14"/>
          <p:cNvSpPr txBox="1"/>
          <p:nvPr/>
        </p:nvSpPr>
        <p:spPr>
          <a:xfrm>
            <a:off x="4480560" y="4169664"/>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18" name="Text 15"/>
          <p:cNvSpPr txBox="1"/>
          <p:nvPr/>
        </p:nvSpPr>
        <p:spPr>
          <a:xfrm>
            <a:off x="5029200" y="4059936"/>
            <a:ext cx="6611112" cy="777240"/>
          </a:xfrm>
          <a:prstGeom prst="rect">
            <a:avLst/>
          </a:prstGeom>
          <a:noFill/>
          <a:ln/>
        </p:spPr>
        <p:txBody>
          <a:bodyPr wrap="square" lIns="0" tIns="0" rIns="0" bIns="0" rtlCol="0" anchor="ctr"/>
          <a:lstStyle/>
          <a:p>
            <a:pPr indent="0" marL="0">
              <a:buNone/>
            </a:pPr>
            <a:r>
              <a:rPr lang="en-US" sz="1500" dirty="0">
                <a:solidFill>
                  <a:schemeClr val="tx1"/>
                </a:solidFill>
              </a:rPr>
              <a:t>Spiegate come dimensioni, varietà e pregiudizi dei dati hanno cambiato il comportamento del modello.</a:t>
            </a:r>
            <a:endParaRPr lang="en-US" sz="1500" dirty="0"/>
          </a:p>
        </p:txBody>
      </p:sp>
      <p:sp>
        <p:nvSpPr>
          <p:cNvPr id="19" name="domanda"/>
          <p:cNvSpPr/>
          <p:nvPr/>
        </p:nvSpPr>
        <p:spPr>
          <a:xfrm>
            <a:off x="4480560" y="5074920"/>
            <a:ext cx="7159752" cy="1097280"/>
          </a:xfrm>
          <a:prstGeom prst="roundRect">
            <a:avLst>
              <a:gd name="adj" fmla="val 10000"/>
            </a:avLst>
          </a:prstGeom>
          <a:solidFill>
            <a:srgbClr val="7794CA"/>
          </a:solidFill>
          <a:ln/>
        </p:spPr>
      </p:sp>
      <p:sp>
        <p:nvSpPr>
          <p:cNvPr id="20" name="Text 17"/>
          <p:cNvSpPr txBox="1"/>
          <p:nvPr/>
        </p:nvSpPr>
        <p:spPr>
          <a:xfrm>
            <a:off x="4709160" y="5120640"/>
            <a:ext cx="6720840" cy="1005840"/>
          </a:xfrm>
          <a:prstGeom prst="rect">
            <a:avLst/>
          </a:prstGeom>
          <a:noFill/>
          <a:ln/>
        </p:spPr>
        <p:txBody>
          <a:bodyPr wrap="square" lIns="0" tIns="0" rIns="0" bIns="0" rtlCol="0" anchor="ctr"/>
          <a:lstStyle/>
          <a:p>
            <a:pPr indent="0" marL="0">
              <a:buNone/>
            </a:pPr>
            <a:r>
              <a:rPr lang="en-US" sz="1600" b="1" dirty="0">
                <a:solidFill>
                  <a:srgbClr val="FFFFFF"/>
                </a:solidFill>
              </a:rPr>
              <a:t>Domanda di riflessione  </a:t>
            </a:r>
            <a:pPr indent="0" marL="0">
              <a:buNone/>
            </a:pPr>
            <a:r>
              <a:rPr lang="en-US" sz="1600" i="1" dirty="0">
                <a:solidFill>
                  <a:srgbClr val="FFFFFF"/>
                </a:solidFill>
              </a:rPr>
              <a:t>Quali persone o situazioni mancavano nei vostri dati?</a:t>
            </a:r>
            <a:endParaRPr lang="en-US" sz="16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4A68A6"/>
                </a:solidFill>
                <a:latin typeface="IBM Plex Sans" pitchFamily="34" charset="0"/>
                <a:ea typeface="IBM Plex Sans" pitchFamily="34" charset="-122"/>
                <a:cs typeface="IBM Plex Sans" pitchFamily="34" charset="-120"/>
              </a:rPr>
              <a:t>Plasmare l'IA 4: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aspettative</a:t>
            </a:r>
            <a:endParaRPr lang="en-US" sz="3200" dirty="0"/>
          </a:p>
        </p:txBody>
      </p:sp>
      <p:pic>
        <p:nvPicPr>
          <p:cNvPr id="3" name="petalo" descr="Illustrazione: ambito4 plasmare petalo">    </p:cNvPr>
          <p:cNvPicPr>
            <a:picLocks noChangeAspect="1"/>
          </p:cNvPicPr>
          <p:nvPr/>
        </p:nvPicPr>
        <p:blipFill>
          <a:blip r:embed="rId1"/>
          <a:stretch>
            <a:fillRect/>
          </a:stretch>
        </p:blipFill>
        <p:spPr>
          <a:xfrm>
            <a:off x="10881360" y="411480"/>
            <a:ext cx="777240" cy="702484"/>
          </a:xfrm>
          <a:prstGeom prst="rect">
            <a:avLst/>
          </a:prstGeom>
        </p:spPr>
      </p:pic>
      <p:sp>
        <p:nvSpPr>
          <p:cNvPr id="4" name="Text 1"/>
          <p:cNvSpPr txBox="1"/>
          <p:nvPr/>
        </p:nvSpPr>
        <p:spPr>
          <a:xfrm>
            <a:off x="548640" y="1188720"/>
            <a:ext cx="11091672" cy="713232"/>
          </a:xfrm>
          <a:prstGeom prst="rect">
            <a:avLst/>
          </a:prstGeom>
          <a:noFill/>
          <a:ln/>
        </p:spPr>
        <p:txBody>
          <a:bodyPr wrap="square" lIns="0" tIns="0" rIns="0" bIns="0" rtlCol="0" anchor="t"/>
          <a:lstStyle/>
          <a:p>
            <a:pPr indent="0" marL="0">
              <a:buNone/>
            </a:pPr>
            <a:r>
              <a:rPr lang="en-US" sz="1800" b="1" dirty="0">
                <a:solidFill>
                  <a:schemeClr val="tx1"/>
                </a:solidFill>
                <a:latin typeface="IBM Plex Sans" pitchFamily="34" charset="0"/>
                <a:ea typeface="IBM Plex Sans" pitchFamily="34" charset="-122"/>
                <a:cs typeface="IBM Plex Sans" pitchFamily="34" charset="-120"/>
              </a:rPr>
              <a:t>Migliorare i sistemi IA per affrontare e promuovere il benessere delle persone e i benefici per la società.</a:t>
            </a:r>
            <a:endParaRPr lang="en-US" sz="1800" dirty="0"/>
          </a:p>
        </p:txBody>
      </p:sp>
      <p:sp>
        <p:nvSpPr>
          <p:cNvPr id="5" name="Text 2"/>
          <p:cNvSpPr txBox="1"/>
          <p:nvPr/>
        </p:nvSpPr>
        <p:spPr>
          <a:xfrm>
            <a:off x="548640" y="1920240"/>
            <a:ext cx="11091672" cy="457200"/>
          </a:xfrm>
          <a:prstGeom prst="rect">
            <a:avLst/>
          </a:prstGeom>
          <a:noFill/>
          <a:ln/>
        </p:spPr>
        <p:txBody>
          <a:bodyPr wrap="square" lIns="0" tIns="0" rIns="0" bIns="0" rtlCol="0" anchor="t"/>
          <a:lstStyle/>
          <a:p>
            <a:pPr indent="0" marL="0">
              <a:buNone/>
            </a:pPr>
            <a:r>
              <a:rPr lang="en-US" sz="1300" b="1" dirty="0">
                <a:solidFill>
                  <a:schemeClr val="tx1"/>
                </a:solidFill>
              </a:rPr>
              <a:t>Conoscenze: </a:t>
            </a:r>
            <a:pPr indent="0" marL="0">
              <a:buNone/>
            </a:pPr>
            <a:r>
              <a:rPr lang="en-US" sz="1300" dirty="0">
                <a:solidFill>
                  <a:srgbClr val="215E9E"/>
                </a:solidFill>
              </a:rPr>
              <a:t>4.1, 4.2, 4.3    </a:t>
            </a:r>
            <a:pPr indent="0" marL="0">
              <a:buNone/>
            </a:pPr>
            <a:r>
              <a:rPr lang="en-US" sz="1300" b="1" dirty="0">
                <a:solidFill>
                  <a:schemeClr val="tx1"/>
                </a:solidFill>
              </a:rPr>
              <a:t>Abilità: </a:t>
            </a:r>
            <a:pPr indent="0" marL="0">
              <a:buNone/>
            </a:pPr>
            <a:r>
              <a:rPr lang="en-US" sz="1300" dirty="0">
                <a:solidFill>
                  <a:srgbClr val="215E9E"/>
                </a:solidFill>
              </a:rPr>
              <a:t>pensiero computazionale, capacità di risoluzione dei problemi, consapevolezza di sé e sociale    </a:t>
            </a:r>
            <a:pPr indent="0" marL="0">
              <a:buNone/>
            </a:pPr>
            <a:r>
              <a:rPr lang="en-US" sz="1300" b="1" dirty="0">
                <a:solidFill>
                  <a:schemeClr val="tx1"/>
                </a:solidFill>
              </a:rPr>
              <a:t>Attitudini: </a:t>
            </a:r>
            <a:pPr indent="0" marL="0">
              <a:buNone/>
            </a:pPr>
            <a:r>
              <a:rPr lang="en-US" sz="1300" dirty="0">
                <a:solidFill>
                  <a:srgbClr val="215E9E"/>
                </a:solidFill>
              </a:rPr>
              <a:t>empatia, innovatività, senso di responsabilità</a:t>
            </a:r>
            <a:endParaRPr lang="en-US" sz="1300" dirty="0"/>
          </a:p>
        </p:txBody>
      </p:sp>
      <p:sp>
        <p:nvSpPr>
          <p:cNvPr id="6" name="Text 3"/>
          <p:cNvSpPr txBox="1"/>
          <p:nvPr/>
        </p:nvSpPr>
        <p:spPr>
          <a:xfrm>
            <a:off x="548640" y="2377440"/>
            <a:ext cx="11091672" cy="320040"/>
          </a:xfrm>
          <a:prstGeom prst="rect">
            <a:avLst/>
          </a:prstGeom>
          <a:noFill/>
          <a:ln/>
        </p:spPr>
        <p:txBody>
          <a:bodyPr wrap="square" lIns="0" tIns="0" rIns="0" bIns="0" rtlCol="0" anchor="t"/>
          <a:lstStyle/>
          <a:p>
            <a:pPr indent="0" marL="0">
              <a:buNone/>
            </a:pPr>
            <a:r>
              <a:rPr lang="en-US" sz="1200" b="1" dirty="0">
                <a:solidFill>
                  <a:schemeClr val="tx1"/>
                </a:solidFill>
              </a:rPr>
              <a:t>Collegamenti: </a:t>
            </a:r>
            <a:pPr indent="0" marL="0">
              <a:buNone/>
            </a:pPr>
            <a:r>
              <a:rPr lang="en-US" sz="1200" dirty="0">
                <a:solidFill>
                  <a:srgbClr val="6D6E70"/>
                </a:solidFill>
              </a:rPr>
              <a:t>Informatica · Media e biblioteca · Storia e scienze sociali · Trasparenza · Pregiudizi ed equità · Benessere mentale · Innovazione · Cambiamento climatico</a:t>
            </a:r>
            <a:endParaRPr lang="en-US" sz="1200" dirty="0"/>
          </a:p>
        </p:txBody>
      </p:sp>
      <p:sp>
        <p:nvSpPr>
          <p:cNvPr id="7" name="cornice"/>
          <p:cNvSpPr/>
          <p:nvPr/>
        </p:nvSpPr>
        <p:spPr>
          <a:xfrm>
            <a:off x="548640" y="2834640"/>
            <a:ext cx="11091672" cy="3337560"/>
          </a:xfrm>
          <a:prstGeom prst="roundRect">
            <a:avLst>
              <a:gd name="adj" fmla="val 3288"/>
            </a:avLst>
          </a:prstGeom>
          <a:solidFill>
            <a:schemeClr val="bg1"/>
          </a:solidFill>
          <a:ln w="12700">
            <a:solidFill>
              <a:schemeClr val="accent1"/>
            </a:solidFill>
            <a:prstDash val="solid"/>
          </a:ln>
        </p:spPr>
      </p:sp>
      <p:sp>
        <p:nvSpPr>
          <p:cNvPr id="8" name="pill_Base"/>
          <p:cNvSpPr/>
          <p:nvPr/>
        </p:nvSpPr>
        <p:spPr>
          <a:xfrm>
            <a:off x="822960" y="3017520"/>
            <a:ext cx="1463040" cy="329184"/>
          </a:xfrm>
          <a:prstGeom prst="roundRect">
            <a:avLst>
              <a:gd name="adj" fmla="val 16667"/>
            </a:avLst>
          </a:prstGeom>
          <a:solidFill>
            <a:srgbClr val="8DC7FF"/>
          </a:solidFill>
          <a:ln/>
        </p:spPr>
      </p:sp>
      <p:sp>
        <p:nvSpPr>
          <p:cNvPr id="9" name="Text 6"/>
          <p:cNvSpPr txBox="1"/>
          <p:nvPr/>
        </p:nvSpPr>
        <p:spPr>
          <a:xfrm>
            <a:off x="822960" y="301752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10" name="Text 7"/>
          <p:cNvSpPr txBox="1"/>
          <p:nvPr/>
        </p:nvSpPr>
        <p:spPr>
          <a:xfrm>
            <a:off x="8229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sono consapevoli del fatto che i sistemi IA possono essere progettati o adattati per supportare maggiormente le persone, le comunità e l'ambiente.</a:t>
            </a:r>
            <a:endParaRPr lang="en-US" sz="1500" dirty="0"/>
          </a:p>
        </p:txBody>
      </p:sp>
      <p:sp>
        <p:nvSpPr>
          <p:cNvPr id="11" name="div_1"/>
          <p:cNvSpPr/>
          <p:nvPr/>
        </p:nvSpPr>
        <p:spPr>
          <a:xfrm>
            <a:off x="4297680" y="2834640"/>
            <a:ext cx="0" cy="3337560"/>
          </a:xfrm>
          <a:prstGeom prst="line">
            <a:avLst/>
          </a:prstGeom>
          <a:noFill/>
          <a:ln w="9525">
            <a:solidFill>
              <a:schemeClr val="accent1"/>
            </a:solidFill>
            <a:prstDash val="dash"/>
          </a:ln>
        </p:spPr>
      </p:sp>
      <p:sp>
        <p:nvSpPr>
          <p:cNvPr id="12" name="pill_Intermedio"/>
          <p:cNvSpPr/>
          <p:nvPr/>
        </p:nvSpPr>
        <p:spPr>
          <a:xfrm>
            <a:off x="4480560" y="3017520"/>
            <a:ext cx="1463040" cy="329184"/>
          </a:xfrm>
          <a:prstGeom prst="roundRect">
            <a:avLst>
              <a:gd name="adj" fmla="val 16667"/>
            </a:avLst>
          </a:prstGeom>
          <a:solidFill>
            <a:srgbClr val="5B9FD6"/>
          </a:solidFill>
          <a:ln/>
        </p:spPr>
      </p:sp>
      <p:sp>
        <p:nvSpPr>
          <p:cNvPr id="13" name="Text 10"/>
          <p:cNvSpPr txBox="1"/>
          <p:nvPr/>
        </p:nvSpPr>
        <p:spPr>
          <a:xfrm>
            <a:off x="44805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4" name="Text 11"/>
          <p:cNvSpPr txBox="1"/>
          <p:nvPr/>
        </p:nvSpPr>
        <p:spPr>
          <a:xfrm>
            <a:off x="44805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propongono specifiche modifiche di progettazione per migliorare un sistema IA, sia per sé stessi che per gli altri.</a:t>
            </a:r>
            <a:endParaRPr lang="en-US" sz="1500" dirty="0"/>
          </a:p>
        </p:txBody>
      </p:sp>
      <p:sp>
        <p:nvSpPr>
          <p:cNvPr id="15" name="div_2"/>
          <p:cNvSpPr/>
          <p:nvPr/>
        </p:nvSpPr>
        <p:spPr>
          <a:xfrm>
            <a:off x="7955280" y="2834640"/>
            <a:ext cx="0" cy="3337560"/>
          </a:xfrm>
          <a:prstGeom prst="line">
            <a:avLst/>
          </a:prstGeom>
          <a:noFill/>
          <a:ln w="9525">
            <a:solidFill>
              <a:schemeClr val="accent1"/>
            </a:solidFill>
            <a:prstDash val="dash"/>
          </a:ln>
        </p:spPr>
      </p:sp>
      <p:sp>
        <p:nvSpPr>
          <p:cNvPr id="16" name="pill_Avanzato"/>
          <p:cNvSpPr/>
          <p:nvPr/>
        </p:nvSpPr>
        <p:spPr>
          <a:xfrm>
            <a:off x="8138160" y="3017520"/>
            <a:ext cx="1463040" cy="329184"/>
          </a:xfrm>
          <a:prstGeom prst="roundRect">
            <a:avLst>
              <a:gd name="adj" fmla="val 16667"/>
            </a:avLst>
          </a:prstGeom>
          <a:solidFill>
            <a:srgbClr val="01408D"/>
          </a:solidFill>
          <a:ln/>
        </p:spPr>
      </p:sp>
      <p:sp>
        <p:nvSpPr>
          <p:cNvPr id="17" name="Text 14"/>
          <p:cNvSpPr txBox="1"/>
          <p:nvPr/>
        </p:nvSpPr>
        <p:spPr>
          <a:xfrm>
            <a:off x="81381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8" name="Text 15"/>
          <p:cNvSpPr txBox="1"/>
          <p:nvPr/>
        </p:nvSpPr>
        <p:spPr>
          <a:xfrm>
            <a:off x="81381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Fornendo le opportune motivazioni, gli alunni propongono miglioramenti da apportare a un sistema IA in base ai vincoli tecnici, alle considerazioni etiche e alle esigenze degli utenti.</a:t>
            </a:r>
            <a:endParaRPr lang="en-US" sz="15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4A68A6"/>
                </a:solidFill>
                <a:latin typeface="IBM Plex Sans" pitchFamily="34" charset="0"/>
                <a:ea typeface="IBM Plex Sans" pitchFamily="34" charset="-122"/>
                <a:cs typeface="IBM Plex Sans" pitchFamily="34" charset="-120"/>
              </a:rPr>
              <a:t>Plasmare l'IA 4: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in classe</a:t>
            </a:r>
            <a:endParaRPr lang="en-US" sz="3200" dirty="0"/>
          </a:p>
        </p:txBody>
      </p:sp>
      <p:pic>
        <p:nvPicPr>
          <p:cNvPr id="3" name="petalo" descr="Illustrazione: ambito4 plasmare petalo">    </p:cNvPr>
          <p:cNvPicPr>
            <a:picLocks noChangeAspect="1"/>
          </p:cNvPicPr>
          <p:nvPr/>
        </p:nvPicPr>
        <p:blipFill>
          <a:blip r:embed="rId1"/>
          <a:stretch>
            <a:fillRect/>
          </a:stretch>
        </p:blipFill>
        <p:spPr>
          <a:xfrm>
            <a:off x="10881360" y="411480"/>
            <a:ext cx="777240" cy="702484"/>
          </a:xfrm>
          <a:prstGeom prst="rect">
            <a:avLst/>
          </a:prstGeom>
        </p:spPr>
      </p:pic>
      <p:sp>
        <p:nvSpPr>
          <p:cNvPr id="4" name="box_Base"/>
          <p:cNvSpPr/>
          <p:nvPr/>
        </p:nvSpPr>
        <p:spPr>
          <a:xfrm>
            <a:off x="548640" y="1325880"/>
            <a:ext cx="3611880" cy="4846320"/>
          </a:xfrm>
          <a:prstGeom prst="roundRect">
            <a:avLst>
              <a:gd name="adj" fmla="val 3038"/>
            </a:avLst>
          </a:prstGeom>
          <a:solidFill>
            <a:srgbClr val="F4F8FD"/>
          </a:solidFill>
          <a:ln/>
        </p:spPr>
      </p:sp>
      <p:sp>
        <p:nvSpPr>
          <p:cNvPr id="5" name="pill_Base"/>
          <p:cNvSpPr/>
          <p:nvPr/>
        </p:nvSpPr>
        <p:spPr>
          <a:xfrm>
            <a:off x="731520" y="1508760"/>
            <a:ext cx="1463040" cy="329184"/>
          </a:xfrm>
          <a:prstGeom prst="roundRect">
            <a:avLst>
              <a:gd name="adj" fmla="val 16667"/>
            </a:avLst>
          </a:prstGeom>
          <a:solidFill>
            <a:srgbClr val="8DC7FF"/>
          </a:solidFill>
          <a:ln/>
        </p:spPr>
      </p:sp>
      <p:sp>
        <p:nvSpPr>
          <p:cNvPr id="6" name="Text 3"/>
          <p:cNvSpPr txBox="1"/>
          <p:nvPr/>
        </p:nvSpPr>
        <p:spPr>
          <a:xfrm>
            <a:off x="731520" y="150876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7" name="Text 4"/>
          <p:cNvSpPr txBox="1"/>
          <p:nvPr/>
        </p:nvSpPr>
        <p:spPr>
          <a:xfrm>
            <a:off x="2331720"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8" name="Text 5"/>
          <p:cNvSpPr txBox="1"/>
          <p:nvPr/>
        </p:nvSpPr>
        <p:spPr>
          <a:xfrm>
            <a:off x="731520" y="1965960"/>
            <a:ext cx="3246120" cy="4114800"/>
          </a:xfrm>
          <a:prstGeom prst="rect">
            <a:avLst/>
          </a:prstGeom>
          <a:noFill/>
          <a:ln/>
        </p:spPr>
        <p:txBody>
          <a:bodyPr wrap="square" lIns="0" tIns="0" rIns="0" bIns="0" rtlCol="0" anchor="t"/>
          <a:lstStyle/>
          <a:p>
            <a:pPr indent="0" marL="0">
              <a:buNone/>
            </a:pPr>
            <a:r>
              <a:rPr lang="en-US" sz="1300" dirty="0">
                <a:solidFill>
                  <a:schemeClr val="tx1"/>
                </a:solidFill>
              </a:rPr>
              <a:t>Gli alunni parlano delle difficoltà quotidiane che incontrano in classe o a scuola, come trovare materiali di studio o condividere informazioni in modo puntuale. Esaminano esempi relativi a strumenti IA e individuano alcune semplici modifiche che potrebbero renderli più utili o inclusivi, come istruzioni più chiare, risultati adeguati all'età o opzioni per esigenze diverse. Dopodiché, illustrano chi trarrebbe vantaggio da questi miglioramenti e perché.</a:t>
            </a:r>
            <a:endParaRPr lang="en-US" sz="1300" dirty="0"/>
          </a:p>
        </p:txBody>
      </p:sp>
      <p:sp>
        <p:nvSpPr>
          <p:cNvPr id="9" name="box_Intermedio"/>
          <p:cNvSpPr/>
          <p:nvPr/>
        </p:nvSpPr>
        <p:spPr>
          <a:xfrm>
            <a:off x="4370832" y="1325880"/>
            <a:ext cx="3611880" cy="4846320"/>
          </a:xfrm>
          <a:prstGeom prst="roundRect">
            <a:avLst>
              <a:gd name="adj" fmla="val 3038"/>
            </a:avLst>
          </a:prstGeom>
          <a:solidFill>
            <a:srgbClr val="EAF3FF"/>
          </a:solidFill>
          <a:ln/>
        </p:spPr>
      </p:sp>
      <p:sp>
        <p:nvSpPr>
          <p:cNvPr id="10" name="pill_Intermedio"/>
          <p:cNvSpPr/>
          <p:nvPr/>
        </p:nvSpPr>
        <p:spPr>
          <a:xfrm>
            <a:off x="4553712" y="1508760"/>
            <a:ext cx="1463040" cy="329184"/>
          </a:xfrm>
          <a:prstGeom prst="roundRect">
            <a:avLst>
              <a:gd name="adj" fmla="val 16667"/>
            </a:avLst>
          </a:prstGeom>
          <a:solidFill>
            <a:srgbClr val="5B9FD6"/>
          </a:solidFill>
          <a:ln/>
        </p:spPr>
      </p:sp>
      <p:sp>
        <p:nvSpPr>
          <p:cNvPr id="11" name="Text 8"/>
          <p:cNvSpPr txBox="1"/>
          <p:nvPr/>
        </p:nvSpPr>
        <p:spPr>
          <a:xfrm>
            <a:off x="4553712"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2" name="Text 9"/>
          <p:cNvSpPr txBox="1"/>
          <p:nvPr/>
        </p:nvSpPr>
        <p:spPr>
          <a:xfrm>
            <a:off x="6153912"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3" name="Text 10"/>
          <p:cNvSpPr txBox="1"/>
          <p:nvPr/>
        </p:nvSpPr>
        <p:spPr>
          <a:xfrm>
            <a:off x="4553712" y="1965960"/>
            <a:ext cx="3246120" cy="4114800"/>
          </a:xfrm>
          <a:prstGeom prst="rect">
            <a:avLst/>
          </a:prstGeom>
          <a:noFill/>
          <a:ln/>
        </p:spPr>
        <p:txBody>
          <a:bodyPr wrap="square" lIns="0" tIns="0" rIns="0" bIns="0" rtlCol="0" anchor="t"/>
          <a:lstStyle/>
          <a:p>
            <a:pPr indent="0" marL="0">
              <a:buNone/>
            </a:pPr>
            <a:r>
              <a:rPr lang="en-US" sz="1300" dirty="0">
                <a:solidFill>
                  <a:schemeClr val="tx1"/>
                </a:solidFill>
              </a:rPr>
              <a:t>Gli alunni prendono in considerazione l'uso di uno strumento IA in grado di prevedere quali sono i libri più richiesti della biblioteca. Analizzano in che modo le scelte di progettazione relative alle fonti di dati, alle categorie e alle raccomandazioni influenzano gli interessi rappresentati. Gli alunni suggeriscono e pianificano modifiche concrete (ad esempio, l'aggiunta di input da parte degli utenti, l'adeguamento delle categorie, l'inclusione di circuiti di feedback) per migliorare variabili come l'accesso, l'inclusione o l'utilità. Identificano le funzionalità che garantiscono che le raccomandazioni e le interfacce siano accessibili e di aiuto per studenti con capacità o esigenze di apprendimento diverse.</a:t>
            </a:r>
            <a:endParaRPr lang="en-US" sz="1300" dirty="0"/>
          </a:p>
        </p:txBody>
      </p:sp>
      <p:sp>
        <p:nvSpPr>
          <p:cNvPr id="14" name="box_Avanzato"/>
          <p:cNvSpPr/>
          <p:nvPr/>
        </p:nvSpPr>
        <p:spPr>
          <a:xfrm>
            <a:off x="8193024" y="1325880"/>
            <a:ext cx="3611880" cy="4846320"/>
          </a:xfrm>
          <a:prstGeom prst="roundRect">
            <a:avLst>
              <a:gd name="adj" fmla="val 3038"/>
            </a:avLst>
          </a:prstGeom>
          <a:solidFill>
            <a:srgbClr val="F4F8FD"/>
          </a:solidFill>
          <a:ln/>
        </p:spPr>
      </p:sp>
      <p:sp>
        <p:nvSpPr>
          <p:cNvPr id="15" name="pill_Avanzato"/>
          <p:cNvSpPr/>
          <p:nvPr/>
        </p:nvSpPr>
        <p:spPr>
          <a:xfrm>
            <a:off x="8375904" y="1508760"/>
            <a:ext cx="1463040" cy="329184"/>
          </a:xfrm>
          <a:prstGeom prst="roundRect">
            <a:avLst>
              <a:gd name="adj" fmla="val 16667"/>
            </a:avLst>
          </a:prstGeom>
          <a:solidFill>
            <a:srgbClr val="01408D"/>
          </a:solidFill>
          <a:ln/>
        </p:spPr>
      </p:sp>
      <p:sp>
        <p:nvSpPr>
          <p:cNvPr id="16" name="Text 13"/>
          <p:cNvSpPr txBox="1"/>
          <p:nvPr/>
        </p:nvSpPr>
        <p:spPr>
          <a:xfrm>
            <a:off x="8375904"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7" name="Text 14"/>
          <p:cNvSpPr txBox="1"/>
          <p:nvPr/>
        </p:nvSpPr>
        <p:spPr>
          <a:xfrm>
            <a:off x="9976104"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8" name="Text 15"/>
          <p:cNvSpPr txBox="1"/>
          <p:nvPr/>
        </p:nvSpPr>
        <p:spPr>
          <a:xfrm>
            <a:off x="8375904" y="1965960"/>
            <a:ext cx="3246120" cy="4114800"/>
          </a:xfrm>
          <a:prstGeom prst="rect">
            <a:avLst/>
          </a:prstGeom>
          <a:noFill/>
          <a:ln/>
        </p:spPr>
        <p:txBody>
          <a:bodyPr wrap="square" lIns="0" tIns="0" rIns="0" bIns="0" rtlCol="0" anchor="t"/>
          <a:lstStyle/>
          <a:p>
            <a:pPr indent="0" marL="0">
              <a:buNone/>
            </a:pPr>
            <a:r>
              <a:rPr lang="en-US" sz="1300" dirty="0">
                <a:solidFill>
                  <a:schemeClr val="tx1"/>
                </a:solidFill>
              </a:rPr>
              <a:t>Lavorando in gruppo, gli studenti progettano o modificano un modello che utilizza i dati ambientali locali per avvisare i membri della comunità affetti da asma di eventuali rischi per la salute. Si esercitano a prendere decisioni di progettazione consapevoli in relazione ai dati da includere, alle modalità di generazione delle previsioni e al modo in cui gli utenti ricevono gli avvisi da parte del modello. Utilizzando il feedback, gli studenti testano e perfezionano il proprio sistema per spiegare il modo in cui i miglioramenti apportati favoriscono il benessere delle persone e aumentano la fiducia della comunità.</a:t>
            </a:r>
            <a:endParaRPr lang="en-US" sz="13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4A68A6"/>
                </a:solidFill>
                <a:latin typeface="IBM Plex Sans" pitchFamily="34" charset="0"/>
                <a:ea typeface="IBM Plex Sans" pitchFamily="34" charset="-122"/>
                <a:cs typeface="IBM Plex Sans" pitchFamily="34" charset="-120"/>
              </a:rPr>
              <a:t>Pronto per la classe: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Riprogetta per il bene comune</a:t>
            </a:r>
            <a:endParaRPr lang="en-US" sz="3200" dirty="0"/>
          </a:p>
        </p:txBody>
      </p:sp>
      <p:sp>
        <p:nvSpPr>
          <p:cNvPr id="3" name="scheda"/>
          <p:cNvSpPr/>
          <p:nvPr/>
        </p:nvSpPr>
        <p:spPr>
          <a:xfrm>
            <a:off x="548640" y="1325880"/>
            <a:ext cx="3566160" cy="4846320"/>
          </a:xfrm>
          <a:prstGeom prst="roundRect">
            <a:avLst>
              <a:gd name="adj" fmla="val 3846"/>
            </a:avLst>
          </a:prstGeom>
          <a:solidFill>
            <a:srgbClr val="CAE2FF"/>
          </a:solidFill>
          <a:ln/>
        </p:spPr>
      </p:sp>
      <p:sp>
        <p:nvSpPr>
          <p:cNvPr id="4" name="cerchio"/>
          <p:cNvSpPr/>
          <p:nvPr/>
        </p:nvSpPr>
        <p:spPr>
          <a:xfrm>
            <a:off x="1325880" y="1508760"/>
            <a:ext cx="2011680" cy="2011680"/>
          </a:xfrm>
          <a:prstGeom prst="ellipse">
            <a:avLst/>
          </a:prstGeom>
          <a:solidFill>
            <a:schemeClr val="bg1"/>
          </a:solidFill>
          <a:ln/>
        </p:spPr>
      </p:sp>
      <p:pic>
        <p:nvPicPr>
          <p:cNvPr id="5" name="pers_studente_cuffie" descr="Illustrazione: pers studente cuffie">    </p:cNvPr>
          <p:cNvPicPr>
            <a:picLocks noChangeAspect="1"/>
          </p:cNvPicPr>
          <p:nvPr/>
        </p:nvPicPr>
        <p:blipFill>
          <a:blip r:embed="rId1"/>
          <a:stretch>
            <a:fillRect/>
          </a:stretch>
        </p:blipFill>
        <p:spPr>
          <a:xfrm>
            <a:off x="1600200" y="1691640"/>
            <a:ext cx="1677835" cy="1645920"/>
          </a:xfrm>
          <a:prstGeom prst="rect">
            <a:avLst/>
          </a:prstGeom>
        </p:spPr>
      </p:pic>
      <p:sp>
        <p:nvSpPr>
          <p:cNvPr id="6" name="Text 3"/>
          <p:cNvSpPr txBox="1"/>
          <p:nvPr/>
        </p:nvSpPr>
        <p:spPr>
          <a:xfrm>
            <a:off x="777240" y="3657600"/>
            <a:ext cx="3108960" cy="2423160"/>
          </a:xfrm>
          <a:prstGeom prst="rect">
            <a:avLst/>
          </a:prstGeom>
          <a:noFill/>
          <a:ln/>
        </p:spPr>
        <p:txBody>
          <a:bodyPr wrap="square" lIns="0" tIns="0" rIns="0" bIns="0" rtlCol="0" anchor="t"/>
          <a:lstStyle/>
          <a:p>
            <a:pPr indent="0" marL="0">
              <a:buNone/>
            </a:pPr>
            <a:r>
              <a:rPr lang="en-US" sz="1300" b="1" dirty="0">
                <a:solidFill>
                  <a:schemeClr val="tx1"/>
                </a:solidFill>
              </a:rPr>
              <a:t>Competenza</a:t>
            </a:r>
            <a:endParaRPr lang="en-US" sz="1300" dirty="0"/>
          </a:p>
          <a:p>
            <a:pPr indent="0" marL="0">
              <a:buNone/>
            </a:pPr>
            <a:r>
              <a:rPr lang="en-US" sz="1300" dirty="0">
                <a:solidFill>
                  <a:schemeClr val="tx1"/>
                </a:solidFill>
              </a:rPr>
              <a:t>Plasmare l'IA 4</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Livello di riferimento</a:t>
            </a:r>
            <a:endParaRPr lang="en-US" sz="1300" dirty="0"/>
          </a:p>
          <a:p>
            <a:pPr indent="0" marL="0">
              <a:buNone/>
            </a:pPr>
            <a:r>
              <a:rPr lang="en-US" sz="1300" dirty="0">
                <a:solidFill>
                  <a:schemeClr val="tx1"/>
                </a:solidFill>
              </a:rPr>
              <a:t>Avanzato</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Durata</a:t>
            </a:r>
            <a:endParaRPr lang="en-US" sz="1300" dirty="0"/>
          </a:p>
          <a:p>
            <a:pPr indent="0" marL="0">
              <a:buNone/>
            </a:pPr>
            <a:r>
              <a:rPr lang="en-US" sz="1300" dirty="0">
                <a:solidFill>
                  <a:schemeClr val="tx1"/>
                </a:solidFill>
              </a:rPr>
              <a:t>2-3 ore</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Materiali</a:t>
            </a:r>
            <a:endParaRPr lang="en-US" sz="1300" dirty="0"/>
          </a:p>
          <a:p>
            <a:pPr indent="0" marL="0">
              <a:buNone/>
            </a:pPr>
            <a:r>
              <a:rPr lang="en-US" sz="1300" dirty="0">
                <a:solidFill>
                  <a:schemeClr val="tx1"/>
                </a:solidFill>
              </a:rPr>
              <a:t>Un'app con IA usata dai coetanei scelta dalla classe</a:t>
            </a:r>
            <a:endParaRPr lang="en-US" sz="1300" dirty="0"/>
          </a:p>
        </p:txBody>
      </p:sp>
      <p:sp>
        <p:nvSpPr>
          <p:cNvPr id="7" name="passo_1"/>
          <p:cNvSpPr/>
          <p:nvPr/>
        </p:nvSpPr>
        <p:spPr>
          <a:xfrm>
            <a:off x="4480560" y="1481328"/>
            <a:ext cx="384048" cy="384048"/>
          </a:xfrm>
          <a:prstGeom prst="roundRect">
            <a:avLst>
              <a:gd name="adj" fmla="val 14286"/>
            </a:avLst>
          </a:prstGeom>
          <a:solidFill>
            <a:srgbClr val="7794CA"/>
          </a:solidFill>
          <a:ln/>
        </p:spPr>
      </p:sp>
      <p:sp>
        <p:nvSpPr>
          <p:cNvPr id="8" name="Text 5"/>
          <p:cNvSpPr txBox="1"/>
          <p:nvPr/>
        </p:nvSpPr>
        <p:spPr>
          <a:xfrm>
            <a:off x="4480560" y="1481328"/>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9" name="Text 6"/>
          <p:cNvSpPr txBox="1"/>
          <p:nvPr/>
        </p:nvSpPr>
        <p:spPr>
          <a:xfrm>
            <a:off x="5029200" y="1371600"/>
            <a:ext cx="6611112" cy="777240"/>
          </a:xfrm>
          <a:prstGeom prst="rect">
            <a:avLst/>
          </a:prstGeom>
          <a:noFill/>
          <a:ln/>
        </p:spPr>
        <p:txBody>
          <a:bodyPr wrap="square" lIns="0" tIns="0" rIns="0" bIns="0" rtlCol="0" anchor="ctr"/>
          <a:lstStyle/>
          <a:p>
            <a:pPr indent="0" marL="0">
              <a:buNone/>
            </a:pPr>
            <a:r>
              <a:rPr lang="en-US" sz="1500" dirty="0">
                <a:solidFill>
                  <a:schemeClr val="tx1"/>
                </a:solidFill>
              </a:rPr>
              <a:t>Individuate un problema di benessere legato all'app: tempo d'uso, privacy, inclusione, accessibilità.</a:t>
            </a:r>
            <a:endParaRPr lang="en-US" sz="1500" dirty="0"/>
          </a:p>
        </p:txBody>
      </p:sp>
      <p:sp>
        <p:nvSpPr>
          <p:cNvPr id="10" name="passo_2"/>
          <p:cNvSpPr/>
          <p:nvPr/>
        </p:nvSpPr>
        <p:spPr>
          <a:xfrm>
            <a:off x="4480560" y="2377440"/>
            <a:ext cx="384048" cy="384048"/>
          </a:xfrm>
          <a:prstGeom prst="roundRect">
            <a:avLst>
              <a:gd name="adj" fmla="val 14286"/>
            </a:avLst>
          </a:prstGeom>
          <a:solidFill>
            <a:srgbClr val="7794CA"/>
          </a:solidFill>
          <a:ln/>
        </p:spPr>
      </p:sp>
      <p:sp>
        <p:nvSpPr>
          <p:cNvPr id="11" name="Text 8"/>
          <p:cNvSpPr txBox="1"/>
          <p:nvPr/>
        </p:nvSpPr>
        <p:spPr>
          <a:xfrm>
            <a:off x="4480560" y="237744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txBox="1"/>
          <p:nvPr/>
        </p:nvSpPr>
        <p:spPr>
          <a:xfrm>
            <a:off x="5029200" y="2267712"/>
            <a:ext cx="6611112" cy="777240"/>
          </a:xfrm>
          <a:prstGeom prst="rect">
            <a:avLst/>
          </a:prstGeom>
          <a:noFill/>
          <a:ln/>
        </p:spPr>
        <p:txBody>
          <a:bodyPr wrap="square" lIns="0" tIns="0" rIns="0" bIns="0" rtlCol="0" anchor="ctr"/>
          <a:lstStyle/>
          <a:p>
            <a:pPr indent="0" marL="0">
              <a:buNone/>
            </a:pPr>
            <a:r>
              <a:rPr lang="en-US" sz="1500" dirty="0">
                <a:solidFill>
                  <a:schemeClr val="tx1"/>
                </a:solidFill>
              </a:rPr>
              <a:t>Proponete modifiche concrete di progettazione: dati, funzioni, impostazioni, avvisi.</a:t>
            </a:r>
            <a:endParaRPr lang="en-US" sz="1500" dirty="0"/>
          </a:p>
        </p:txBody>
      </p:sp>
      <p:sp>
        <p:nvSpPr>
          <p:cNvPr id="13" name="passo_3"/>
          <p:cNvSpPr/>
          <p:nvPr/>
        </p:nvSpPr>
        <p:spPr>
          <a:xfrm>
            <a:off x="4480560" y="3273552"/>
            <a:ext cx="384048" cy="384048"/>
          </a:xfrm>
          <a:prstGeom prst="roundRect">
            <a:avLst>
              <a:gd name="adj" fmla="val 14286"/>
            </a:avLst>
          </a:prstGeom>
          <a:solidFill>
            <a:srgbClr val="7794CA"/>
          </a:solidFill>
          <a:ln/>
        </p:spPr>
      </p:sp>
      <p:sp>
        <p:nvSpPr>
          <p:cNvPr id="14" name="Text 11"/>
          <p:cNvSpPr txBox="1"/>
          <p:nvPr/>
        </p:nvSpPr>
        <p:spPr>
          <a:xfrm>
            <a:off x="4480560" y="3273552"/>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5" name="Text 12"/>
          <p:cNvSpPr txBox="1"/>
          <p:nvPr/>
        </p:nvSpPr>
        <p:spPr>
          <a:xfrm>
            <a:off x="5029200" y="3163824"/>
            <a:ext cx="6611112" cy="777240"/>
          </a:xfrm>
          <a:prstGeom prst="rect">
            <a:avLst/>
          </a:prstGeom>
          <a:noFill/>
          <a:ln/>
        </p:spPr>
        <p:txBody>
          <a:bodyPr wrap="square" lIns="0" tIns="0" rIns="0" bIns="0" rtlCol="0" anchor="ctr"/>
          <a:lstStyle/>
          <a:p>
            <a:pPr indent="0" marL="0">
              <a:buNone/>
            </a:pPr>
            <a:r>
              <a:rPr lang="en-US" sz="1500" dirty="0">
                <a:solidFill>
                  <a:schemeClr val="tx1"/>
                </a:solidFill>
              </a:rPr>
              <a:t>Valutatele rispetto a vincoli tecnici, considerazioni etiche ed esigenze degli utenti.</a:t>
            </a:r>
            <a:endParaRPr lang="en-US" sz="1500" dirty="0"/>
          </a:p>
        </p:txBody>
      </p:sp>
      <p:sp>
        <p:nvSpPr>
          <p:cNvPr id="16" name="passo_4"/>
          <p:cNvSpPr/>
          <p:nvPr/>
        </p:nvSpPr>
        <p:spPr>
          <a:xfrm>
            <a:off x="4480560" y="4169664"/>
            <a:ext cx="384048" cy="384048"/>
          </a:xfrm>
          <a:prstGeom prst="roundRect">
            <a:avLst>
              <a:gd name="adj" fmla="val 14286"/>
            </a:avLst>
          </a:prstGeom>
          <a:solidFill>
            <a:srgbClr val="7794CA"/>
          </a:solidFill>
          <a:ln/>
        </p:spPr>
      </p:sp>
      <p:sp>
        <p:nvSpPr>
          <p:cNvPr id="17" name="Text 14"/>
          <p:cNvSpPr txBox="1"/>
          <p:nvPr/>
        </p:nvSpPr>
        <p:spPr>
          <a:xfrm>
            <a:off x="4480560" y="4169664"/>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18" name="Text 15"/>
          <p:cNvSpPr txBox="1"/>
          <p:nvPr/>
        </p:nvSpPr>
        <p:spPr>
          <a:xfrm>
            <a:off x="5029200" y="4059936"/>
            <a:ext cx="6611112" cy="777240"/>
          </a:xfrm>
          <a:prstGeom prst="rect">
            <a:avLst/>
          </a:prstGeom>
          <a:noFill/>
          <a:ln/>
        </p:spPr>
        <p:txBody>
          <a:bodyPr wrap="square" lIns="0" tIns="0" rIns="0" bIns="0" rtlCol="0" anchor="ctr"/>
          <a:lstStyle/>
          <a:p>
            <a:pPr indent="0" marL="0">
              <a:buNone/>
            </a:pPr>
            <a:r>
              <a:rPr lang="en-US" sz="1500" dirty="0">
                <a:solidFill>
                  <a:schemeClr val="tx1"/>
                </a:solidFill>
              </a:rPr>
              <a:t>Presentate la proposta in un pitch di tre minuti e raccogliete il feedback.</a:t>
            </a:r>
            <a:endParaRPr lang="en-US" sz="1500" dirty="0"/>
          </a:p>
        </p:txBody>
      </p:sp>
      <p:sp>
        <p:nvSpPr>
          <p:cNvPr id="19" name="domanda"/>
          <p:cNvSpPr/>
          <p:nvPr/>
        </p:nvSpPr>
        <p:spPr>
          <a:xfrm>
            <a:off x="4480560" y="5074920"/>
            <a:ext cx="7159752" cy="1097280"/>
          </a:xfrm>
          <a:prstGeom prst="roundRect">
            <a:avLst>
              <a:gd name="adj" fmla="val 10000"/>
            </a:avLst>
          </a:prstGeom>
          <a:solidFill>
            <a:srgbClr val="7794CA"/>
          </a:solidFill>
          <a:ln/>
        </p:spPr>
      </p:sp>
      <p:sp>
        <p:nvSpPr>
          <p:cNvPr id="20" name="Text 17"/>
          <p:cNvSpPr txBox="1"/>
          <p:nvPr/>
        </p:nvSpPr>
        <p:spPr>
          <a:xfrm>
            <a:off x="4709160" y="5120640"/>
            <a:ext cx="6720840" cy="1005840"/>
          </a:xfrm>
          <a:prstGeom prst="rect">
            <a:avLst/>
          </a:prstGeom>
          <a:noFill/>
          <a:ln/>
        </p:spPr>
        <p:txBody>
          <a:bodyPr wrap="square" lIns="0" tIns="0" rIns="0" bIns="0" rtlCol="0" anchor="ctr"/>
          <a:lstStyle/>
          <a:p>
            <a:pPr indent="0" marL="0">
              <a:buNone/>
            </a:pPr>
            <a:r>
              <a:rPr lang="en-US" sz="1600" b="1" dirty="0">
                <a:solidFill>
                  <a:srgbClr val="FFFFFF"/>
                </a:solidFill>
              </a:rPr>
              <a:t>Domanda di riflessione  </a:t>
            </a:r>
            <a:pPr indent="0" marL="0">
              <a:buNone/>
            </a:pPr>
            <a:r>
              <a:rPr lang="en-US" sz="1600" i="1" dirty="0">
                <a:solidFill>
                  <a:srgbClr val="FFFFFF"/>
                </a:solidFill>
              </a:rPr>
              <a:t>Chi ci guadagna dalla vostra modifica e chi potrebbe opporsi?</a:t>
            </a:r>
            <a:endParaRPr lang="en-US" sz="16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822960" y="1097280"/>
            <a:ext cx="10543032" cy="1097280"/>
          </a:xfrm>
          <a:prstGeom prst="rect">
            <a:avLst/>
          </a:prstGeom>
          <a:noFill/>
          <a:ln/>
        </p:spPr>
        <p:txBody>
          <a:bodyPr wrap="square" lIns="0" tIns="0" rIns="0" bIns="0" rtlCol="0" anchor="ctr"/>
          <a:lstStyle/>
          <a:p>
            <a:pPr algn="l" indent="0" marL="0">
              <a:buNone/>
            </a:pPr>
            <a:r>
              <a:rPr lang="en-US" sz="4400" b="1" dirty="0">
                <a:solidFill>
                  <a:schemeClr val="bg1"/>
                </a:solidFill>
                <a:latin typeface="IBM Plex Sans" pitchFamily="34" charset="0"/>
                <a:ea typeface="IBM Plex Sans" pitchFamily="34" charset="-122"/>
                <a:cs typeface="IBM Plex Sans" pitchFamily="34" charset="-120"/>
              </a:rPr>
              <a:t>Buon lavoro in classe</a:t>
            </a:r>
            <a:endParaRPr lang="en-US" sz="4400" dirty="0"/>
          </a:p>
        </p:txBody>
      </p:sp>
      <p:sp>
        <p:nvSpPr>
          <p:cNvPr id="3" name="Text 0"/>
          <p:cNvSpPr/>
          <p:nvPr>
            <p:ph idx="101" type="body" hasCustomPrompt="1"/>
          </p:nvPr>
        </p:nvSpPr>
        <p:spPr>
          <a:xfrm>
            <a:off x="822960" y="2377440"/>
            <a:ext cx="6766560" cy="1645920"/>
          </a:xfrm>
          <a:prstGeom prst="rect">
            <a:avLst/>
          </a:prstGeom>
          <a:noFill/>
          <a:ln/>
        </p:spPr>
        <p:txBody>
          <a:bodyPr wrap="square" lIns="0" tIns="0" rIns="0" bIns="0" rtlCol="0" anchor="t"/>
          <a:lstStyle/>
          <a:p>
            <a:pPr indent="0" marL="0">
              <a:buNone/>
            </a:pPr>
            <a:r>
              <a:rPr lang="en-US" sz="1800" b="1" dirty="0">
                <a:solidFill>
                  <a:schemeClr val="bg1"/>
                </a:solidFill>
              </a:rPr>
              <a:t>Antonio Scaramuzzino</a:t>
            </a:r>
            <a:endParaRPr lang="en-US" sz="1800" dirty="0"/>
          </a:p>
          <a:p>
            <a:pPr indent="0" marL="0">
              <a:buNone/>
            </a:pPr>
            <a:r>
              <a:rPr lang="en-US" sz="1800" dirty="0">
                <a:solidFill>
                  <a:schemeClr val="bg1"/>
                </a:solidFill>
              </a:rPr>
              <a:t>Tutte le competenze, i livelli e gli scenari: bussola-ailit.vercel.app</a:t>
            </a:r>
            <a:endParaRPr lang="en-US" sz="1800" dirty="0"/>
          </a:p>
        </p:txBody>
      </p:sp>
      <p:sp>
        <p:nvSpPr>
          <p:cNvPr id="4" name="Text 0"/>
          <p:cNvSpPr/>
          <p:nvPr>
            <p:ph idx="102" type="body" hasCustomPrompt="1"/>
          </p:nvPr>
        </p:nvSpPr>
        <p:spPr>
          <a:xfrm>
            <a:off x="822960" y="4480560"/>
            <a:ext cx="10543032" cy="1645920"/>
          </a:xfrm>
          <a:prstGeom prst="rect">
            <a:avLst/>
          </a:prstGeom>
          <a:noFill/>
          <a:ln/>
        </p:spPr>
        <p:txBody>
          <a:bodyPr wrap="square" lIns="0" tIns="0" rIns="0" bIns="0" rtlCol="0" anchor="t"/>
          <a:lstStyle/>
          <a:p>
            <a:pPr indent="0" marL="0">
              <a:buNone/>
            </a:pPr>
            <a:r>
              <a:rPr lang="en-US" sz="1100" b="1" dirty="0">
                <a:solidFill>
                  <a:schemeClr val="bg1"/>
                </a:solidFill>
              </a:rPr>
              <a:t>Fonte: </a:t>
            </a:r>
            <a:pPr indent="0" marL="0">
              <a:buNone/>
            </a:pPr>
            <a:r>
              <a:rPr lang="en-US" sz="1100" dirty="0">
                <a:solidFill>
                  <a:schemeClr val="bg1"/>
                </a:solidFill>
              </a:rPr>
              <a:t>OECD / Unione europea (2026). Empowering learners for the age of AI: An AI literacy framework for primary and secondary education. OECD Publishing, Paris. https://doi.org/10.1787/65cd27d4-en — Licenza CC BY 4.0. Illustrazioni di Abiyasa Adiguna tratte dalla pubblicazione. Le proposte operative sono un'elaborazione dell'autore.</a:t>
            </a:r>
            <a:endParaRPr lang="en-US" sz="1100" dirty="0"/>
          </a:p>
          <a:p>
            <a:pPr indent="0" marL="0">
              <a:buNone/>
            </a:pPr>
            <a:r>
              <a:rPr lang="en-US" sz="600" dirty="0">
                <a:solidFill>
                  <a:schemeClr val="bg1"/>
                </a:solidFill>
              </a:rPr>
              <a:t> </a:t>
            </a:r>
            <a:endParaRPr lang="en-US" sz="1100" dirty="0"/>
          </a:p>
          <a:p>
            <a:pPr indent="0" marL="0">
              <a:buNone/>
            </a:pPr>
            <a:r>
              <a:rPr lang="en-US" sz="1100" dirty="0">
                <a:solidFill>
                  <a:schemeClr val="bg1"/>
                </a:solidFill>
              </a:rPr>
              <a:t>Il presente documento è un adattamento di un'opera originale dell'OCSE e dell'Unione europea. Le opinioni espresse e le argomentazioni utilizzate in questo adattamento non devono essere riportate come rappresentative delle posizioni ufficiali dell'OCSE, dei suoi paesi membri o dell'Unione europea.</a:t>
            </a:r>
            <a:endParaRPr lang="en-US" sz="1100" dirty="0"/>
          </a:p>
        </p:txBody>
      </p:sp>
      <p:pic>
        <p:nvPicPr>
          <p:cNvPr id="5" name="scena_due_docenti" descr="Illustrazione: scena due docenti">    </p:cNvPr>
          <p:cNvPicPr>
            <a:picLocks noChangeAspect="1"/>
          </p:cNvPicPr>
          <p:nvPr/>
        </p:nvPicPr>
        <p:blipFill>
          <a:blip r:embed="rId1"/>
          <a:stretch>
            <a:fillRect/>
          </a:stretch>
        </p:blipFill>
        <p:spPr>
          <a:xfrm>
            <a:off x="9418320" y="548640"/>
            <a:ext cx="2108748" cy="3657600"/>
          </a:xfrm>
          <a:prstGeom prst="rect">
            <a:avLst/>
          </a:prstGeom>
        </p:spPr>
      </p:pic>
    </p:spTree>
  </p:cSld>
  <p:clrMapOvr>
    <a:masterClrMapping/>
  </p:clrMapOvr>
</p:sld>
</file>

<file path=ppt/theme/theme1.xml><?xml version="1.0" encoding="utf-8"?>
<a:theme xmlns:a="http://schemas.openxmlformats.org/drawingml/2006/main" name="AILit">
  <a:themeElements>
    <a:clrScheme name="AILit">
      <a:dk1>
        <a:srgbClr val="231F20"/>
      </a:dk1>
      <a:lt1>
        <a:srgbClr val="FFFFFF"/>
      </a:lt1>
      <a:dk2>
        <a:srgbClr val="01408D"/>
      </a:dk2>
      <a:lt2>
        <a:srgbClr val="F5F4F3"/>
      </a:lt2>
      <a:accent1>
        <a:srgbClr val="01408D"/>
      </a:accent1>
      <a:accent2>
        <a:srgbClr val="CEF97B"/>
      </a:accent2>
      <a:accent3>
        <a:srgbClr val="E65235"/>
      </a:accent3>
      <a:accent4>
        <a:srgbClr val="7794CA"/>
      </a:accent4>
      <a:accent5>
        <a:srgbClr val="677B3D"/>
      </a:accent5>
      <a:accent6>
        <a:srgbClr val="CAE2FF"/>
      </a:accent6>
      <a:hlink>
        <a:srgbClr val="215E9E"/>
      </a:hlink>
      <a:folHlink>
        <a:srgbClr val="7794CA"/>
      </a:folHlink>
    </a:clrScheme>
    <a:fontScheme name="AILit">
      <a:majorFont>
        <a:latin typeface="IBM Plex 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Lat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Plasmare l'IA: esempi per la classe</dc:title>
  <dc:subject>PptxGenJS Presentation</dc:subject>
  <dc:creator>Antonio Scaramuzzino</dc:creator>
  <cp:lastModifiedBy>Antonio Scaramuzzino</cp:lastModifiedBy>
  <cp:revision>1</cp:revision>
  <dcterms:created xsi:type="dcterms:W3CDTF">2026-10-20T15:31:00Z</dcterms:created>
  <dcterms:modified xsi:type="dcterms:W3CDTF">2026-10-20T15:31:00Z</dcterms:modified>
</cp:coreProperties>
</file>