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notesMasterIdLst>
    <p:notesMasterId r:id="rId2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pertura" id="{2f5afc65-864c-8b21-5298-afca2c46b74f}">
          <p14:sldIdLst>
            <p14:sldId id="256"/>
            <p14:sldId id="257"/>
            <p14:sldId id="258"/>
            <p14:sldId id="259"/>
            <p14:sldId id="260"/>
          </p14:sldIdLst>
        </p14:section>
        <p14:section name="Interagire con l'IA 1" id="{7b576d53-4fc5-e039-d21f-dbe963eb572b}">
          <p14:sldIdLst>
            <p14:sldId id="261"/>
            <p14:sldId id="262"/>
            <p14:sldId id="263"/>
          </p14:sldIdLst>
        </p14:section>
        <p14:section name="Interagire con l'IA 2" id="{e749f4c9-48a4-eafa-14b1-85f1a75a74a8}">
          <p14:sldIdLst>
            <p14:sldId id="264"/>
            <p14:sldId id="265"/>
            <p14:sldId id="266"/>
          </p14:sldIdLst>
        </p14:section>
        <p14:section name="Interagire con l'IA 3" id="{2757fee9-c710-0fc3-851e-61cecd68078b}">
          <p14:sldIdLst>
            <p14:sldId id="267"/>
            <p14:sldId id="268"/>
            <p14:sldId id="269"/>
          </p14:sldIdLst>
        </p14:section>
        <p14:section name="Interagire con l'IA 4" id="{20f7b86e-1c4c-5d7e-0289-cde76f7704c3}">
          <p14:sldIdLst>
            <p14:sldId id="270"/>
            <p14:sldId id="271"/>
            <p14:sldId id="272"/>
          </p14:sldIdLst>
        </p14:section>
        <p14:section name="Interagire con l'IA 5" id="{f39ff176-ce50-1baf-d5ef-e63d6b938c47}">
          <p14:sldIdLst>
            <p14:sldId id="273"/>
            <p14:sldId id="274"/>
            <p14:sldId id="275"/>
          </p14:sldIdLst>
        </p14:section>
        <p14:section name="Interagire con l'IA 6" id="{a5bf35bd-19f0-95fb-9011-38c82d90f9c1}">
          <p14:sldIdLst>
            <p14:sldId id="276"/>
            <p14:sldId id="277"/>
            <p14:sldId id="278"/>
          </p14:sldIdLst>
        </p14:section>
        <p14:section name="Interagire con l'IA 7" id="{dab65ec7-fb51-a034-38d2-13d5dc58739a}">
          <p14:sldIdLst>
            <p14:sldId id="279"/>
            <p14:sldId id="280"/>
            <p14:sldId id="281"/>
          </p14:sldIdLst>
        </p14:section>
        <p14:section name="Chiusura" id="{18c64fa1-2bf4-076f-0fc1-33abf9340320}">
          <p14:sldIdLst>
            <p14:sldId id="28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3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ogni competenza: una slide con le aspettative sugli studenti, una con gli scenari "In classe" del framework (testo ufficiale) e una proposta operativa per la secondaria di II grado (elaborata per questo percorso, non è testo del framework).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Testo citato dalla versione italiana dell'AILit Framework (OECD/Unione europea, 2026). Testo completo dell'introduzione: Interagire con l'IA è l'ambito più importante del Framework. Pone le basi di ciò che tutti gli studenti dovrebbero sapere ed essere in grado di fare quando interagiscono con l'intelligenza artificiale in diversi contesti. Ciò comprende l'identificazione dei sistemi IA e l'accesso agli stessi, la comprensione delle opportunità e dei rischi derivanti dall'uso dell'intelligenza artificiale, la valutazione dei relativi output e la capacità di prendere decisioni sul ruolo e sull'uso di questa tecnologia nella vita quotidiana. Uno studente che dimostra di avere competenze in questo ambito utilizza l'IA in modo intenzionale e responsabile e riflette sull'impatto della stessa su di sé, sulla propria comunità e sull'ambiente. Queste capacità costituiscono le basi di un'alfabetizzazione all'IA che rimane valida anche con l'emergere di nuove tecnologie e l'evoluzione del loro utilizzo.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Testo citato dalla versione italiana dell'AILit Framework (OECD/Unione europea,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Aspettative sugli studenti: Testo citato dalla versione italiana dell'AILit Framework (OECD/Unione europea, 2026). I livelli non corrispondono a classi o età: si parte dal livello reale della classe.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Scenari di apprendimento "In classe": Testo citato dalla versione italiana dell'AILit Framework (OECD/Unione europea, 2026). Vanno adattati al contesto, alle linee guida e alla legislazione locali, in particolare per social media e uso della tecnologia in aula.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Proposta operativa per la secondaria di II grado elaborata a partire dalla competenza Interagire con l'IA 1 e dai suoi scenari; non è testo del framework. Adattarla alle linee guida della scuola sull'uso dell'IA e alla normativa sulla privacy (niente dati personali degli studenti negli strumenti 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Aspettative sugli studenti: Testo citato dalla versione italiana dell'AILit Framework (OECD/Unione europea, 2026). I livelli non corrispondono a classi o età: si parte dal livello reale della classe.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Scenari di apprendimento "In classe": Testo citato dalla versione italiana dell'AILit Framework (OECD/Unione europea, 2026). Vanno adattati al contesto, alle linee guida e alla legislazione locali, in particolare per social media e uso della tecnologia in aula.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Proposta operativa per la secondaria di II grado elaborata a partire dalla competenza Interagire con l'IA 2 e dai suoi scenari; non è testo del framework. Adattarla alle linee guida della scuola sull'uso dell'IA e alla normativa sulla privacy (niente dati personali degli studenti negli strumenti 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Aspettative sugli studenti: Testo citato dalla versione italiana dell'AILit Framework (OECD/Unione europea, 2026). I livelli non corrispondono a classi o età: si parte dal livello reale della classe.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Scenari di apprendimento "In classe": Testo citato dalla versione italiana dell'AILit Framework (OECD/Unione europea, 2026). Vanno adattati al contesto, alle linee guida e alla legislazione locali, in particolare per social media e uso della tecnologia in aula.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Proposta operativa per la secondaria di II grado elaborata a partire dalla competenza Interagire con l'IA 3 e dai suoi scenari; non è testo del framework. Adattarla alle linee guida della scuola sull'uso dell'IA e alla normativa sulla privacy (niente dati personali degli studenti negli strumenti 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Aspettative sugli studenti: Testo citato dalla versione italiana dell'AILit Framework (OECD/Unione europea, 2026). I livelli non corrispondono a classi o età: si parte dal livello reale della classe.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Scenari di apprendimento "In classe": Testo citato dalla versione italiana dell'AILit Framework (OECD/Unione europea, 2026). Vanno adattati al contesto, alle linee guida e alla legislazione locali, in particolare per social media e uso della tecnologia in aula.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Proposta operativa per la secondaria di II grado elaborata a partire dalla competenza Interagire con l'IA 4 e dai suoi scenari; non è testo del framework. Adattarla alle linee guida della scuola sull'uso dell'IA e alla normativa sulla privacy (niente dati personali degli studenti negli strumenti 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Aspettative sugli studenti: Testo citato dalla versione italiana dell'AILit Framework (OECD/Unione europea, 2026). I livelli non corrispondono a classi o età: si parte dal livello reale della classe.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Scenari di apprendimento "In classe": Testo citato dalla versione italiana dell'AILit Framework (OECD/Unione europea, 2026). Vanno adattati al contesto, alle linee guida e alla legislazione locali, in particolare per social media e uso della tecnologia in aula.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Proposta operativa per la secondaria di II grado elaborata a partire dalla competenza Interagire con l'IA 5 e dai suoi scenari; non è testo del framework. Adattarla alle linee guida della scuola sull'uso dell'IA e alla normativa sulla privacy (niente dati personali degli studenti negli strumenti 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Aspettative sugli studenti: Testo citato dalla versione italiana dell'AILit Framework (OECD/Unione europea, 2026). I livelli non corrispondono a classi o età: si parte dal livello reale della classe.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Scenari di apprendimento "In classe": Testo citato dalla versione italiana dell'AILit Framework (OECD/Unione europea, 2026). Vanno adattati al contesto, alle linee guida e alla legislazione locali, in particolare per social media e uso della tecnologia in aula.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Proposta operativa per la secondaria di II grado elaborata a partire dalla competenza Interagire con l'IA 6 e dai suoi scenari; non è testo del framework. Adattarla alle linee guida della scuola sull'uso dell'IA e alla normativa sulla privacy (niente dati personali degli studenti negli strumenti 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Aspettative sugli studenti: Testo citato dalla versione italiana dell'AILit Framework (OECD/Unione europea, 2026). I livelli non corrispondono a classi o età: si parte dal livello reale della classe.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Scenari di apprendimento "In classe": Testo citato dalla versione italiana dell'AILit Framework (OECD/Unione europea, 2026). Vanno adattati al contesto, alle linee guida e alla legislazione locali, in particolare per social media e uso della tecnologia in aula.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Proposta operativa per la secondaria di II grado elaborata a partire dalla competenza Interagire con l'IA 7 e dai suoi scenari; non è testo del framework. Adattarla alle linee guida della scuola sull'uso dell'IA e alla normativa sulla privacy (niente dati personali degli studenti negli strumenti 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1006-1.png"/><Relationship Id="rId2"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1007-1.png"/><Relationship Id="rId2"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009-1.png"/><Relationship Id="rId2"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image" Target="../media/image-1010-1.png"/><Relationship Id="rId2"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1011-1.png"/><Relationship Id="rId2"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1012-1.png"/><Relationship Id="rId2"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image" Target="../media/image-1013-1.png"/><Relationship Id="rId2"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image" Target="../media/image-1014-1.png"/><Relationship Id="rId2" Type="http://schemas.openxmlformats.org/officeDocument/2006/relationships/image" Target="../media/image-1014-1.png"/><Relationship Id="rId3"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image" Target="../media/image-1015-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ILit Copertina">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365760" y="320040"/>
            <a:ext cx="11457432" cy="2926080"/>
          </a:xfrm>
          <a:prstGeom prst="rect">
            <a:avLst/>
          </a:prstGeom>
          <a:solidFill>
            <a:srgbClr val="01408D"/>
          </a:solidFill>
          <a:ln/>
        </p:spPr>
      </p:sp>
      <p:sp>
        <p:nvSpPr>
          <p:cNvPr id="3" name="Text 1"/>
          <p:cNvSpPr/>
          <p:nvPr>
            <p:ph idx="101" type="title" hasCustomPrompt="1"/>
          </p:nvPr>
        </p:nvSpPr>
        <p:spPr>
          <a:xfrm>
            <a:off x="822960" y="594360"/>
            <a:ext cx="7863840" cy="1600200"/>
          </a:xfrm>
          <a:prstGeom prst="rect">
            <a:avLst/>
          </a:prstGeom>
          <a:noFill/>
          <a:ln/>
        </p:spPr>
        <p:txBody>
          <a:bodyPr wrap="square" rtlCol="0"/>
          <a:lstStyle>
            <a:lvl1pPr algn="l" indent="0" marL="0">
              <a:buNone/>
              <a:defRPr lang="en-US" sz="4400" b="1" dirty="0">
                <a:solidFill>
                  <a:schemeClr val="bg1"/>
                </a:solidFill>
                <a:latin typeface="IBM Plex Sans" pitchFamily="34" charset="0"/>
                <a:ea typeface="IBM Plex Sans" pitchFamily="34" charset="-122"/>
                <a:cs typeface="IBM Plex Sans" pitchFamily="34" charset="-120"/>
              </a:defRPr>
            </a:lvl1pPr>
          </a:lstStyle>
          <a:p>
            <a:pPr algn="l" indent="0" marL="0">
              <a:buNone/>
            </a:pPr>
            <a:r>
              <a:rPr lang="en-US" sz="4400" b="1" dirty="0">
                <a:solidFill>
                  <a:schemeClr val="bg1"/>
                </a:solidFill>
                <a:latin typeface="IBM Plex Sans" pitchFamily="34" charset="0"/>
                <a:ea typeface="IBM Plex Sans" pitchFamily="34" charset="-122"/>
                <a:cs typeface="IBM Plex Sans" pitchFamily="34" charset="-120"/>
              </a:rPr>
              <a:t>Titolo del percorso</a:t>
            </a:r>
            <a:endParaRPr lang="en-US" sz="4400" dirty="0"/>
          </a:p>
        </p:txBody>
      </p:sp>
      <p:sp>
        <p:nvSpPr>
          <p:cNvPr id="4" name="Text 1"/>
          <p:cNvSpPr/>
          <p:nvPr>
            <p:ph idx="102" type="body" hasCustomPrompt="1"/>
          </p:nvPr>
        </p:nvSpPr>
        <p:spPr>
          <a:xfrm>
            <a:off x="822960" y="2286000"/>
            <a:ext cx="7863840" cy="777240"/>
          </a:xfrm>
          <a:prstGeom prst="rect">
            <a:avLst/>
          </a:prstGeom>
          <a:noFill/>
          <a:ln/>
        </p:spPr>
        <p:txBody>
          <a:bodyPr wrap="square" rtlCol="0"/>
          <a:lstStyle>
            <a:lvl1pPr indent="0" marL="0">
              <a:buNone/>
              <a:defRPr lang="en-US" sz="1800" b="1" dirty="0">
                <a:solidFill>
                  <a:schemeClr val="bg1"/>
                </a:solidFill>
              </a:defRPr>
            </a:lvl1pPr>
          </a:lstStyle>
          <a:p>
            <a:pPr indent="0" marL="0">
              <a:buNone/>
            </a:pPr>
            <a:r>
              <a:rPr lang="en-US" sz="1800" b="1" dirty="0">
                <a:solidFill>
                  <a:schemeClr val="bg1"/>
                </a:solidFill>
              </a:rPr>
              <a:t>Sottotitolo / destinatari</a:t>
            </a:r>
            <a:endParaRPr lang="en-US" sz="1800" dirty="0"/>
          </a:p>
        </p:txBody>
      </p:sp>
      <p:sp>
        <p:nvSpPr>
          <p:cNvPr id="5" name="Text 1"/>
          <p:cNvSpPr/>
          <p:nvPr>
            <p:ph idx="103" type="body" hasCustomPrompt="1"/>
          </p:nvPr>
        </p:nvSpPr>
        <p:spPr>
          <a:xfrm>
            <a:off x="822960" y="3840480"/>
            <a:ext cx="5943600" cy="1463040"/>
          </a:xfrm>
          <a:prstGeom prst="rect">
            <a:avLst/>
          </a:prstGeom>
          <a:noFill/>
          <a:ln/>
        </p:spPr>
        <p:txBody>
          <a:bodyPr wrap="square" rtlCol="0"/>
          <a:lstStyle>
            <a:lvl1pPr indent="0" marL="0">
              <a:buNone/>
              <a:defRPr lang="en-US" sz="1600" dirty="0">
                <a:solidFill>
                  <a:schemeClr val="tx1"/>
                </a:solidFill>
              </a:defRPr>
            </a:lvl1pPr>
          </a:lstStyle>
          <a:p>
            <a:pPr indent="0" marL="0">
              <a:buNone/>
            </a:pPr>
            <a:r>
              <a:rPr lang="en-US" sz="1600" dirty="0">
                <a:solidFill>
                  <a:schemeClr val="tx1"/>
                </a:solidFill>
              </a:rPr>
              <a:t>Formatore · Ente · Data</a:t>
            </a:r>
            <a:endParaRPr lang="en-US" sz="1600" dirty="0"/>
          </a:p>
        </p:txBody>
      </p:sp>
      <p:sp>
        <p:nvSpPr>
          <p:cNvPr id="6" name="Shape 1"/>
          <p:cNvSpPr/>
          <p:nvPr/>
        </p:nvSpPr>
        <p:spPr>
          <a:xfrm>
            <a:off x="548640" y="6263640"/>
            <a:ext cx="11091672" cy="0"/>
          </a:xfrm>
          <a:prstGeom prst="line">
            <a:avLst/>
          </a:prstGeom>
          <a:noFill/>
          <a:ln w="9525">
            <a:solidFill>
              <a:srgbClr val="00264A"/>
            </a:solidFill>
            <a:prstDash val="solid"/>
          </a:ln>
        </p:spPr>
      </p:sp>
      <p:sp>
        <p:nvSpPr>
          <p:cNvPr id="7" name="Text 2"/>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8"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ILit Sezione Lim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184648" y="-274320"/>
            <a:ext cx="1828800" cy="1508760"/>
          </a:xfrm>
          <a:prstGeom prst="rect">
            <a:avLst>
              <a:gd name="adj" fmla="val 10909"/>
            </a:avLst>
          </a:prstGeom>
          <a:solidFill>
            <a:srgbClr val="CEF97B"/>
          </a:solidFill>
          <a:ln/>
        </p:spPr>
      </p:sp>
      <p:sp>
        <p:nvSpPr>
          <p:cNvPr id="3" name="Text 1"/>
          <p:cNvSpPr/>
          <p:nvPr>
            <p:ph idx="101" type="body" hasCustomPrompt="1"/>
          </p:nvPr>
        </p:nvSpPr>
        <p:spPr>
          <a:xfrm>
            <a:off x="5184648" y="45720"/>
            <a:ext cx="1828800" cy="1097280"/>
          </a:xfrm>
          <a:prstGeom prst="rect">
            <a:avLst/>
          </a:prstGeom>
          <a:noFill/>
          <a:ln/>
        </p:spPr>
        <p:txBody>
          <a:bodyPr wrap="square" rtlCol="0"/>
          <a:lstStyle>
            <a:lvl1pPr algn="ctr" indent="0" marL="0">
              <a:buNone/>
              <a:defRPr lang="en-US" sz="6400" b="1" dirty="0">
                <a:solidFill>
                  <a:schemeClr val="tx1"/>
                </a:solidFill>
                <a:latin typeface="IBM Plex Sans" pitchFamily="34" charset="0"/>
                <a:ea typeface="IBM Plex Sans" pitchFamily="34" charset="-122"/>
                <a:cs typeface="IBM Plex Sans" pitchFamily="34" charset="-120"/>
              </a:defRPr>
            </a:lvl1pPr>
          </a:lstStyle>
          <a:p>
            <a:pPr algn="ctr" indent="0" marL="0">
              <a:buNone/>
            </a:pPr>
            <a:r>
              <a:rPr lang="en-US" sz="6400" b="1" dirty="0">
                <a:solidFill>
                  <a:schemeClr val="tx1"/>
                </a:solidFill>
                <a:latin typeface="IBM Plex Sans" pitchFamily="34" charset="0"/>
                <a:ea typeface="IBM Plex Sans" pitchFamily="34" charset="-122"/>
                <a:cs typeface="IBM Plex Sans" pitchFamily="34" charset="-120"/>
              </a:rPr>
              <a:t>01</a:t>
            </a:r>
            <a:endParaRPr lang="en-US" sz="6400" dirty="0"/>
          </a:p>
        </p:txBody>
      </p:sp>
      <p:sp>
        <p:nvSpPr>
          <p:cNvPr id="4" name="Text 1"/>
          <p:cNvSpPr/>
          <p:nvPr>
            <p:ph idx="102" type="title" hasCustomPrompt="1"/>
          </p:nvPr>
        </p:nvSpPr>
        <p:spPr>
          <a:xfrm>
            <a:off x="1097280" y="1417320"/>
            <a:ext cx="9994392" cy="868680"/>
          </a:xfrm>
          <a:prstGeom prst="rect">
            <a:avLst/>
          </a:prstGeom>
          <a:noFill/>
          <a:ln/>
        </p:spPr>
        <p:txBody>
          <a:bodyPr wrap="square" rtlCol="0"/>
          <a:lstStyle>
            <a:lvl1pPr algn="ctr" indent="0" marL="0">
              <a:buNone/>
              <a:defRPr lang="en-US" sz="4000" b="1" dirty="0">
                <a:solidFill>
                  <a:schemeClr val="tx1"/>
                </a:solidFill>
                <a:latin typeface="IBM Plex Sans" pitchFamily="34" charset="0"/>
                <a:ea typeface="IBM Plex Sans" pitchFamily="34" charset="-122"/>
                <a:cs typeface="IBM Plex Sans" pitchFamily="34" charset="-120"/>
              </a:defRPr>
            </a:lvl1pPr>
          </a:lstStyle>
          <a:p>
            <a:pPr algn="ctr" indent="0" marL="0">
              <a:buNone/>
            </a:pPr>
            <a:r>
              <a:rPr lang="en-US" sz="4000" b="1" dirty="0">
                <a:solidFill>
                  <a:schemeClr val="tx1"/>
                </a:solidFill>
                <a:latin typeface="IBM Plex Sans" pitchFamily="34" charset="0"/>
                <a:ea typeface="IBM Plex Sans" pitchFamily="34" charset="-122"/>
                <a:cs typeface="IBM Plex Sans" pitchFamily="34" charset="-120"/>
              </a:rPr>
              <a:t>Titolo della sezione</a:t>
            </a:r>
            <a:endParaRPr lang="en-US" sz="4000" dirty="0"/>
          </a:p>
        </p:txBody>
      </p:sp>
      <p:sp>
        <p:nvSpPr>
          <p:cNvPr id="5" name="Text 1"/>
          <p:cNvSpPr/>
          <p:nvPr>
            <p:ph idx="103" type="body" hasCustomPrompt="1"/>
          </p:nvPr>
        </p:nvSpPr>
        <p:spPr>
          <a:xfrm>
            <a:off x="2011680" y="2331720"/>
            <a:ext cx="8165592" cy="640080"/>
          </a:xfrm>
          <a:prstGeom prst="rect">
            <a:avLst/>
          </a:prstGeom>
          <a:noFill/>
          <a:ln/>
        </p:spPr>
        <p:txBody>
          <a:bodyPr wrap="square" rtlCol="0"/>
          <a:lstStyle>
            <a:lvl1pPr algn="ctr" indent="0" marL="0">
              <a:buNone/>
              <a:defRPr lang="en-US" sz="1800" dirty="0">
                <a:solidFill>
                  <a:srgbClr val="6D6E70"/>
                </a:solidFill>
              </a:defRPr>
            </a:lvl1pPr>
          </a:lstStyle>
          <a:p>
            <a:pPr algn="ctr" indent="0" marL="0">
              <a:buNone/>
            </a:pPr>
            <a:r>
              <a:rPr lang="en-US" sz="1800" dirty="0">
                <a:solidFill>
                  <a:srgbClr val="6D6E70"/>
                </a:solidFill>
              </a:rPr>
              <a:t>Domanda guida o sottotitolo</a:t>
            </a:r>
            <a:endParaRPr lang="en-US" sz="1800" dirty="0"/>
          </a:p>
        </p:txBody>
      </p:sp>
      <p:sp>
        <p:nvSpPr>
          <p:cNvPr id="6" name="Text 1"/>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7"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ILit Sezione Blu">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184648" y="-274320"/>
            <a:ext cx="1828800" cy="1508760"/>
          </a:xfrm>
          <a:prstGeom prst="rect">
            <a:avLst>
              <a:gd name="adj" fmla="val 10909"/>
            </a:avLst>
          </a:prstGeom>
          <a:solidFill>
            <a:srgbClr val="01408D"/>
          </a:solidFill>
          <a:ln/>
        </p:spPr>
      </p:sp>
      <p:sp>
        <p:nvSpPr>
          <p:cNvPr id="3" name="Text 1"/>
          <p:cNvSpPr/>
          <p:nvPr>
            <p:ph idx="101" type="body" hasCustomPrompt="1"/>
          </p:nvPr>
        </p:nvSpPr>
        <p:spPr>
          <a:xfrm>
            <a:off x="5184648" y="45720"/>
            <a:ext cx="1828800" cy="1097280"/>
          </a:xfrm>
          <a:prstGeom prst="rect">
            <a:avLst/>
          </a:prstGeom>
          <a:noFill/>
          <a:ln/>
        </p:spPr>
        <p:txBody>
          <a:bodyPr wrap="square" rtlCol="0"/>
          <a:lstStyle>
            <a:lvl1pPr algn="ctr" indent="0" marL="0">
              <a:buNone/>
              <a:defRPr lang="en-US" sz="6400" b="1" dirty="0">
                <a:solidFill>
                  <a:schemeClr val="bg1"/>
                </a:solidFill>
                <a:latin typeface="IBM Plex Sans" pitchFamily="34" charset="0"/>
                <a:ea typeface="IBM Plex Sans" pitchFamily="34" charset="-122"/>
                <a:cs typeface="IBM Plex Sans" pitchFamily="34" charset="-120"/>
              </a:defRPr>
            </a:lvl1pPr>
          </a:lstStyle>
          <a:p>
            <a:pPr algn="ctr" indent="0" marL="0">
              <a:buNone/>
            </a:pPr>
            <a:r>
              <a:rPr lang="en-US" sz="6400" b="1" dirty="0">
                <a:solidFill>
                  <a:schemeClr val="bg1"/>
                </a:solidFill>
                <a:latin typeface="IBM Plex Sans" pitchFamily="34" charset="0"/>
                <a:ea typeface="IBM Plex Sans" pitchFamily="34" charset="-122"/>
                <a:cs typeface="IBM Plex Sans" pitchFamily="34" charset="-120"/>
              </a:rPr>
              <a:t>01</a:t>
            </a:r>
            <a:endParaRPr lang="en-US" sz="6400" dirty="0"/>
          </a:p>
        </p:txBody>
      </p:sp>
      <p:sp>
        <p:nvSpPr>
          <p:cNvPr id="4" name="Text 1"/>
          <p:cNvSpPr/>
          <p:nvPr>
            <p:ph idx="102" type="title" hasCustomPrompt="1"/>
          </p:nvPr>
        </p:nvSpPr>
        <p:spPr>
          <a:xfrm>
            <a:off x="1097280" y="1417320"/>
            <a:ext cx="9994392" cy="868680"/>
          </a:xfrm>
          <a:prstGeom prst="rect">
            <a:avLst/>
          </a:prstGeom>
          <a:noFill/>
          <a:ln/>
        </p:spPr>
        <p:txBody>
          <a:bodyPr wrap="square" rtlCol="0"/>
          <a:lstStyle>
            <a:lvl1pPr algn="ctr" indent="0" marL="0">
              <a:buNone/>
              <a:defRPr lang="en-US" sz="4000" b="1" dirty="0">
                <a:solidFill>
                  <a:schemeClr val="tx1"/>
                </a:solidFill>
                <a:latin typeface="IBM Plex Sans" pitchFamily="34" charset="0"/>
                <a:ea typeface="IBM Plex Sans" pitchFamily="34" charset="-122"/>
                <a:cs typeface="IBM Plex Sans" pitchFamily="34" charset="-120"/>
              </a:defRPr>
            </a:lvl1pPr>
          </a:lstStyle>
          <a:p>
            <a:pPr algn="ctr" indent="0" marL="0">
              <a:buNone/>
            </a:pPr>
            <a:r>
              <a:rPr lang="en-US" sz="4000" b="1" dirty="0">
                <a:solidFill>
                  <a:schemeClr val="tx1"/>
                </a:solidFill>
                <a:latin typeface="IBM Plex Sans" pitchFamily="34" charset="0"/>
                <a:ea typeface="IBM Plex Sans" pitchFamily="34" charset="-122"/>
                <a:cs typeface="IBM Plex Sans" pitchFamily="34" charset="-120"/>
              </a:rPr>
              <a:t>Titolo della sezione</a:t>
            </a:r>
            <a:endParaRPr lang="en-US" sz="4000" dirty="0"/>
          </a:p>
        </p:txBody>
      </p:sp>
      <p:sp>
        <p:nvSpPr>
          <p:cNvPr id="5" name="Text 1"/>
          <p:cNvSpPr/>
          <p:nvPr>
            <p:ph idx="103" type="body" hasCustomPrompt="1"/>
          </p:nvPr>
        </p:nvSpPr>
        <p:spPr>
          <a:xfrm>
            <a:off x="2011680" y="2331720"/>
            <a:ext cx="8165592" cy="640080"/>
          </a:xfrm>
          <a:prstGeom prst="rect">
            <a:avLst/>
          </a:prstGeom>
          <a:noFill/>
          <a:ln/>
        </p:spPr>
        <p:txBody>
          <a:bodyPr wrap="square" rtlCol="0"/>
          <a:lstStyle>
            <a:lvl1pPr algn="ctr" indent="0" marL="0">
              <a:buNone/>
              <a:defRPr lang="en-US" sz="1800" dirty="0">
                <a:solidFill>
                  <a:srgbClr val="6D6E70"/>
                </a:solidFill>
              </a:defRPr>
            </a:lvl1pPr>
          </a:lstStyle>
          <a:p>
            <a:pPr algn="ctr" indent="0" marL="0">
              <a:buNone/>
            </a:pPr>
            <a:r>
              <a:rPr lang="en-US" sz="1800" dirty="0">
                <a:solidFill>
                  <a:srgbClr val="6D6E70"/>
                </a:solidFill>
              </a:rPr>
              <a:t>Domanda guida o sottotitolo</a:t>
            </a:r>
            <a:endParaRPr lang="en-US" sz="1800" dirty="0"/>
          </a:p>
        </p:txBody>
      </p:sp>
      <p:sp>
        <p:nvSpPr>
          <p:cNvPr id="6" name="Text 1"/>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7"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ILit Sezione Corallo">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184648" y="-274320"/>
            <a:ext cx="1828800" cy="1508760"/>
          </a:xfrm>
          <a:prstGeom prst="rect">
            <a:avLst>
              <a:gd name="adj" fmla="val 10909"/>
            </a:avLst>
          </a:prstGeom>
          <a:solidFill>
            <a:srgbClr val="E65235"/>
          </a:solidFill>
          <a:ln/>
        </p:spPr>
      </p:sp>
      <p:sp>
        <p:nvSpPr>
          <p:cNvPr id="3" name="Text 1"/>
          <p:cNvSpPr/>
          <p:nvPr>
            <p:ph idx="101" type="body" hasCustomPrompt="1"/>
          </p:nvPr>
        </p:nvSpPr>
        <p:spPr>
          <a:xfrm>
            <a:off x="5184648" y="45720"/>
            <a:ext cx="1828800" cy="1097280"/>
          </a:xfrm>
          <a:prstGeom prst="rect">
            <a:avLst/>
          </a:prstGeom>
          <a:noFill/>
          <a:ln/>
        </p:spPr>
        <p:txBody>
          <a:bodyPr wrap="square" rtlCol="0"/>
          <a:lstStyle>
            <a:lvl1pPr algn="ctr" indent="0" marL="0">
              <a:buNone/>
              <a:defRPr lang="en-US" sz="6400" b="1" dirty="0">
                <a:solidFill>
                  <a:schemeClr val="bg1"/>
                </a:solidFill>
                <a:latin typeface="IBM Plex Sans" pitchFamily="34" charset="0"/>
                <a:ea typeface="IBM Plex Sans" pitchFamily="34" charset="-122"/>
                <a:cs typeface="IBM Plex Sans" pitchFamily="34" charset="-120"/>
              </a:defRPr>
            </a:lvl1pPr>
          </a:lstStyle>
          <a:p>
            <a:pPr algn="ctr" indent="0" marL="0">
              <a:buNone/>
            </a:pPr>
            <a:r>
              <a:rPr lang="en-US" sz="6400" b="1" dirty="0">
                <a:solidFill>
                  <a:schemeClr val="bg1"/>
                </a:solidFill>
                <a:latin typeface="IBM Plex Sans" pitchFamily="34" charset="0"/>
                <a:ea typeface="IBM Plex Sans" pitchFamily="34" charset="-122"/>
                <a:cs typeface="IBM Plex Sans" pitchFamily="34" charset="-120"/>
              </a:rPr>
              <a:t>01</a:t>
            </a:r>
            <a:endParaRPr lang="en-US" sz="6400" dirty="0"/>
          </a:p>
        </p:txBody>
      </p:sp>
      <p:sp>
        <p:nvSpPr>
          <p:cNvPr id="4" name="Text 1"/>
          <p:cNvSpPr/>
          <p:nvPr>
            <p:ph idx="102" type="title" hasCustomPrompt="1"/>
          </p:nvPr>
        </p:nvSpPr>
        <p:spPr>
          <a:xfrm>
            <a:off x="1097280" y="1417320"/>
            <a:ext cx="9994392" cy="868680"/>
          </a:xfrm>
          <a:prstGeom prst="rect">
            <a:avLst/>
          </a:prstGeom>
          <a:noFill/>
          <a:ln/>
        </p:spPr>
        <p:txBody>
          <a:bodyPr wrap="square" rtlCol="0"/>
          <a:lstStyle>
            <a:lvl1pPr algn="ctr" indent="0" marL="0">
              <a:buNone/>
              <a:defRPr lang="en-US" sz="4000" b="1" dirty="0">
                <a:solidFill>
                  <a:schemeClr val="tx1"/>
                </a:solidFill>
                <a:latin typeface="IBM Plex Sans" pitchFamily="34" charset="0"/>
                <a:ea typeface="IBM Plex Sans" pitchFamily="34" charset="-122"/>
                <a:cs typeface="IBM Plex Sans" pitchFamily="34" charset="-120"/>
              </a:defRPr>
            </a:lvl1pPr>
          </a:lstStyle>
          <a:p>
            <a:pPr algn="ctr" indent="0" marL="0">
              <a:buNone/>
            </a:pPr>
            <a:r>
              <a:rPr lang="en-US" sz="4000" b="1" dirty="0">
                <a:solidFill>
                  <a:schemeClr val="tx1"/>
                </a:solidFill>
                <a:latin typeface="IBM Plex Sans" pitchFamily="34" charset="0"/>
                <a:ea typeface="IBM Plex Sans" pitchFamily="34" charset="-122"/>
                <a:cs typeface="IBM Plex Sans" pitchFamily="34" charset="-120"/>
              </a:rPr>
              <a:t>Titolo della sezione</a:t>
            </a:r>
            <a:endParaRPr lang="en-US" sz="4000" dirty="0"/>
          </a:p>
        </p:txBody>
      </p:sp>
      <p:sp>
        <p:nvSpPr>
          <p:cNvPr id="5" name="Text 1"/>
          <p:cNvSpPr/>
          <p:nvPr>
            <p:ph idx="103" type="body" hasCustomPrompt="1"/>
          </p:nvPr>
        </p:nvSpPr>
        <p:spPr>
          <a:xfrm>
            <a:off x="2011680" y="2331720"/>
            <a:ext cx="8165592" cy="640080"/>
          </a:xfrm>
          <a:prstGeom prst="rect">
            <a:avLst/>
          </a:prstGeom>
          <a:noFill/>
          <a:ln/>
        </p:spPr>
        <p:txBody>
          <a:bodyPr wrap="square" rtlCol="0"/>
          <a:lstStyle>
            <a:lvl1pPr algn="ctr" indent="0" marL="0">
              <a:buNone/>
              <a:defRPr lang="en-US" sz="1800" dirty="0">
                <a:solidFill>
                  <a:srgbClr val="6D6E70"/>
                </a:solidFill>
              </a:defRPr>
            </a:lvl1pPr>
          </a:lstStyle>
          <a:p>
            <a:pPr algn="ctr" indent="0" marL="0">
              <a:buNone/>
            </a:pPr>
            <a:r>
              <a:rPr lang="en-US" sz="1800" dirty="0">
                <a:solidFill>
                  <a:srgbClr val="6D6E70"/>
                </a:solidFill>
              </a:rPr>
              <a:t>Domanda guida o sottotitolo</a:t>
            </a:r>
            <a:endParaRPr lang="en-US" sz="1800" dirty="0"/>
          </a:p>
        </p:txBody>
      </p:sp>
      <p:sp>
        <p:nvSpPr>
          <p:cNvPr id="6" name="Text 1"/>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7"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ILit Sezione Lavanda">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184648" y="-274320"/>
            <a:ext cx="1828800" cy="1508760"/>
          </a:xfrm>
          <a:prstGeom prst="rect">
            <a:avLst>
              <a:gd name="adj" fmla="val 10909"/>
            </a:avLst>
          </a:prstGeom>
          <a:solidFill>
            <a:srgbClr val="7794CA"/>
          </a:solidFill>
          <a:ln/>
        </p:spPr>
      </p:sp>
      <p:sp>
        <p:nvSpPr>
          <p:cNvPr id="3" name="Text 1"/>
          <p:cNvSpPr/>
          <p:nvPr>
            <p:ph idx="101" type="body" hasCustomPrompt="1"/>
          </p:nvPr>
        </p:nvSpPr>
        <p:spPr>
          <a:xfrm>
            <a:off x="5184648" y="45720"/>
            <a:ext cx="1828800" cy="1097280"/>
          </a:xfrm>
          <a:prstGeom prst="rect">
            <a:avLst/>
          </a:prstGeom>
          <a:noFill/>
          <a:ln/>
        </p:spPr>
        <p:txBody>
          <a:bodyPr wrap="square" rtlCol="0"/>
          <a:lstStyle>
            <a:lvl1pPr algn="ctr" indent="0" marL="0">
              <a:buNone/>
              <a:defRPr lang="en-US" sz="6400" b="1" dirty="0">
                <a:solidFill>
                  <a:schemeClr val="bg1"/>
                </a:solidFill>
                <a:latin typeface="IBM Plex Sans" pitchFamily="34" charset="0"/>
                <a:ea typeface="IBM Plex Sans" pitchFamily="34" charset="-122"/>
                <a:cs typeface="IBM Plex Sans" pitchFamily="34" charset="-120"/>
              </a:defRPr>
            </a:lvl1pPr>
          </a:lstStyle>
          <a:p>
            <a:pPr algn="ctr" indent="0" marL="0">
              <a:buNone/>
            </a:pPr>
            <a:r>
              <a:rPr lang="en-US" sz="6400" b="1" dirty="0">
                <a:solidFill>
                  <a:schemeClr val="bg1"/>
                </a:solidFill>
                <a:latin typeface="IBM Plex Sans" pitchFamily="34" charset="0"/>
                <a:ea typeface="IBM Plex Sans" pitchFamily="34" charset="-122"/>
                <a:cs typeface="IBM Plex Sans" pitchFamily="34" charset="-120"/>
              </a:rPr>
              <a:t>01</a:t>
            </a:r>
            <a:endParaRPr lang="en-US" sz="6400" dirty="0"/>
          </a:p>
        </p:txBody>
      </p:sp>
      <p:sp>
        <p:nvSpPr>
          <p:cNvPr id="4" name="Text 1"/>
          <p:cNvSpPr/>
          <p:nvPr>
            <p:ph idx="102" type="title" hasCustomPrompt="1"/>
          </p:nvPr>
        </p:nvSpPr>
        <p:spPr>
          <a:xfrm>
            <a:off x="1097280" y="1417320"/>
            <a:ext cx="9994392" cy="868680"/>
          </a:xfrm>
          <a:prstGeom prst="rect">
            <a:avLst/>
          </a:prstGeom>
          <a:noFill/>
          <a:ln/>
        </p:spPr>
        <p:txBody>
          <a:bodyPr wrap="square" rtlCol="0"/>
          <a:lstStyle>
            <a:lvl1pPr algn="ctr" indent="0" marL="0">
              <a:buNone/>
              <a:defRPr lang="en-US" sz="4000" b="1" dirty="0">
                <a:solidFill>
                  <a:schemeClr val="tx1"/>
                </a:solidFill>
                <a:latin typeface="IBM Plex Sans" pitchFamily="34" charset="0"/>
                <a:ea typeface="IBM Plex Sans" pitchFamily="34" charset="-122"/>
                <a:cs typeface="IBM Plex Sans" pitchFamily="34" charset="-120"/>
              </a:defRPr>
            </a:lvl1pPr>
          </a:lstStyle>
          <a:p>
            <a:pPr algn="ctr" indent="0" marL="0">
              <a:buNone/>
            </a:pPr>
            <a:r>
              <a:rPr lang="en-US" sz="4000" b="1" dirty="0">
                <a:solidFill>
                  <a:schemeClr val="tx1"/>
                </a:solidFill>
                <a:latin typeface="IBM Plex Sans" pitchFamily="34" charset="0"/>
                <a:ea typeface="IBM Plex Sans" pitchFamily="34" charset="-122"/>
                <a:cs typeface="IBM Plex Sans" pitchFamily="34" charset="-120"/>
              </a:rPr>
              <a:t>Titolo della sezione</a:t>
            </a:r>
            <a:endParaRPr lang="en-US" sz="4000" dirty="0"/>
          </a:p>
        </p:txBody>
      </p:sp>
      <p:sp>
        <p:nvSpPr>
          <p:cNvPr id="5" name="Text 1"/>
          <p:cNvSpPr/>
          <p:nvPr>
            <p:ph idx="103" type="body" hasCustomPrompt="1"/>
          </p:nvPr>
        </p:nvSpPr>
        <p:spPr>
          <a:xfrm>
            <a:off x="2011680" y="2331720"/>
            <a:ext cx="8165592" cy="640080"/>
          </a:xfrm>
          <a:prstGeom prst="rect">
            <a:avLst/>
          </a:prstGeom>
          <a:noFill/>
          <a:ln/>
        </p:spPr>
        <p:txBody>
          <a:bodyPr wrap="square" rtlCol="0"/>
          <a:lstStyle>
            <a:lvl1pPr algn="ctr" indent="0" marL="0">
              <a:buNone/>
              <a:defRPr lang="en-US" sz="1800" dirty="0">
                <a:solidFill>
                  <a:srgbClr val="6D6E70"/>
                </a:solidFill>
              </a:defRPr>
            </a:lvl1pPr>
          </a:lstStyle>
          <a:p>
            <a:pPr algn="ctr" indent="0" marL="0">
              <a:buNone/>
            </a:pPr>
            <a:r>
              <a:rPr lang="en-US" sz="1800" dirty="0">
                <a:solidFill>
                  <a:srgbClr val="6D6E70"/>
                </a:solidFill>
              </a:rPr>
              <a:t>Domanda guida o sottotitolo</a:t>
            </a:r>
            <a:endParaRPr lang="en-US" sz="1800" dirty="0"/>
          </a:p>
        </p:txBody>
      </p:sp>
      <p:sp>
        <p:nvSpPr>
          <p:cNvPr id="6" name="Text 1"/>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7"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1006</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ILit Contenuto">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rtlCol="0"/>
          <a:lstStyle>
            <a:lvl1pPr algn="l" indent="0" marL="0">
              <a:buNone/>
              <a:defRPr lang="en-US" sz="3200" b="1" dirty="0">
                <a:solidFill>
                  <a:schemeClr val="accent1"/>
                </a:solidFill>
                <a:latin typeface="IBM Plex Sans" pitchFamily="34" charset="0"/>
                <a:ea typeface="IBM Plex Sans" pitchFamily="34" charset="-122"/>
                <a:cs typeface="IBM Plex Sans" pitchFamily="34" charset="-120"/>
              </a:defRPr>
            </a:lvl1pPr>
          </a:lstStyle>
          <a:p>
            <a:pPr algn="l" indent="0" marL="0">
              <a:buNone/>
            </a:pPr>
            <a:r>
              <a:rPr lang="en-US" sz="3200" b="1" dirty="0">
                <a:solidFill>
                  <a:schemeClr val="accent1"/>
                </a:solidFill>
                <a:latin typeface="IBM Plex Sans" pitchFamily="34" charset="0"/>
                <a:ea typeface="IBM Plex Sans" pitchFamily="34" charset="-122"/>
                <a:cs typeface="IBM Plex Sans" pitchFamily="34" charset="-120"/>
              </a:rPr>
              <a:t>Titolo della slide</a:t>
            </a:r>
            <a:endParaRPr lang="en-US" sz="3200" dirty="0"/>
          </a:p>
        </p:txBody>
      </p:sp>
      <p:sp>
        <p:nvSpPr>
          <p:cNvPr id="3" name="Text 0"/>
          <p:cNvSpPr/>
          <p:nvPr>
            <p:ph idx="101" type="body" hasCustomPrompt="1"/>
          </p:nvPr>
        </p:nvSpPr>
        <p:spPr>
          <a:xfrm>
            <a:off x="548640" y="1371600"/>
            <a:ext cx="11091672" cy="4754880"/>
          </a:xfrm>
          <a:prstGeom prst="rect">
            <a:avLst/>
          </a:prstGeom>
          <a:noFill/>
          <a:ln/>
        </p:spPr>
        <p:txBody>
          <a:bodyPr wrap="square" rtlCol="0"/>
          <a:lstStyle>
            <a:lvl1pPr indent="0" marL="0">
              <a:spcAft>
                <a:spcPts val="800"/>
              </a:spcAft>
              <a:buNone/>
              <a:defRPr lang="en-US" sz="1800" dirty="0">
                <a:solidFill>
                  <a:schemeClr val="tx1"/>
                </a:solidFill>
              </a:defRPr>
            </a:lvl1pPr>
          </a:lstStyle>
          <a:p>
            <a:pPr indent="0" marL="0">
              <a:spcAft>
                <a:spcPts val="800"/>
              </a:spcAft>
              <a:buNone/>
            </a:pPr>
            <a:r>
              <a:rPr lang="en-US" sz="1800" dirty="0">
                <a:solidFill>
                  <a:schemeClr val="tx1"/>
                </a:solidFill>
              </a:rPr>
              <a:t>Testo o elenco puntato</a:t>
            </a:r>
            <a:endParaRPr lang="en-US" sz="1800" dirty="0"/>
          </a:p>
        </p:txBody>
      </p:sp>
      <p:sp>
        <p:nvSpPr>
          <p:cNvPr id="4" name="Text 0"/>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5"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ILit Due colonne">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rtlCol="0"/>
          <a:lstStyle>
            <a:lvl1pPr algn="l" indent="0" marL="0">
              <a:buNone/>
              <a:defRPr lang="en-US" sz="3200" b="1" dirty="0">
                <a:solidFill>
                  <a:schemeClr val="accent1"/>
                </a:solidFill>
                <a:latin typeface="IBM Plex Sans" pitchFamily="34" charset="0"/>
                <a:ea typeface="IBM Plex Sans" pitchFamily="34" charset="-122"/>
                <a:cs typeface="IBM Plex Sans" pitchFamily="34" charset="-120"/>
              </a:defRPr>
            </a:lvl1pPr>
          </a:lstStyle>
          <a:p>
            <a:pPr algn="l" indent="0" marL="0">
              <a:buNone/>
            </a:pPr>
            <a:r>
              <a:rPr lang="en-US" sz="3200" b="1" dirty="0">
                <a:solidFill>
                  <a:schemeClr val="accent1"/>
                </a:solidFill>
                <a:latin typeface="IBM Plex Sans" pitchFamily="34" charset="0"/>
                <a:ea typeface="IBM Plex Sans" pitchFamily="34" charset="-122"/>
                <a:cs typeface="IBM Plex Sans" pitchFamily="34" charset="-120"/>
              </a:rPr>
              <a:t>Titolo della slide</a:t>
            </a:r>
            <a:endParaRPr lang="en-US" sz="3200" dirty="0"/>
          </a:p>
        </p:txBody>
      </p:sp>
      <p:sp>
        <p:nvSpPr>
          <p:cNvPr id="3" name="Text 0"/>
          <p:cNvSpPr/>
          <p:nvPr>
            <p:ph idx="101" type="body" hasCustomPrompt="1"/>
          </p:nvPr>
        </p:nvSpPr>
        <p:spPr>
          <a:xfrm>
            <a:off x="548640" y="1188720"/>
            <a:ext cx="6035040" cy="548640"/>
          </a:xfrm>
          <a:prstGeom prst="rect">
            <a:avLst/>
          </a:prstGeom>
          <a:noFill/>
          <a:ln/>
        </p:spPr>
        <p:txBody>
          <a:bodyPr wrap="square" rtlCol="0"/>
          <a:lstStyle>
            <a:lvl1pPr indent="0" marL="0">
              <a:buNone/>
              <a:defRPr lang="en-US" sz="1800" b="1" dirty="0">
                <a:solidFill>
                  <a:schemeClr val="tx1"/>
                </a:solidFill>
              </a:defRPr>
            </a:lvl1pPr>
          </a:lstStyle>
          <a:p>
            <a:pPr indent="0" marL="0">
              <a:buNone/>
            </a:pPr>
            <a:r>
              <a:rPr lang="en-US" sz="1800" b="1" dirty="0">
                <a:solidFill>
                  <a:schemeClr val="tx1"/>
                </a:solidFill>
              </a:rPr>
              <a:t>Frase chiave</a:t>
            </a:r>
            <a:endParaRPr lang="en-US" sz="1800" dirty="0"/>
          </a:p>
        </p:txBody>
      </p:sp>
      <p:sp>
        <p:nvSpPr>
          <p:cNvPr id="4" name="Text 0"/>
          <p:cNvSpPr/>
          <p:nvPr>
            <p:ph idx="102" type="body" hasCustomPrompt="1"/>
          </p:nvPr>
        </p:nvSpPr>
        <p:spPr>
          <a:xfrm>
            <a:off x="548640" y="1874520"/>
            <a:ext cx="6035040" cy="4251960"/>
          </a:xfrm>
          <a:prstGeom prst="rect">
            <a:avLst/>
          </a:prstGeom>
          <a:noFill/>
          <a:ln/>
        </p:spPr>
        <p:txBody>
          <a:bodyPr wrap="square" rtlCol="0"/>
          <a:lstStyle>
            <a:lvl1pPr indent="0" marL="0">
              <a:spcAft>
                <a:spcPts val="600"/>
              </a:spcAft>
              <a:buNone/>
              <a:defRPr lang="en-US" sz="1600" dirty="0">
                <a:solidFill>
                  <a:schemeClr val="tx1"/>
                </a:solidFill>
              </a:defRPr>
            </a:lvl1pPr>
          </a:lstStyle>
          <a:p>
            <a:pPr indent="0" marL="0">
              <a:spcAft>
                <a:spcPts val="600"/>
              </a:spcAft>
              <a:buNone/>
            </a:pPr>
            <a:r>
              <a:rPr lang="en-US" sz="1600" dirty="0">
                <a:solidFill>
                  <a:schemeClr val="tx1"/>
                </a:solidFill>
              </a:rPr>
              <a:t>Testo (a destra inserire un'illustrazione)</a:t>
            </a:r>
            <a:endParaRPr lang="en-US" sz="1600" dirty="0"/>
          </a:p>
        </p:txBody>
      </p:sp>
      <p:sp>
        <p:nvSpPr>
          <p:cNvPr id="5" name="Text 0"/>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6"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1008</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AILit Definizion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309360" y="0"/>
            <a:ext cx="5882335" cy="6263640"/>
          </a:xfrm>
          <a:prstGeom prst="rect">
            <a:avLst/>
          </a:prstGeom>
          <a:solidFill>
            <a:srgbClr val="CEF97B"/>
          </a:solidFill>
          <a:ln/>
        </p:spPr>
      </p:sp>
      <p:sp>
        <p:nvSpPr>
          <p:cNvPr id="3" name="Text 1"/>
          <p:cNvSpPr/>
          <p:nvPr>
            <p:ph idx="101" type="title" hasCustomPrompt="1"/>
          </p:nvPr>
        </p:nvSpPr>
        <p:spPr>
          <a:xfrm>
            <a:off x="548640" y="365760"/>
            <a:ext cx="5394960" cy="777240"/>
          </a:xfrm>
          <a:prstGeom prst="rect">
            <a:avLst/>
          </a:prstGeom>
          <a:noFill/>
          <a:ln/>
        </p:spPr>
        <p:txBody>
          <a:bodyPr wrap="square" rtlCol="0"/>
          <a:lstStyle>
            <a:lvl1pPr algn="l" indent="0" marL="0">
              <a:buNone/>
              <a:defRPr lang="en-US" sz="3200" b="1" dirty="0">
                <a:solidFill>
                  <a:schemeClr val="accent1"/>
                </a:solidFill>
                <a:latin typeface="IBM Plex Sans" pitchFamily="34" charset="0"/>
                <a:ea typeface="IBM Plex Sans" pitchFamily="34" charset="-122"/>
                <a:cs typeface="IBM Plex Sans" pitchFamily="34" charset="-120"/>
              </a:defRPr>
            </a:lvl1pPr>
          </a:lstStyle>
          <a:p>
            <a:pPr algn="l" indent="0" marL="0">
              <a:buNone/>
            </a:pPr>
            <a:r>
              <a:rPr lang="en-US" sz="3200" b="1" dirty="0">
                <a:solidFill>
                  <a:schemeClr val="accent1"/>
                </a:solidFill>
                <a:latin typeface="IBM Plex Sans" pitchFamily="34" charset="0"/>
                <a:ea typeface="IBM Plex Sans" pitchFamily="34" charset="-122"/>
                <a:cs typeface="IBM Plex Sans" pitchFamily="34" charset="-120"/>
              </a:rPr>
              <a:t>Titolo</a:t>
            </a:r>
            <a:endParaRPr lang="en-US" sz="3200" dirty="0"/>
          </a:p>
        </p:txBody>
      </p:sp>
      <p:sp>
        <p:nvSpPr>
          <p:cNvPr id="4" name="Text 1"/>
          <p:cNvSpPr/>
          <p:nvPr>
            <p:ph idx="102" type="body" hasCustomPrompt="1"/>
          </p:nvPr>
        </p:nvSpPr>
        <p:spPr>
          <a:xfrm>
            <a:off x="548640" y="1371600"/>
            <a:ext cx="5394960" cy="4754880"/>
          </a:xfrm>
          <a:prstGeom prst="rect">
            <a:avLst/>
          </a:prstGeom>
          <a:noFill/>
          <a:ln/>
        </p:spPr>
        <p:txBody>
          <a:bodyPr wrap="square" rtlCol="0"/>
          <a:lstStyle>
            <a:lvl1pPr indent="0" marL="0">
              <a:spcAft>
                <a:spcPts val="600"/>
              </a:spcAft>
              <a:buNone/>
              <a:defRPr lang="en-US" sz="1600" dirty="0">
                <a:solidFill>
                  <a:schemeClr val="tx1"/>
                </a:solidFill>
              </a:defRPr>
            </a:lvl1pPr>
          </a:lstStyle>
          <a:p>
            <a:pPr indent="0" marL="0">
              <a:spcAft>
                <a:spcPts val="600"/>
              </a:spcAft>
              <a:buNone/>
            </a:pPr>
            <a:r>
              <a:rPr lang="en-US" sz="1600" dirty="0">
                <a:solidFill>
                  <a:schemeClr val="tx1"/>
                </a:solidFill>
              </a:rPr>
              <a:t>Testo di contesto</a:t>
            </a:r>
            <a:endParaRPr lang="en-US" sz="1600" dirty="0"/>
          </a:p>
        </p:txBody>
      </p:sp>
      <p:sp>
        <p:nvSpPr>
          <p:cNvPr id="5" name="Text 1"/>
          <p:cNvSpPr/>
          <p:nvPr>
            <p:ph idx="103" type="body" hasCustomPrompt="1"/>
          </p:nvPr>
        </p:nvSpPr>
        <p:spPr>
          <a:xfrm>
            <a:off x="6766560" y="457200"/>
            <a:ext cx="5029200" cy="1234440"/>
          </a:xfrm>
          <a:prstGeom prst="rect">
            <a:avLst/>
          </a:prstGeom>
          <a:noFill/>
          <a:ln/>
        </p:spPr>
        <p:txBody>
          <a:bodyPr wrap="square" rtlCol="0"/>
          <a:lstStyle>
            <a:lvl1pPr indent="0" marL="0">
              <a:buNone/>
              <a:defRPr lang="en-US" sz="3000" b="1" dirty="0">
                <a:solidFill>
                  <a:srgbClr val="1A1A1A"/>
                </a:solidFill>
                <a:latin typeface="IBM Plex Sans" pitchFamily="34" charset="0"/>
                <a:ea typeface="IBM Plex Sans" pitchFamily="34" charset="-122"/>
                <a:cs typeface="IBM Plex Sans" pitchFamily="34" charset="-120"/>
              </a:defRPr>
            </a:lvl1pPr>
          </a:lstStyle>
          <a:p>
            <a:pPr indent="0" marL="0">
              <a:buNone/>
            </a:pPr>
            <a:r>
              <a:rPr lang="en-US" sz="3000" b="1" dirty="0">
                <a:solidFill>
                  <a:srgbClr val="1A1A1A"/>
                </a:solidFill>
                <a:latin typeface="IBM Plex Sans" pitchFamily="34" charset="0"/>
                <a:ea typeface="IBM Plex Sans" pitchFamily="34" charset="-122"/>
                <a:cs typeface="IBM Plex Sans" pitchFamily="34" charset="-120"/>
              </a:rPr>
              <a:t>Definizione di…</a:t>
            </a:r>
            <a:endParaRPr lang="en-US" sz="3000" dirty="0"/>
          </a:p>
        </p:txBody>
      </p:sp>
      <p:sp>
        <p:nvSpPr>
          <p:cNvPr id="6" name="Text 1"/>
          <p:cNvSpPr/>
          <p:nvPr>
            <p:ph idx="104" type="body" hasCustomPrompt="1"/>
          </p:nvPr>
        </p:nvSpPr>
        <p:spPr>
          <a:xfrm>
            <a:off x="6766560" y="1828800"/>
            <a:ext cx="5029200" cy="3200400"/>
          </a:xfrm>
          <a:prstGeom prst="rect">
            <a:avLst/>
          </a:prstGeom>
          <a:noFill/>
          <a:ln/>
        </p:spPr>
        <p:txBody>
          <a:bodyPr wrap="square" rtlCol="0"/>
          <a:lstStyle>
            <a:lvl1pPr indent="0" marL="0">
              <a:buNone/>
              <a:defRPr lang="en-US" sz="1800" dirty="0">
                <a:solidFill>
                  <a:srgbClr val="1A1A1A"/>
                </a:solidFill>
                <a:latin typeface="IBM Plex Sans" pitchFamily="34" charset="0"/>
                <a:ea typeface="IBM Plex Sans" pitchFamily="34" charset="-122"/>
                <a:cs typeface="IBM Plex Sans" pitchFamily="34" charset="-120"/>
              </a:defRPr>
            </a:lvl1pPr>
          </a:lstStyle>
          <a:p>
            <a:pPr indent="0" marL="0">
              <a:buNone/>
            </a:pPr>
            <a:r>
              <a:rPr lang="en-US" sz="1800" dirty="0">
                <a:solidFill>
                  <a:srgbClr val="1A1A1A"/>
                </a:solidFill>
                <a:latin typeface="IBM Plex Sans" pitchFamily="34" charset="0"/>
                <a:ea typeface="IBM Plex Sans" pitchFamily="34" charset="-122"/>
                <a:cs typeface="IBM Plex Sans" pitchFamily="34" charset="-120"/>
              </a:rPr>
              <a:t>Testo della definizione</a:t>
            </a:r>
            <a:endParaRPr lang="en-US" sz="1800" dirty="0"/>
          </a:p>
        </p:txBody>
      </p:sp>
      <p:sp>
        <p:nvSpPr>
          <p:cNvPr id="7" name="Text 1"/>
          <p:cNvSpPr/>
          <p:nvPr>
            <p:ph idx="105" type="body" hasCustomPrompt="1"/>
          </p:nvPr>
        </p:nvSpPr>
        <p:spPr>
          <a:xfrm>
            <a:off x="6766560" y="5120640"/>
            <a:ext cx="5029200" cy="914400"/>
          </a:xfrm>
          <a:prstGeom prst="rect">
            <a:avLst/>
          </a:prstGeom>
          <a:noFill/>
          <a:ln/>
        </p:spPr>
        <p:txBody>
          <a:bodyPr wrap="square" rtlCol="0"/>
          <a:lstStyle>
            <a:lvl1pPr indent="0" marL="0">
              <a:buNone/>
              <a:defRPr lang="en-US" sz="1200" i="1" dirty="0">
                <a:solidFill>
                  <a:srgbClr val="1A1A1A"/>
                </a:solidFill>
              </a:defRPr>
            </a:lvl1pPr>
          </a:lstStyle>
          <a:p>
            <a:pPr indent="0" marL="0">
              <a:buNone/>
            </a:pPr>
            <a:r>
              <a:rPr lang="en-US" sz="1200" i="1" dirty="0">
                <a:solidFill>
                  <a:srgbClr val="1A1A1A"/>
                </a:solidFill>
              </a:rPr>
              <a:t>Fonte</a:t>
            </a:r>
            <a:endParaRPr lang="en-US" sz="1200" dirty="0"/>
          </a:p>
        </p:txBody>
      </p:sp>
      <p:sp>
        <p:nvSpPr>
          <p:cNvPr id="8" name="Text 1"/>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9"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1009</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ILit Box Azzurro">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rtlCol="0"/>
          <a:lstStyle>
            <a:lvl1pPr algn="l" indent="0" marL="0">
              <a:buNone/>
              <a:defRPr lang="en-US" sz="3200" b="1" dirty="0">
                <a:solidFill>
                  <a:schemeClr val="accent1"/>
                </a:solidFill>
                <a:latin typeface="IBM Plex Sans" pitchFamily="34" charset="0"/>
                <a:ea typeface="IBM Plex Sans" pitchFamily="34" charset="-122"/>
                <a:cs typeface="IBM Plex Sans" pitchFamily="34" charset="-120"/>
              </a:defRPr>
            </a:lvl1pPr>
          </a:lstStyle>
          <a:p>
            <a:pPr algn="l" indent="0" marL="0">
              <a:buNone/>
            </a:pPr>
            <a:r>
              <a:rPr lang="en-US" sz="3200" b="1" dirty="0">
                <a:solidFill>
                  <a:schemeClr val="accent1"/>
                </a:solidFill>
                <a:latin typeface="IBM Plex Sans" pitchFamily="34" charset="0"/>
                <a:ea typeface="IBM Plex Sans" pitchFamily="34" charset="-122"/>
                <a:cs typeface="IBM Plex Sans" pitchFamily="34" charset="-120"/>
              </a:rPr>
              <a:t>Titolo della slide</a:t>
            </a:r>
            <a:endParaRPr lang="en-US" sz="3200" dirty="0"/>
          </a:p>
        </p:txBody>
      </p:sp>
      <p:sp>
        <p:nvSpPr>
          <p:cNvPr id="3" name="Shape 0"/>
          <p:cNvSpPr/>
          <p:nvPr/>
        </p:nvSpPr>
        <p:spPr>
          <a:xfrm>
            <a:off x="548640" y="1325880"/>
            <a:ext cx="11091672" cy="4846320"/>
          </a:xfrm>
          <a:prstGeom prst="rect">
            <a:avLst>
              <a:gd name="adj" fmla="val 3774"/>
            </a:avLst>
          </a:prstGeom>
          <a:solidFill>
            <a:srgbClr val="CAE2FF"/>
          </a:solidFill>
          <a:ln/>
        </p:spPr>
      </p:sp>
      <p:sp>
        <p:nvSpPr>
          <p:cNvPr id="4" name="Text 1"/>
          <p:cNvSpPr/>
          <p:nvPr>
            <p:ph idx="102" type="body" hasCustomPrompt="1"/>
          </p:nvPr>
        </p:nvSpPr>
        <p:spPr>
          <a:xfrm>
            <a:off x="914400" y="1508760"/>
            <a:ext cx="10360152" cy="548640"/>
          </a:xfrm>
          <a:prstGeom prst="rect">
            <a:avLst/>
          </a:prstGeom>
          <a:noFill/>
          <a:ln/>
        </p:spPr>
        <p:txBody>
          <a:bodyPr wrap="square" rtlCol="0"/>
          <a:lstStyle>
            <a:lvl1pPr algn="ctr" indent="0" marL="0">
              <a:buNone/>
              <a:defRPr lang="en-US" sz="2200" b="1" dirty="0">
                <a:solidFill>
                  <a:srgbClr val="1A1A1A"/>
                </a:solidFill>
                <a:latin typeface="IBM Plex Sans" pitchFamily="34" charset="0"/>
                <a:ea typeface="IBM Plex Sans" pitchFamily="34" charset="-122"/>
                <a:cs typeface="IBM Plex Sans" pitchFamily="34" charset="-120"/>
              </a:defRPr>
            </a:lvl1pPr>
          </a:lstStyle>
          <a:p>
            <a:pPr algn="ctr" indent="0" marL="0">
              <a:buNone/>
            </a:pPr>
            <a:r>
              <a:rPr lang="en-US" sz="2200" b="1" dirty="0">
                <a:solidFill>
                  <a:srgbClr val="1A1A1A"/>
                </a:solidFill>
                <a:latin typeface="IBM Plex Sans" pitchFamily="34" charset="0"/>
                <a:ea typeface="IBM Plex Sans" pitchFamily="34" charset="-122"/>
                <a:cs typeface="IBM Plex Sans" pitchFamily="34" charset="-120"/>
              </a:rPr>
              <a:t>Titolo del riquadro</a:t>
            </a:r>
            <a:endParaRPr lang="en-US" sz="2200" dirty="0"/>
          </a:p>
        </p:txBody>
      </p:sp>
      <p:sp>
        <p:nvSpPr>
          <p:cNvPr id="5" name="Text 1"/>
          <p:cNvSpPr/>
          <p:nvPr>
            <p:ph idx="103" type="body" hasCustomPrompt="1"/>
          </p:nvPr>
        </p:nvSpPr>
        <p:spPr>
          <a:xfrm>
            <a:off x="914400" y="2240280"/>
            <a:ext cx="6949440" cy="3749040"/>
          </a:xfrm>
          <a:prstGeom prst="rect">
            <a:avLst/>
          </a:prstGeom>
          <a:noFill/>
          <a:ln/>
        </p:spPr>
        <p:txBody>
          <a:bodyPr wrap="square" rtlCol="0"/>
          <a:lstStyle>
            <a:lvl1pPr indent="0" marL="0">
              <a:spcAft>
                <a:spcPts val="600"/>
              </a:spcAft>
              <a:buNone/>
              <a:defRPr lang="en-US" sz="1600" dirty="0">
                <a:solidFill>
                  <a:schemeClr val="tx1"/>
                </a:solidFill>
              </a:defRPr>
            </a:lvl1pPr>
          </a:lstStyle>
          <a:p>
            <a:pPr indent="0" marL="0">
              <a:spcAft>
                <a:spcPts val="600"/>
              </a:spcAft>
              <a:buNone/>
            </a:pPr>
            <a:r>
              <a:rPr lang="en-US" sz="1600" dirty="0">
                <a:solidFill>
                  <a:schemeClr val="tx1"/>
                </a:solidFill>
              </a:rPr>
              <a:t>Testo del riquadro (a destra: icone)</a:t>
            </a:r>
            <a:endParaRPr lang="en-US" sz="1600" dirty="0"/>
          </a:p>
        </p:txBody>
      </p:sp>
      <p:sp>
        <p:nvSpPr>
          <p:cNvPr id="6" name="Text 1"/>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7"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1010</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ILit Box Lime">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rtlCol="0"/>
          <a:lstStyle>
            <a:lvl1pPr algn="l" indent="0" marL="0">
              <a:buNone/>
              <a:defRPr lang="en-US" sz="3200" b="1" dirty="0">
                <a:solidFill>
                  <a:schemeClr val="accent1"/>
                </a:solidFill>
                <a:latin typeface="IBM Plex Sans" pitchFamily="34" charset="0"/>
                <a:ea typeface="IBM Plex Sans" pitchFamily="34" charset="-122"/>
                <a:cs typeface="IBM Plex Sans" pitchFamily="34" charset="-120"/>
              </a:defRPr>
            </a:lvl1pPr>
          </a:lstStyle>
          <a:p>
            <a:pPr algn="l" indent="0" marL="0">
              <a:buNone/>
            </a:pPr>
            <a:r>
              <a:rPr lang="en-US" sz="3200" b="1" dirty="0">
                <a:solidFill>
                  <a:schemeClr val="accent1"/>
                </a:solidFill>
                <a:latin typeface="IBM Plex Sans" pitchFamily="34" charset="0"/>
                <a:ea typeface="IBM Plex Sans" pitchFamily="34" charset="-122"/>
                <a:cs typeface="IBM Plex Sans" pitchFamily="34" charset="-120"/>
              </a:rPr>
              <a:t>Titolo della slide</a:t>
            </a:r>
            <a:endParaRPr lang="en-US" sz="3200" dirty="0"/>
          </a:p>
        </p:txBody>
      </p:sp>
      <p:sp>
        <p:nvSpPr>
          <p:cNvPr id="3" name="Shape 0"/>
          <p:cNvSpPr/>
          <p:nvPr/>
        </p:nvSpPr>
        <p:spPr>
          <a:xfrm>
            <a:off x="548640" y="1325880"/>
            <a:ext cx="11091672" cy="4846320"/>
          </a:xfrm>
          <a:prstGeom prst="rect">
            <a:avLst>
              <a:gd name="adj" fmla="val 3774"/>
            </a:avLst>
          </a:prstGeom>
          <a:solidFill>
            <a:srgbClr val="EDFFC7"/>
          </a:solidFill>
          <a:ln/>
        </p:spPr>
      </p:sp>
      <p:sp>
        <p:nvSpPr>
          <p:cNvPr id="4" name="Text 1"/>
          <p:cNvSpPr/>
          <p:nvPr>
            <p:ph idx="102" type="body" hasCustomPrompt="1"/>
          </p:nvPr>
        </p:nvSpPr>
        <p:spPr>
          <a:xfrm>
            <a:off x="914400" y="1508760"/>
            <a:ext cx="10360152" cy="548640"/>
          </a:xfrm>
          <a:prstGeom prst="rect">
            <a:avLst/>
          </a:prstGeom>
          <a:noFill/>
          <a:ln/>
        </p:spPr>
        <p:txBody>
          <a:bodyPr wrap="square" rtlCol="0"/>
          <a:lstStyle>
            <a:lvl1pPr algn="ctr" indent="0" marL="0">
              <a:buNone/>
              <a:defRPr lang="en-US" sz="2200" b="1" dirty="0">
                <a:solidFill>
                  <a:srgbClr val="1A1A1A"/>
                </a:solidFill>
                <a:latin typeface="IBM Plex Sans" pitchFamily="34" charset="0"/>
                <a:ea typeface="IBM Plex Sans" pitchFamily="34" charset="-122"/>
                <a:cs typeface="IBM Plex Sans" pitchFamily="34" charset="-120"/>
              </a:defRPr>
            </a:lvl1pPr>
          </a:lstStyle>
          <a:p>
            <a:pPr algn="ctr" indent="0" marL="0">
              <a:buNone/>
            </a:pPr>
            <a:r>
              <a:rPr lang="en-US" sz="2200" b="1" dirty="0">
                <a:solidFill>
                  <a:srgbClr val="1A1A1A"/>
                </a:solidFill>
                <a:latin typeface="IBM Plex Sans" pitchFamily="34" charset="0"/>
                <a:ea typeface="IBM Plex Sans" pitchFamily="34" charset="-122"/>
                <a:cs typeface="IBM Plex Sans" pitchFamily="34" charset="-120"/>
              </a:rPr>
              <a:t>Titolo del riquadro</a:t>
            </a:r>
            <a:endParaRPr lang="en-US" sz="2200" dirty="0"/>
          </a:p>
        </p:txBody>
      </p:sp>
      <p:sp>
        <p:nvSpPr>
          <p:cNvPr id="5" name="Text 1"/>
          <p:cNvSpPr/>
          <p:nvPr>
            <p:ph idx="103" type="body" hasCustomPrompt="1"/>
          </p:nvPr>
        </p:nvSpPr>
        <p:spPr>
          <a:xfrm>
            <a:off x="914400" y="2240280"/>
            <a:ext cx="6949440" cy="3749040"/>
          </a:xfrm>
          <a:prstGeom prst="rect">
            <a:avLst/>
          </a:prstGeom>
          <a:noFill/>
          <a:ln/>
        </p:spPr>
        <p:txBody>
          <a:bodyPr wrap="square" rtlCol="0"/>
          <a:lstStyle>
            <a:lvl1pPr indent="0" marL="0">
              <a:spcAft>
                <a:spcPts val="600"/>
              </a:spcAft>
              <a:buNone/>
              <a:defRPr lang="en-US" sz="1600" dirty="0">
                <a:solidFill>
                  <a:schemeClr val="tx1"/>
                </a:solidFill>
              </a:defRPr>
            </a:lvl1pPr>
          </a:lstStyle>
          <a:p>
            <a:pPr indent="0" marL="0">
              <a:spcAft>
                <a:spcPts val="600"/>
              </a:spcAft>
              <a:buNone/>
            </a:pPr>
            <a:r>
              <a:rPr lang="en-US" sz="1600" dirty="0">
                <a:solidFill>
                  <a:schemeClr val="tx1"/>
                </a:solidFill>
              </a:rPr>
              <a:t>Testo del riquadro (a destra: icone)</a:t>
            </a:r>
            <a:endParaRPr lang="en-US" sz="1600" dirty="0"/>
          </a:p>
        </p:txBody>
      </p:sp>
      <p:sp>
        <p:nvSpPr>
          <p:cNvPr id="6" name="Text 1"/>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7"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1011</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ILit Box Rosa">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rtlCol="0"/>
          <a:lstStyle>
            <a:lvl1pPr algn="l" indent="0" marL="0">
              <a:buNone/>
              <a:defRPr lang="en-US" sz="3200" b="1" dirty="0">
                <a:solidFill>
                  <a:schemeClr val="accent1"/>
                </a:solidFill>
                <a:latin typeface="IBM Plex Sans" pitchFamily="34" charset="0"/>
                <a:ea typeface="IBM Plex Sans" pitchFamily="34" charset="-122"/>
                <a:cs typeface="IBM Plex Sans" pitchFamily="34" charset="-120"/>
              </a:defRPr>
            </a:lvl1pPr>
          </a:lstStyle>
          <a:p>
            <a:pPr algn="l" indent="0" marL="0">
              <a:buNone/>
            </a:pPr>
            <a:r>
              <a:rPr lang="en-US" sz="3200" b="1" dirty="0">
                <a:solidFill>
                  <a:schemeClr val="accent1"/>
                </a:solidFill>
                <a:latin typeface="IBM Plex Sans" pitchFamily="34" charset="0"/>
                <a:ea typeface="IBM Plex Sans" pitchFamily="34" charset="-122"/>
                <a:cs typeface="IBM Plex Sans" pitchFamily="34" charset="-120"/>
              </a:rPr>
              <a:t>Titolo della slide</a:t>
            </a:r>
            <a:endParaRPr lang="en-US" sz="3200" dirty="0"/>
          </a:p>
        </p:txBody>
      </p:sp>
      <p:sp>
        <p:nvSpPr>
          <p:cNvPr id="3" name="Shape 0"/>
          <p:cNvSpPr/>
          <p:nvPr/>
        </p:nvSpPr>
        <p:spPr>
          <a:xfrm>
            <a:off x="548640" y="1325880"/>
            <a:ext cx="11091672" cy="4846320"/>
          </a:xfrm>
          <a:prstGeom prst="rect">
            <a:avLst>
              <a:gd name="adj" fmla="val 3774"/>
            </a:avLst>
          </a:prstGeom>
          <a:solidFill>
            <a:srgbClr val="FFCCC7"/>
          </a:solidFill>
          <a:ln/>
        </p:spPr>
      </p:sp>
      <p:sp>
        <p:nvSpPr>
          <p:cNvPr id="4" name="Text 1"/>
          <p:cNvSpPr/>
          <p:nvPr>
            <p:ph idx="102" type="body" hasCustomPrompt="1"/>
          </p:nvPr>
        </p:nvSpPr>
        <p:spPr>
          <a:xfrm>
            <a:off x="914400" y="1508760"/>
            <a:ext cx="10360152" cy="548640"/>
          </a:xfrm>
          <a:prstGeom prst="rect">
            <a:avLst/>
          </a:prstGeom>
          <a:noFill/>
          <a:ln/>
        </p:spPr>
        <p:txBody>
          <a:bodyPr wrap="square" rtlCol="0"/>
          <a:lstStyle>
            <a:lvl1pPr algn="ctr" indent="0" marL="0">
              <a:buNone/>
              <a:defRPr lang="en-US" sz="2200" b="1" dirty="0">
                <a:solidFill>
                  <a:srgbClr val="1A1A1A"/>
                </a:solidFill>
                <a:latin typeface="IBM Plex Sans" pitchFamily="34" charset="0"/>
                <a:ea typeface="IBM Plex Sans" pitchFamily="34" charset="-122"/>
                <a:cs typeface="IBM Plex Sans" pitchFamily="34" charset="-120"/>
              </a:defRPr>
            </a:lvl1pPr>
          </a:lstStyle>
          <a:p>
            <a:pPr algn="ctr" indent="0" marL="0">
              <a:buNone/>
            </a:pPr>
            <a:r>
              <a:rPr lang="en-US" sz="2200" b="1" dirty="0">
                <a:solidFill>
                  <a:srgbClr val="1A1A1A"/>
                </a:solidFill>
                <a:latin typeface="IBM Plex Sans" pitchFamily="34" charset="0"/>
                <a:ea typeface="IBM Plex Sans" pitchFamily="34" charset="-122"/>
                <a:cs typeface="IBM Plex Sans" pitchFamily="34" charset="-120"/>
              </a:rPr>
              <a:t>Titolo del riquadro</a:t>
            </a:r>
            <a:endParaRPr lang="en-US" sz="2200" dirty="0"/>
          </a:p>
        </p:txBody>
      </p:sp>
      <p:sp>
        <p:nvSpPr>
          <p:cNvPr id="5" name="Text 1"/>
          <p:cNvSpPr/>
          <p:nvPr>
            <p:ph idx="103" type="body" hasCustomPrompt="1"/>
          </p:nvPr>
        </p:nvSpPr>
        <p:spPr>
          <a:xfrm>
            <a:off x="914400" y="2240280"/>
            <a:ext cx="6949440" cy="3749040"/>
          </a:xfrm>
          <a:prstGeom prst="rect">
            <a:avLst/>
          </a:prstGeom>
          <a:noFill/>
          <a:ln/>
        </p:spPr>
        <p:txBody>
          <a:bodyPr wrap="square" rtlCol="0"/>
          <a:lstStyle>
            <a:lvl1pPr indent="0" marL="0">
              <a:spcAft>
                <a:spcPts val="600"/>
              </a:spcAft>
              <a:buNone/>
              <a:defRPr lang="en-US" sz="1600" dirty="0">
                <a:solidFill>
                  <a:schemeClr val="tx1"/>
                </a:solidFill>
              </a:defRPr>
            </a:lvl1pPr>
          </a:lstStyle>
          <a:p>
            <a:pPr indent="0" marL="0">
              <a:spcAft>
                <a:spcPts val="600"/>
              </a:spcAft>
              <a:buNone/>
            </a:pPr>
            <a:r>
              <a:rPr lang="en-US" sz="1600" dirty="0">
                <a:solidFill>
                  <a:schemeClr val="tx1"/>
                </a:solidFill>
              </a:rPr>
              <a:t>Testo del riquadro (a destra: icone)</a:t>
            </a:r>
            <a:endParaRPr lang="en-US" sz="1600" dirty="0"/>
          </a:p>
        </p:txBody>
      </p:sp>
      <p:sp>
        <p:nvSpPr>
          <p:cNvPr id="6" name="Text 1"/>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7"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1012</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ILit Solo titolo">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rtlCol="0"/>
          <a:lstStyle>
            <a:lvl1pPr algn="l" indent="0" marL="0">
              <a:buNone/>
              <a:defRPr lang="en-US" sz="3200" b="1" dirty="0">
                <a:solidFill>
                  <a:schemeClr val="accent1"/>
                </a:solidFill>
                <a:latin typeface="IBM Plex Sans" pitchFamily="34" charset="0"/>
                <a:ea typeface="IBM Plex Sans" pitchFamily="34" charset="-122"/>
                <a:cs typeface="IBM Plex Sans" pitchFamily="34" charset="-120"/>
              </a:defRPr>
            </a:lvl1pPr>
          </a:lstStyle>
          <a:p>
            <a:pPr algn="l" indent="0" marL="0">
              <a:buNone/>
            </a:pPr>
            <a:r>
              <a:rPr lang="en-US" sz="3200" b="1" dirty="0">
                <a:solidFill>
                  <a:schemeClr val="accent1"/>
                </a:solidFill>
                <a:latin typeface="IBM Plex Sans" pitchFamily="34" charset="0"/>
                <a:ea typeface="IBM Plex Sans" pitchFamily="34" charset="-122"/>
                <a:cs typeface="IBM Plex Sans" pitchFamily="34" charset="-120"/>
              </a:rPr>
              <a:t>Titolo della slide</a:t>
            </a:r>
            <a:endParaRPr lang="en-US" sz="3200" dirty="0"/>
          </a:p>
        </p:txBody>
      </p:sp>
      <p:sp>
        <p:nvSpPr>
          <p:cNvPr id="3" name="Text 0"/>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4"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1013</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ILit Citazione">
    <p:bg>
      <p:bgPr>
        <a:solidFill>
          <a:srgbClr val="FFFFFF"/>
        </a:solidFill>
      </p:bgPr>
    </p:bg>
    <p:spTree>
      <p:nvGrpSpPr>
        <p:cNvPr id="1" name=""/>
        <p:cNvGrpSpPr/>
        <p:nvPr/>
      </p:nvGrpSpPr>
      <p:grpSpPr>
        <a:xfrm>
          <a:off x="0" y="0"/>
          <a:ext cx="0" cy="0"/>
          <a:chOff x="0" y="0"/>
          <a:chExt cx="0" cy="0"/>
        </a:xfrm>
      </p:grpSpPr>
      <p:pic>
        <p:nvPicPr>
          <p:cNvPr id="2" name="Image 0" descr="/mnt/user-data/uploads/AILit/Kit_grafico_AILit/illustrazioni/simbolo_4ambiti.png">    </p:cNvPr>
          <p:cNvPicPr>
            <a:picLocks noChangeAspect="1"/>
          </p:cNvPicPr>
          <p:nvPr/>
        </p:nvPicPr>
        <p:blipFill>
          <a:blip r:embed="rId1"/>
          <a:stretch>
            <a:fillRect/>
          </a:stretch>
        </p:blipFill>
        <p:spPr>
          <a:xfrm>
            <a:off x="914400" y="1737360"/>
            <a:ext cx="731520" cy="654304"/>
          </a:xfrm>
          <a:prstGeom prst="rect">
            <a:avLst/>
          </a:prstGeom>
        </p:spPr>
      </p:pic>
      <p:sp>
        <p:nvSpPr>
          <p:cNvPr id="3" name="Shape 0"/>
          <p:cNvSpPr/>
          <p:nvPr/>
        </p:nvSpPr>
        <p:spPr>
          <a:xfrm>
            <a:off x="1965960" y="1828800"/>
            <a:ext cx="0" cy="3291840"/>
          </a:xfrm>
          <a:prstGeom prst="line">
            <a:avLst/>
          </a:prstGeom>
          <a:noFill/>
          <a:ln w="15875">
            <a:solidFill>
              <a:srgbClr val="01408D"/>
            </a:solidFill>
            <a:prstDash val="solid"/>
          </a:ln>
        </p:spPr>
      </p:sp>
      <p:sp>
        <p:nvSpPr>
          <p:cNvPr id="4" name="Text 1"/>
          <p:cNvSpPr/>
          <p:nvPr>
            <p:ph idx="102" type="body" hasCustomPrompt="1"/>
          </p:nvPr>
        </p:nvSpPr>
        <p:spPr>
          <a:xfrm>
            <a:off x="2286000" y="1737360"/>
            <a:ext cx="8961120" cy="2651760"/>
          </a:xfrm>
          <a:prstGeom prst="rect">
            <a:avLst/>
          </a:prstGeom>
          <a:noFill/>
          <a:ln/>
        </p:spPr>
        <p:txBody>
          <a:bodyPr wrap="square" rtlCol="0"/>
          <a:lstStyle>
            <a:lvl1pPr indent="0" marL="0">
              <a:buNone/>
              <a:defRPr lang="en-US" sz="2800" i="1" dirty="0">
                <a:solidFill>
                  <a:schemeClr val="accent1"/>
                </a:solidFill>
                <a:latin typeface="IBM Plex Sans" pitchFamily="34" charset="0"/>
                <a:ea typeface="IBM Plex Sans" pitchFamily="34" charset="-122"/>
                <a:cs typeface="IBM Plex Sans" pitchFamily="34" charset="-120"/>
              </a:defRPr>
            </a:lvl1pPr>
          </a:lstStyle>
          <a:p>
            <a:pPr indent="0" marL="0">
              <a:buNone/>
            </a:pPr>
            <a:r>
              <a:rPr lang="en-US" sz="2800" i="1" dirty="0">
                <a:solidFill>
                  <a:schemeClr val="accent1"/>
                </a:solidFill>
                <a:latin typeface="IBM Plex Sans" pitchFamily="34" charset="0"/>
                <a:ea typeface="IBM Plex Sans" pitchFamily="34" charset="-122"/>
                <a:cs typeface="IBM Plex Sans" pitchFamily="34" charset="-120"/>
              </a:rPr>
              <a:t>Testo della citazione</a:t>
            </a:r>
            <a:endParaRPr lang="en-US" sz="2800" dirty="0"/>
          </a:p>
        </p:txBody>
      </p:sp>
      <p:sp>
        <p:nvSpPr>
          <p:cNvPr id="5" name="Text 1"/>
          <p:cNvSpPr/>
          <p:nvPr>
            <p:ph idx="103" type="body" hasCustomPrompt="1"/>
          </p:nvPr>
        </p:nvSpPr>
        <p:spPr>
          <a:xfrm>
            <a:off x="2286000" y="4526280"/>
            <a:ext cx="8961120" cy="548640"/>
          </a:xfrm>
          <a:prstGeom prst="rect">
            <a:avLst/>
          </a:prstGeom>
          <a:noFill/>
          <a:ln/>
        </p:spPr>
        <p:txBody>
          <a:bodyPr wrap="square" rtlCol="0"/>
          <a:lstStyle>
            <a:lvl1pPr indent="0" marL="0">
              <a:buNone/>
              <a:defRPr lang="en-US" sz="1600" b="1" dirty="0">
                <a:solidFill>
                  <a:schemeClr val="accent1"/>
                </a:solidFill>
              </a:defRPr>
            </a:lvl1pPr>
          </a:lstStyle>
          <a:p>
            <a:pPr indent="0" marL="0">
              <a:buNone/>
            </a:pPr>
            <a:r>
              <a:rPr lang="en-US" sz="1600" b="1" dirty="0">
                <a:solidFill>
                  <a:schemeClr val="accent1"/>
                </a:solidFill>
              </a:rPr>
              <a:t>– Autore, ruolo</a:t>
            </a:r>
            <a:endParaRPr lang="en-US" sz="1600" dirty="0"/>
          </a:p>
        </p:txBody>
      </p:sp>
      <p:sp>
        <p:nvSpPr>
          <p:cNvPr id="6" name="Text 1"/>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7" name="Image 1" descr="/mnt/user-data/uploads/AILit/Kit_grafico_AILit/illustrazioni/simbolo_4ambiti.png">    </p:cNvPr>
          <p:cNvPicPr>
            <a:picLocks noChangeAspect="1"/>
          </p:cNvPicPr>
          <p:nvPr/>
        </p:nvPicPr>
        <p:blipFill>
          <a:blip r:embed="rId2"/>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1014</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AILit Chiusura">
    <p:bg>
      <p:bgPr>
        <a:solidFill>
          <a:srgbClr val="01408D"/>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822960" y="1097280"/>
            <a:ext cx="10543032" cy="1097280"/>
          </a:xfrm>
          <a:prstGeom prst="rect">
            <a:avLst/>
          </a:prstGeom>
          <a:noFill/>
          <a:ln/>
        </p:spPr>
        <p:txBody>
          <a:bodyPr wrap="square" rtlCol="0"/>
          <a:lstStyle>
            <a:lvl1pPr algn="l" indent="0" marL="0">
              <a:buNone/>
              <a:defRPr lang="en-US" sz="4400" b="1" dirty="0">
                <a:solidFill>
                  <a:schemeClr val="bg1"/>
                </a:solidFill>
                <a:latin typeface="IBM Plex Sans" pitchFamily="34" charset="0"/>
                <a:ea typeface="IBM Plex Sans" pitchFamily="34" charset="-122"/>
                <a:cs typeface="IBM Plex Sans" pitchFamily="34" charset="-120"/>
              </a:defRPr>
            </a:lvl1pPr>
          </a:lstStyle>
          <a:p>
            <a:pPr algn="l" indent="0" marL="0">
              <a:buNone/>
            </a:pPr>
            <a:r>
              <a:rPr lang="en-US" sz="4400" b="1" dirty="0">
                <a:solidFill>
                  <a:schemeClr val="bg1"/>
                </a:solidFill>
                <a:latin typeface="IBM Plex Sans" pitchFamily="34" charset="0"/>
                <a:ea typeface="IBM Plex Sans" pitchFamily="34" charset="-122"/>
                <a:cs typeface="IBM Plex Sans" pitchFamily="34" charset="-120"/>
              </a:rPr>
              <a:t>Grazie</a:t>
            </a:r>
            <a:endParaRPr lang="en-US" sz="4400" dirty="0"/>
          </a:p>
        </p:txBody>
      </p:sp>
      <p:sp>
        <p:nvSpPr>
          <p:cNvPr id="3" name="Text 0"/>
          <p:cNvSpPr/>
          <p:nvPr>
            <p:ph idx="101" type="body" hasCustomPrompt="1"/>
          </p:nvPr>
        </p:nvSpPr>
        <p:spPr>
          <a:xfrm>
            <a:off x="822960" y="2377440"/>
            <a:ext cx="6766560" cy="1645920"/>
          </a:xfrm>
          <a:prstGeom prst="rect">
            <a:avLst/>
          </a:prstGeom>
          <a:noFill/>
          <a:ln/>
        </p:spPr>
        <p:txBody>
          <a:bodyPr wrap="square" rtlCol="0"/>
          <a:lstStyle>
            <a:lvl1pPr indent="0" marL="0">
              <a:buNone/>
              <a:defRPr lang="en-US" sz="1800" dirty="0">
                <a:solidFill>
                  <a:schemeClr val="bg1"/>
                </a:solidFill>
              </a:defRPr>
            </a:lvl1pPr>
          </a:lstStyle>
          <a:p>
            <a:pPr indent="0" marL="0">
              <a:buNone/>
            </a:pPr>
            <a:r>
              <a:rPr lang="en-US" sz="1800" dirty="0">
                <a:solidFill>
                  <a:schemeClr val="bg1"/>
                </a:solidFill>
              </a:rPr>
              <a:t>Contatti, prossimi passi</a:t>
            </a:r>
            <a:endParaRPr lang="en-US" sz="1800" dirty="0"/>
          </a:p>
        </p:txBody>
      </p:sp>
      <p:sp>
        <p:nvSpPr>
          <p:cNvPr id="4" name="Text 0"/>
          <p:cNvSpPr/>
          <p:nvPr>
            <p:ph idx="102" type="body" hasCustomPrompt="1"/>
          </p:nvPr>
        </p:nvSpPr>
        <p:spPr>
          <a:xfrm>
            <a:off x="822960" y="4480560"/>
            <a:ext cx="10543032" cy="1645920"/>
          </a:xfrm>
          <a:prstGeom prst="rect">
            <a:avLst/>
          </a:prstGeom>
          <a:noFill/>
          <a:ln/>
        </p:spPr>
        <p:txBody>
          <a:bodyPr wrap="square" rtlCol="0"/>
          <a:lstStyle>
            <a:lvl1pPr indent="0" marL="0">
              <a:buNone/>
              <a:defRPr lang="en-US" sz="1100" dirty="0">
                <a:solidFill>
                  <a:schemeClr val="bg1"/>
                </a:solidFill>
              </a:defRPr>
            </a:lvl1pPr>
          </a:lstStyle>
          <a:p>
            <a:pPr indent="0" marL="0">
              <a:buNone/>
            </a:pPr>
            <a:r>
              <a:rPr lang="en-US" sz="1100" dirty="0">
                <a:solidFill>
                  <a:schemeClr val="bg1"/>
                </a:solidFill>
              </a:rPr>
              <a:t>Nota di licenza e adattamento</a:t>
            </a:r>
            <a:endParaRPr lang="en-US" sz="1100" dirty="0"/>
          </a:p>
        </p:txBody>
      </p:sp>
      <p:sp>
        <p:nvSpPr>
          <p:cNvPr id="5" name="Text 0"/>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FFFFFF"/>
                </a:solidFill>
              </a:rPr>
              <a:t>Adattato da OECD/Unione europea (2026), Preparare gli studenti all'era dell'IA (AILit Framework) · CC BY 4.0</a:t>
            </a:r>
            <a:endParaRPr lang="en-US" sz="900" dirty="0"/>
          </a:p>
        </p:txBody>
      </p:sp>
      <p:pic>
        <p:nvPicPr>
          <p:cNvPr id="6"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4.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8.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3.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3.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3.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13.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5.xml"/><Relationship Id="rId3"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1"/>
          <p:cNvSpPr/>
          <p:nvPr>
            <p:ph idx="101" type="title" hasCustomPrompt="1"/>
          </p:nvPr>
        </p:nvSpPr>
        <p:spPr>
          <a:xfrm>
            <a:off x="822960" y="594360"/>
            <a:ext cx="7863840" cy="1600200"/>
          </a:xfrm>
          <a:prstGeom prst="rect">
            <a:avLst/>
          </a:prstGeom>
          <a:noFill/>
          <a:ln/>
        </p:spPr>
        <p:txBody>
          <a:bodyPr wrap="square" lIns="0" tIns="0" rIns="0" bIns="0" rtlCol="0" anchor="t"/>
          <a:lstStyle/>
          <a:p>
            <a:pPr algn="l" indent="0" marL="0">
              <a:buNone/>
            </a:pPr>
            <a:r>
              <a:rPr lang="en-US" sz="4400" b="1" dirty="0">
                <a:solidFill>
                  <a:schemeClr val="bg1"/>
                </a:solidFill>
                <a:latin typeface="IBM Plex Sans" pitchFamily="34" charset="0"/>
                <a:ea typeface="IBM Plex Sans" pitchFamily="34" charset="-122"/>
                <a:cs typeface="IBM Plex Sans" pitchFamily="34" charset="-120"/>
              </a:rPr>
              <a:t>Interagire con l'IA: esempi per la classe</a:t>
            </a:r>
            <a:endParaRPr lang="en-US" sz="4400" dirty="0"/>
          </a:p>
        </p:txBody>
      </p:sp>
      <p:sp>
        <p:nvSpPr>
          <p:cNvPr id="3" name="Text 1"/>
          <p:cNvSpPr/>
          <p:nvPr>
            <p:ph idx="102" type="body" hasCustomPrompt="1"/>
          </p:nvPr>
        </p:nvSpPr>
        <p:spPr>
          <a:xfrm>
            <a:off x="822960" y="2286000"/>
            <a:ext cx="7863840" cy="777240"/>
          </a:xfrm>
          <a:prstGeom prst="rect">
            <a:avLst/>
          </a:prstGeom>
          <a:noFill/>
          <a:ln/>
        </p:spPr>
        <p:txBody>
          <a:bodyPr wrap="square" lIns="0" tIns="0" rIns="0" bIns="0" rtlCol="0" anchor="t"/>
          <a:lstStyle/>
          <a:p>
            <a:pPr indent="0" marL="0">
              <a:buNone/>
            </a:pPr>
            <a:r>
              <a:rPr lang="en-US" sz="1800" b="1" dirty="0">
                <a:solidFill>
                  <a:schemeClr val="bg1"/>
                </a:solidFill>
              </a:rPr>
              <a:t>Le 7 competenze con aspettative, scenari ufficiali e proposte operative per la secondaria di II grado</a:t>
            </a:r>
            <a:endParaRPr lang="en-US" sz="1800" dirty="0"/>
          </a:p>
        </p:txBody>
      </p:sp>
      <p:sp>
        <p:nvSpPr>
          <p:cNvPr id="4" name="Text 1"/>
          <p:cNvSpPr/>
          <p:nvPr>
            <p:ph idx="103" type="body" hasCustomPrompt="1"/>
          </p:nvPr>
        </p:nvSpPr>
        <p:spPr>
          <a:xfrm>
            <a:off x="822960" y="3840480"/>
            <a:ext cx="5943600" cy="1463040"/>
          </a:xfrm>
          <a:prstGeom prst="rect">
            <a:avLst/>
          </a:prstGeom>
          <a:noFill/>
          <a:ln/>
        </p:spPr>
        <p:txBody>
          <a:bodyPr wrap="square" lIns="0" tIns="0" rIns="0" bIns="0" rtlCol="0" anchor="t"/>
          <a:lstStyle/>
          <a:p>
            <a:pPr indent="0" marL="0">
              <a:buNone/>
            </a:pPr>
            <a:r>
              <a:rPr lang="en-US" sz="1600" b="1" dirty="0">
                <a:solidFill>
                  <a:schemeClr val="tx1"/>
                </a:solidFill>
              </a:rPr>
              <a:t>Antonio Scaramuzzino</a:t>
            </a:r>
            <a:endParaRPr lang="en-US" sz="1600" dirty="0"/>
          </a:p>
          <a:p>
            <a:pPr indent="0" marL="0">
              <a:buNone/>
            </a:pPr>
            <a:r>
              <a:rPr lang="en-US" sz="1600" dirty="0">
                <a:solidFill>
                  <a:schemeClr val="tx1"/>
                </a:solidFill>
              </a:rPr>
              <a:t>Materiali per docenti · a.s. 2026/27</a:t>
            </a:r>
            <a:endParaRPr lang="en-US" sz="1600" dirty="0"/>
          </a:p>
        </p:txBody>
      </p:sp>
      <p:pic>
        <p:nvPicPr>
          <p:cNvPr id="5" name="ambito1_interagire_scena" descr="Illustrazione: ambito1 interagire scena">    </p:cNvPr>
          <p:cNvPicPr>
            <a:picLocks noChangeAspect="1"/>
          </p:cNvPicPr>
          <p:nvPr/>
        </p:nvPicPr>
        <p:blipFill>
          <a:blip r:embed="rId1"/>
          <a:stretch>
            <a:fillRect/>
          </a:stretch>
        </p:blipFill>
        <p:spPr>
          <a:xfrm>
            <a:off x="8229600" y="3383280"/>
            <a:ext cx="2510723" cy="28346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body" hasCustomPrompt="1"/>
          </p:nvPr>
        </p:nvSpPr>
        <p:spPr>
          <a:xfrm>
            <a:off x="5184648" y="45720"/>
            <a:ext cx="1828800" cy="1097280"/>
          </a:xfrm>
          <a:prstGeom prst="rect">
            <a:avLst/>
          </a:prstGeom>
          <a:noFill/>
          <a:ln/>
        </p:spPr>
        <p:txBody>
          <a:bodyPr wrap="square" lIns="0" tIns="0" rIns="0" bIns="0" rtlCol="0" anchor="ctr"/>
          <a:lstStyle/>
          <a:p>
            <a:pPr algn="ctr" indent="0" marL="0">
              <a:buNone/>
            </a:pPr>
            <a:r>
              <a:rPr lang="en-US" sz="6400" b="1" dirty="0">
                <a:solidFill>
                  <a:schemeClr val="bg1"/>
                </a:solidFill>
                <a:latin typeface="IBM Plex Sans" pitchFamily="34" charset="0"/>
                <a:ea typeface="IBM Plex Sans" pitchFamily="34" charset="-122"/>
                <a:cs typeface="IBM Plex Sans" pitchFamily="34" charset="-120"/>
              </a:rPr>
              <a:t>01</a:t>
            </a:r>
            <a:endParaRPr lang="en-US" sz="6400" dirty="0"/>
          </a:p>
        </p:txBody>
      </p:sp>
      <p:sp>
        <p:nvSpPr>
          <p:cNvPr id="3" name="Text 1"/>
          <p:cNvSpPr/>
          <p:nvPr>
            <p:ph idx="102" type="title" hasCustomPrompt="1"/>
          </p:nvPr>
        </p:nvSpPr>
        <p:spPr>
          <a:xfrm>
            <a:off x="1097280" y="1417320"/>
            <a:ext cx="9994392" cy="868680"/>
          </a:xfrm>
          <a:prstGeom prst="rect">
            <a:avLst/>
          </a:prstGeom>
          <a:noFill/>
          <a:ln/>
        </p:spPr>
        <p:txBody>
          <a:bodyPr wrap="square" lIns="0" tIns="0" rIns="0" bIns="0" rtlCol="0" anchor="ctr"/>
          <a:lstStyle/>
          <a:p>
            <a:pPr algn="ctr" indent="0" marL="0">
              <a:buNone/>
            </a:pPr>
            <a:r>
              <a:rPr lang="en-US" sz="4000" b="1" dirty="0">
                <a:solidFill>
                  <a:schemeClr val="tx1"/>
                </a:solidFill>
                <a:latin typeface="IBM Plex Sans" pitchFamily="34" charset="0"/>
                <a:ea typeface="IBM Plex Sans" pitchFamily="34" charset="-122"/>
                <a:cs typeface="IBM Plex Sans" pitchFamily="34" charset="-120"/>
              </a:rPr>
              <a:t>Interagire con l'IA</a:t>
            </a:r>
            <a:endParaRPr lang="en-US" sz="4000" dirty="0"/>
          </a:p>
        </p:txBody>
      </p:sp>
      <p:sp>
        <p:nvSpPr>
          <p:cNvPr id="4" name="Text 1"/>
          <p:cNvSpPr/>
          <p:nvPr>
            <p:ph idx="103" type="body" hasCustomPrompt="1"/>
          </p:nvPr>
        </p:nvSpPr>
        <p:spPr>
          <a:xfrm>
            <a:off x="2011680" y="2331720"/>
            <a:ext cx="8165592" cy="640080"/>
          </a:xfrm>
          <a:prstGeom prst="rect">
            <a:avLst/>
          </a:prstGeom>
          <a:noFill/>
          <a:ln/>
        </p:spPr>
        <p:txBody>
          <a:bodyPr wrap="square" lIns="0" tIns="0" rIns="0" bIns="0" rtlCol="0" anchor="t"/>
          <a:lstStyle/>
          <a:p>
            <a:pPr algn="ctr" indent="0" marL="0">
              <a:buNone/>
            </a:pPr>
            <a:r>
              <a:rPr lang="en-US" sz="1800" dirty="0">
                <a:solidFill>
                  <a:srgbClr val="6D6E70"/>
                </a:solidFill>
              </a:rPr>
              <a:t>Diventare un partecipante critico e responsabile in un mondo caratterizzato dall'IA</a:t>
            </a:r>
            <a:endParaRPr lang="en-US" sz="1800" dirty="0"/>
          </a:p>
        </p:txBody>
      </p:sp>
      <p:pic>
        <p:nvPicPr>
          <p:cNvPr id="5" name="ambito1_interagire_petalo" descr="Illustrazione: ambito1 interagire petalo">    </p:cNvPr>
          <p:cNvPicPr>
            <a:picLocks noChangeAspect="1"/>
          </p:cNvPicPr>
          <p:nvPr/>
        </p:nvPicPr>
        <p:blipFill>
          <a:blip r:embed="rId1"/>
          <a:stretch>
            <a:fillRect/>
          </a:stretch>
        </p:blipFill>
        <p:spPr>
          <a:xfrm>
            <a:off x="4727448" y="3200400"/>
            <a:ext cx="3082296" cy="2743200"/>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chemeClr val="accent1"/>
                </a:solidFill>
                <a:latin typeface="IBM Plex Sans" pitchFamily="34" charset="0"/>
                <a:ea typeface="IBM Plex Sans" pitchFamily="34" charset="-122"/>
                <a:cs typeface="IBM Plex Sans" pitchFamily="34" charset="-120"/>
              </a:rPr>
              <a:t>Che cosa significa</a:t>
            </a:r>
            <a:endParaRPr lang="en-US" sz="3200" dirty="0"/>
          </a:p>
        </p:txBody>
      </p:sp>
      <p:sp>
        <p:nvSpPr>
          <p:cNvPr id="3" name="Text 0"/>
          <p:cNvSpPr/>
          <p:nvPr>
            <p:ph idx="101" type="body" hasCustomPrompt="1"/>
          </p:nvPr>
        </p:nvSpPr>
        <p:spPr>
          <a:xfrm>
            <a:off x="548640" y="1188720"/>
            <a:ext cx="6035040" cy="548640"/>
          </a:xfrm>
          <a:prstGeom prst="rect">
            <a:avLst/>
          </a:prstGeom>
          <a:noFill/>
          <a:ln/>
        </p:spPr>
        <p:txBody>
          <a:bodyPr wrap="square" lIns="0" tIns="0" rIns="0" bIns="0" rtlCol="0" anchor="t"/>
          <a:lstStyle/>
          <a:p>
            <a:pPr indent="0" marL="0">
              <a:buNone/>
            </a:pPr>
            <a:r>
              <a:rPr lang="en-US" sz="1800" b="1" dirty="0">
                <a:solidFill>
                  <a:schemeClr val="tx1"/>
                </a:solidFill>
              </a:rPr>
              <a:t>Diventare un partecipante critico e responsabile in un mondo caratterizzato dall'IA</a:t>
            </a:r>
            <a:endParaRPr lang="en-US" sz="1800" dirty="0"/>
          </a:p>
        </p:txBody>
      </p:sp>
      <p:sp>
        <p:nvSpPr>
          <p:cNvPr id="4" name="Text 0"/>
          <p:cNvSpPr/>
          <p:nvPr>
            <p:ph idx="102" type="body" hasCustomPrompt="1"/>
          </p:nvPr>
        </p:nvSpPr>
        <p:spPr>
          <a:xfrm>
            <a:off x="548640" y="1874520"/>
            <a:ext cx="6035040" cy="4251960"/>
          </a:xfrm>
          <a:prstGeom prst="rect">
            <a:avLst/>
          </a:prstGeom>
          <a:noFill/>
          <a:ln/>
        </p:spPr>
        <p:txBody>
          <a:bodyPr wrap="square" lIns="0" tIns="0" rIns="0" bIns="0" rtlCol="0" anchor="t"/>
          <a:lstStyle/>
          <a:p>
            <a:pPr indent="0" marL="0">
              <a:spcAft>
                <a:spcPts val="600"/>
              </a:spcAft>
              <a:buNone/>
            </a:pPr>
            <a:r>
              <a:rPr lang="en-US" sz="1600" dirty="0">
                <a:solidFill>
                  <a:schemeClr val="tx1"/>
                </a:solidFill>
              </a:rPr>
              <a:t>Interagire con l'IA è l'ambito più importante del Framework. Pone le basi di ciò che tutti gli studenti dovrebbero sapere ed essere in grado di fare quando interagiscono con l'intelligenza artificiale in diversi contesti. Ciò comprende l'identificazione dei sistemi IA e l'accesso agli stessi, la comprensione delle opportunità e dei rischi derivanti dall'uso dell'intelligenza artificiale, la valutazione dei relativi output e la capacità di prendere decisioni sul ruolo e sull'uso di questa tecnologia nella vita quotidiana.</a:t>
            </a:r>
            <a:endParaRPr lang="en-US" sz="1600" dirty="0"/>
          </a:p>
        </p:txBody>
      </p:sp>
      <p:pic>
        <p:nvPicPr>
          <p:cNvPr id="5" name="ambito1_interagire_scena" descr="Illustrazione: ambito1 interagire scena">    </p:cNvPr>
          <p:cNvPicPr>
            <a:picLocks noChangeAspect="1"/>
          </p:cNvPicPr>
          <p:nvPr/>
        </p:nvPicPr>
        <p:blipFill>
          <a:blip r:embed="rId1"/>
          <a:stretch>
            <a:fillRect/>
          </a:stretch>
        </p:blipFill>
        <p:spPr>
          <a:xfrm>
            <a:off x="7223760" y="1188720"/>
            <a:ext cx="4414013" cy="4983480"/>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2" type="body" hasCustomPrompt="1"/>
          </p:nvPr>
        </p:nvSpPr>
        <p:spPr>
          <a:xfrm>
            <a:off x="2286000" y="1737360"/>
            <a:ext cx="8961120" cy="2651760"/>
          </a:xfrm>
          <a:prstGeom prst="rect">
            <a:avLst/>
          </a:prstGeom>
          <a:noFill/>
          <a:ln/>
        </p:spPr>
        <p:txBody>
          <a:bodyPr wrap="square" lIns="0" tIns="0" rIns="0" bIns="0" rtlCol="0" anchor="t"/>
          <a:lstStyle/>
          <a:p>
            <a:pPr indent="0" marL="0">
              <a:buNone/>
            </a:pPr>
            <a:r>
              <a:rPr lang="en-US" sz="2100" i="1" dirty="0">
                <a:solidFill>
                  <a:schemeClr val="accent1"/>
                </a:solidFill>
                <a:latin typeface="IBM Plex Sans" pitchFamily="34" charset="0"/>
                <a:ea typeface="IBM Plex Sans" pitchFamily="34" charset="-122"/>
                <a:cs typeface="IBM Plex Sans" pitchFamily="34" charset="-120"/>
              </a:rPr>
              <a:t>«Interagire con l'IA non significa solo possedere competenze digitali: richiede pensiero critico, alfabetizzazione mediatica e la capacità di mettere in discussione gli output dell'intelligenza artificiale, individuare la disinformazione e comprendere come vengono utilizzati i dati e le idee.»</a:t>
            </a:r>
            <a:endParaRPr lang="en-US" sz="2800" dirty="0"/>
          </a:p>
        </p:txBody>
      </p:sp>
      <p:sp>
        <p:nvSpPr>
          <p:cNvPr id="3" name="Text 1"/>
          <p:cNvSpPr/>
          <p:nvPr>
            <p:ph idx="103" type="body" hasCustomPrompt="1"/>
          </p:nvPr>
        </p:nvSpPr>
        <p:spPr>
          <a:xfrm>
            <a:off x="2286000" y="4526280"/>
            <a:ext cx="8961120" cy="548640"/>
          </a:xfrm>
          <a:prstGeom prst="rect">
            <a:avLst/>
          </a:prstGeom>
          <a:noFill/>
          <a:ln/>
        </p:spPr>
        <p:txBody>
          <a:bodyPr wrap="square" lIns="0" tIns="0" rIns="0" bIns="0" rtlCol="0" anchor="t"/>
          <a:lstStyle/>
          <a:p>
            <a:pPr indent="0" marL="0">
              <a:buNone/>
            </a:pPr>
            <a:r>
              <a:rPr lang="en-US" sz="1600" b="1" dirty="0">
                <a:solidFill>
                  <a:schemeClr val="accent1"/>
                </a:solidFill>
              </a:rPr>
              <a:t>– Kari Kivinen, European Intellectual Property Observatory, Spagna</a:t>
            </a:r>
            <a:endParaRPr lang="en-US" sz="16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01408D"/>
                </a:solidFill>
                <a:latin typeface="IBM Plex Sans" pitchFamily="34" charset="0"/>
                <a:ea typeface="IBM Plex Sans" pitchFamily="34" charset="-122"/>
                <a:cs typeface="IBM Plex Sans" pitchFamily="34" charset="-120"/>
              </a:rPr>
              <a:t>Interagire con l'IA: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le competenze</a:t>
            </a:r>
            <a:endParaRPr lang="en-US" sz="3200" dirty="0"/>
          </a:p>
        </p:txBody>
      </p:sp>
      <p:pic>
        <p:nvPicPr>
          <p:cNvPr id="3" name="ambito1_interagire_scena" descr="Illustrazione: ambito1 interagire scena">    </p:cNvPr>
          <p:cNvPicPr>
            <a:picLocks noChangeAspect="1"/>
          </p:cNvPicPr>
          <p:nvPr/>
        </p:nvPicPr>
        <p:blipFill>
          <a:blip r:embed="rId1"/>
          <a:stretch>
            <a:fillRect/>
          </a:stretch>
        </p:blipFill>
        <p:spPr>
          <a:xfrm>
            <a:off x="640080" y="1417320"/>
            <a:ext cx="3291840" cy="3716532"/>
          </a:xfrm>
          <a:prstGeom prst="rect">
            <a:avLst/>
          </a:prstGeom>
        </p:spPr>
      </p:pic>
      <p:sp>
        <p:nvSpPr>
          <p:cNvPr id="4" name="num_1"/>
          <p:cNvSpPr/>
          <p:nvPr/>
        </p:nvSpPr>
        <p:spPr>
          <a:xfrm>
            <a:off x="4572000" y="1463040"/>
            <a:ext cx="384048" cy="384048"/>
          </a:xfrm>
          <a:prstGeom prst="roundRect">
            <a:avLst>
              <a:gd name="adj" fmla="val 14286"/>
            </a:avLst>
          </a:prstGeom>
          <a:solidFill>
            <a:srgbClr val="01408D"/>
          </a:solidFill>
          <a:ln/>
        </p:spPr>
      </p:sp>
      <p:sp>
        <p:nvSpPr>
          <p:cNvPr id="5" name="Text 2"/>
          <p:cNvSpPr txBox="1"/>
          <p:nvPr/>
        </p:nvSpPr>
        <p:spPr>
          <a:xfrm>
            <a:off x="4572000" y="1463040"/>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6" name="Text 3"/>
          <p:cNvSpPr txBox="1"/>
          <p:nvPr/>
        </p:nvSpPr>
        <p:spPr>
          <a:xfrm>
            <a:off x="5166360" y="1371600"/>
            <a:ext cx="6492240" cy="566928"/>
          </a:xfrm>
          <a:prstGeom prst="rect">
            <a:avLst/>
          </a:prstGeom>
          <a:noFill/>
          <a:ln/>
        </p:spPr>
        <p:txBody>
          <a:bodyPr wrap="square" lIns="0" tIns="0" rIns="0" bIns="0" rtlCol="0" anchor="ctr"/>
          <a:lstStyle/>
          <a:p>
            <a:pPr indent="0" marL="0">
              <a:buNone/>
            </a:pPr>
            <a:r>
              <a:rPr lang="en-US" sz="1500" b="1" dirty="0">
                <a:solidFill>
                  <a:schemeClr val="tx1"/>
                </a:solidFill>
              </a:rPr>
              <a:t>Riconoscere il ruolo e l'influenza dell'IA in diversi contesti.</a:t>
            </a:r>
            <a:endParaRPr lang="en-US" sz="1500" dirty="0"/>
          </a:p>
        </p:txBody>
      </p:sp>
      <p:sp>
        <p:nvSpPr>
          <p:cNvPr id="7" name="sep_1"/>
          <p:cNvSpPr/>
          <p:nvPr/>
        </p:nvSpPr>
        <p:spPr>
          <a:xfrm>
            <a:off x="5166360" y="1975104"/>
            <a:ext cx="6492240" cy="0"/>
          </a:xfrm>
          <a:prstGeom prst="line">
            <a:avLst/>
          </a:prstGeom>
          <a:noFill/>
          <a:ln w="9525">
            <a:solidFill>
              <a:srgbClr val="01408D"/>
            </a:solidFill>
            <a:prstDash val="solid"/>
          </a:ln>
        </p:spPr>
      </p:sp>
      <p:sp>
        <p:nvSpPr>
          <p:cNvPr id="8" name="num_2"/>
          <p:cNvSpPr/>
          <p:nvPr/>
        </p:nvSpPr>
        <p:spPr>
          <a:xfrm>
            <a:off x="4572000" y="2148840"/>
            <a:ext cx="384048" cy="384048"/>
          </a:xfrm>
          <a:prstGeom prst="roundRect">
            <a:avLst>
              <a:gd name="adj" fmla="val 14286"/>
            </a:avLst>
          </a:prstGeom>
          <a:solidFill>
            <a:srgbClr val="01408D"/>
          </a:solidFill>
          <a:ln/>
        </p:spPr>
      </p:sp>
      <p:sp>
        <p:nvSpPr>
          <p:cNvPr id="9" name="Text 6"/>
          <p:cNvSpPr txBox="1"/>
          <p:nvPr/>
        </p:nvSpPr>
        <p:spPr>
          <a:xfrm>
            <a:off x="4572000" y="2148840"/>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0" name="Text 7"/>
          <p:cNvSpPr txBox="1"/>
          <p:nvPr/>
        </p:nvSpPr>
        <p:spPr>
          <a:xfrm>
            <a:off x="5166360" y="2057400"/>
            <a:ext cx="6492240" cy="566928"/>
          </a:xfrm>
          <a:prstGeom prst="rect">
            <a:avLst/>
          </a:prstGeom>
          <a:noFill/>
          <a:ln/>
        </p:spPr>
        <p:txBody>
          <a:bodyPr wrap="square" lIns="0" tIns="0" rIns="0" bIns="0" rtlCol="0" anchor="ctr"/>
          <a:lstStyle/>
          <a:p>
            <a:pPr indent="0" marL="0">
              <a:buNone/>
            </a:pPr>
            <a:r>
              <a:rPr lang="en-US" sz="1500" b="1" dirty="0">
                <a:solidFill>
                  <a:schemeClr val="tx1"/>
                </a:solidFill>
              </a:rPr>
              <a:t>Descrivere il modo in cui i sistemi IA svolgono le attività, utilizzando un linguaggio che analizzi e chiarisca le convinzioni errate più comuni.</a:t>
            </a:r>
            <a:endParaRPr lang="en-US" sz="1500" dirty="0"/>
          </a:p>
        </p:txBody>
      </p:sp>
      <p:sp>
        <p:nvSpPr>
          <p:cNvPr id="11" name="sep_2"/>
          <p:cNvSpPr/>
          <p:nvPr/>
        </p:nvSpPr>
        <p:spPr>
          <a:xfrm>
            <a:off x="5166360" y="2660904"/>
            <a:ext cx="6492240" cy="0"/>
          </a:xfrm>
          <a:prstGeom prst="line">
            <a:avLst/>
          </a:prstGeom>
          <a:noFill/>
          <a:ln w="9525">
            <a:solidFill>
              <a:srgbClr val="01408D"/>
            </a:solidFill>
            <a:prstDash val="solid"/>
          </a:ln>
        </p:spPr>
      </p:sp>
      <p:sp>
        <p:nvSpPr>
          <p:cNvPr id="12" name="num_3"/>
          <p:cNvSpPr/>
          <p:nvPr/>
        </p:nvSpPr>
        <p:spPr>
          <a:xfrm>
            <a:off x="4572000" y="2834640"/>
            <a:ext cx="384048" cy="384048"/>
          </a:xfrm>
          <a:prstGeom prst="roundRect">
            <a:avLst>
              <a:gd name="adj" fmla="val 14286"/>
            </a:avLst>
          </a:prstGeom>
          <a:solidFill>
            <a:srgbClr val="01408D"/>
          </a:solidFill>
          <a:ln/>
        </p:spPr>
      </p:sp>
      <p:sp>
        <p:nvSpPr>
          <p:cNvPr id="13" name="Text 10"/>
          <p:cNvSpPr txBox="1"/>
          <p:nvPr/>
        </p:nvSpPr>
        <p:spPr>
          <a:xfrm>
            <a:off x="4572000" y="2834640"/>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4" name="Text 11"/>
          <p:cNvSpPr txBox="1"/>
          <p:nvPr/>
        </p:nvSpPr>
        <p:spPr>
          <a:xfrm>
            <a:off x="5166360" y="2743200"/>
            <a:ext cx="6492240" cy="566928"/>
          </a:xfrm>
          <a:prstGeom prst="rect">
            <a:avLst/>
          </a:prstGeom>
          <a:noFill/>
          <a:ln/>
        </p:spPr>
        <p:txBody>
          <a:bodyPr wrap="square" lIns="0" tIns="0" rIns="0" bIns="0" rtlCol="0" anchor="ctr"/>
          <a:lstStyle/>
          <a:p>
            <a:pPr indent="0" marL="0">
              <a:buNone/>
            </a:pPr>
            <a:r>
              <a:rPr lang="en-US" sz="1500" b="1" dirty="0">
                <a:solidFill>
                  <a:schemeClr val="tx1"/>
                </a:solidFill>
              </a:rPr>
              <a:t>Valutare se gli output dell'IA debbano essere accettati, modificati o rifiutati.</a:t>
            </a:r>
            <a:endParaRPr lang="en-US" sz="1500" dirty="0"/>
          </a:p>
        </p:txBody>
      </p:sp>
      <p:sp>
        <p:nvSpPr>
          <p:cNvPr id="15" name="sep_3"/>
          <p:cNvSpPr/>
          <p:nvPr/>
        </p:nvSpPr>
        <p:spPr>
          <a:xfrm>
            <a:off x="5166360" y="3346704"/>
            <a:ext cx="6492240" cy="0"/>
          </a:xfrm>
          <a:prstGeom prst="line">
            <a:avLst/>
          </a:prstGeom>
          <a:noFill/>
          <a:ln w="9525">
            <a:solidFill>
              <a:srgbClr val="01408D"/>
            </a:solidFill>
            <a:prstDash val="solid"/>
          </a:ln>
        </p:spPr>
      </p:sp>
      <p:sp>
        <p:nvSpPr>
          <p:cNvPr id="16" name="num_4"/>
          <p:cNvSpPr/>
          <p:nvPr/>
        </p:nvSpPr>
        <p:spPr>
          <a:xfrm>
            <a:off x="4572000" y="3520440"/>
            <a:ext cx="384048" cy="384048"/>
          </a:xfrm>
          <a:prstGeom prst="roundRect">
            <a:avLst>
              <a:gd name="adj" fmla="val 14286"/>
            </a:avLst>
          </a:prstGeom>
          <a:solidFill>
            <a:srgbClr val="01408D"/>
          </a:solidFill>
          <a:ln/>
        </p:spPr>
      </p:sp>
      <p:sp>
        <p:nvSpPr>
          <p:cNvPr id="17" name="Text 14"/>
          <p:cNvSpPr txBox="1"/>
          <p:nvPr/>
        </p:nvSpPr>
        <p:spPr>
          <a:xfrm>
            <a:off x="4572000" y="3520440"/>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18" name="Text 15"/>
          <p:cNvSpPr txBox="1"/>
          <p:nvPr/>
        </p:nvSpPr>
        <p:spPr>
          <a:xfrm>
            <a:off x="5166360" y="3429000"/>
            <a:ext cx="6492240" cy="566928"/>
          </a:xfrm>
          <a:prstGeom prst="rect">
            <a:avLst/>
          </a:prstGeom>
          <a:noFill/>
          <a:ln/>
        </p:spPr>
        <p:txBody>
          <a:bodyPr wrap="square" lIns="0" tIns="0" rIns="0" bIns="0" rtlCol="0" anchor="ctr"/>
          <a:lstStyle/>
          <a:p>
            <a:pPr indent="0" marL="0">
              <a:buNone/>
            </a:pPr>
            <a:r>
              <a:rPr lang="en-US" sz="1500" b="1" dirty="0">
                <a:solidFill>
                  <a:schemeClr val="tx1"/>
                </a:solidFill>
              </a:rPr>
              <a:t>Analizzare in che modo i sistemi di IA predittiva forniscono raccomandazioni che possono orientare o limitare le prospettive.</a:t>
            </a:r>
            <a:endParaRPr lang="en-US" sz="1500" dirty="0"/>
          </a:p>
        </p:txBody>
      </p:sp>
      <p:sp>
        <p:nvSpPr>
          <p:cNvPr id="19" name="sep_4"/>
          <p:cNvSpPr/>
          <p:nvPr/>
        </p:nvSpPr>
        <p:spPr>
          <a:xfrm>
            <a:off x="5166360" y="4032504"/>
            <a:ext cx="6492240" cy="0"/>
          </a:xfrm>
          <a:prstGeom prst="line">
            <a:avLst/>
          </a:prstGeom>
          <a:noFill/>
          <a:ln w="9525">
            <a:solidFill>
              <a:srgbClr val="01408D"/>
            </a:solidFill>
            <a:prstDash val="solid"/>
          </a:ln>
        </p:spPr>
      </p:sp>
      <p:sp>
        <p:nvSpPr>
          <p:cNvPr id="20" name="num_5"/>
          <p:cNvSpPr/>
          <p:nvPr/>
        </p:nvSpPr>
        <p:spPr>
          <a:xfrm>
            <a:off x="4572000" y="4206240"/>
            <a:ext cx="384048" cy="384048"/>
          </a:xfrm>
          <a:prstGeom prst="roundRect">
            <a:avLst>
              <a:gd name="adj" fmla="val 14286"/>
            </a:avLst>
          </a:prstGeom>
          <a:solidFill>
            <a:srgbClr val="01408D"/>
          </a:solidFill>
          <a:ln/>
        </p:spPr>
      </p:sp>
      <p:sp>
        <p:nvSpPr>
          <p:cNvPr id="21" name="Text 18"/>
          <p:cNvSpPr txBox="1"/>
          <p:nvPr/>
        </p:nvSpPr>
        <p:spPr>
          <a:xfrm>
            <a:off x="4572000" y="4206240"/>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5</a:t>
            </a:r>
            <a:endParaRPr lang="en-US" sz="1600" dirty="0"/>
          </a:p>
        </p:txBody>
      </p:sp>
      <p:sp>
        <p:nvSpPr>
          <p:cNvPr id="22" name="Text 19"/>
          <p:cNvSpPr txBox="1"/>
          <p:nvPr/>
        </p:nvSpPr>
        <p:spPr>
          <a:xfrm>
            <a:off x="5166360" y="4114800"/>
            <a:ext cx="6492240" cy="566928"/>
          </a:xfrm>
          <a:prstGeom prst="rect">
            <a:avLst/>
          </a:prstGeom>
          <a:noFill/>
          <a:ln/>
        </p:spPr>
        <p:txBody>
          <a:bodyPr wrap="square" lIns="0" tIns="0" rIns="0" bIns="0" rtlCol="0" anchor="ctr"/>
          <a:lstStyle/>
          <a:p>
            <a:pPr indent="0" marL="0">
              <a:buNone/>
            </a:pPr>
            <a:r>
              <a:rPr lang="en-US" sz="1500" b="1" dirty="0">
                <a:solidFill>
                  <a:schemeClr val="tx1"/>
                </a:solidFill>
              </a:rPr>
              <a:t>Confrontare i modi in cui i sistemi IA consumano energia e risorse naturali.</a:t>
            </a:r>
            <a:endParaRPr lang="en-US" sz="1500" dirty="0"/>
          </a:p>
        </p:txBody>
      </p:sp>
      <p:sp>
        <p:nvSpPr>
          <p:cNvPr id="23" name="sep_5"/>
          <p:cNvSpPr/>
          <p:nvPr/>
        </p:nvSpPr>
        <p:spPr>
          <a:xfrm>
            <a:off x="5166360" y="4718304"/>
            <a:ext cx="6492240" cy="0"/>
          </a:xfrm>
          <a:prstGeom prst="line">
            <a:avLst/>
          </a:prstGeom>
          <a:noFill/>
          <a:ln w="9525">
            <a:solidFill>
              <a:srgbClr val="01408D"/>
            </a:solidFill>
            <a:prstDash val="solid"/>
          </a:ln>
        </p:spPr>
      </p:sp>
      <p:sp>
        <p:nvSpPr>
          <p:cNvPr id="24" name="num_6"/>
          <p:cNvSpPr/>
          <p:nvPr/>
        </p:nvSpPr>
        <p:spPr>
          <a:xfrm>
            <a:off x="4572000" y="4892040"/>
            <a:ext cx="384048" cy="384048"/>
          </a:xfrm>
          <a:prstGeom prst="roundRect">
            <a:avLst>
              <a:gd name="adj" fmla="val 14286"/>
            </a:avLst>
          </a:prstGeom>
          <a:solidFill>
            <a:srgbClr val="01408D"/>
          </a:solidFill>
          <a:ln/>
        </p:spPr>
      </p:sp>
      <p:sp>
        <p:nvSpPr>
          <p:cNvPr id="25" name="Text 22"/>
          <p:cNvSpPr txBox="1"/>
          <p:nvPr/>
        </p:nvSpPr>
        <p:spPr>
          <a:xfrm>
            <a:off x="4572000" y="4892040"/>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6</a:t>
            </a:r>
            <a:endParaRPr lang="en-US" sz="1600" dirty="0"/>
          </a:p>
        </p:txBody>
      </p:sp>
      <p:sp>
        <p:nvSpPr>
          <p:cNvPr id="26" name="Text 23"/>
          <p:cNvSpPr txBox="1"/>
          <p:nvPr/>
        </p:nvSpPr>
        <p:spPr>
          <a:xfrm>
            <a:off x="5166360" y="4800600"/>
            <a:ext cx="6492240" cy="566928"/>
          </a:xfrm>
          <a:prstGeom prst="rect">
            <a:avLst/>
          </a:prstGeom>
          <a:noFill/>
          <a:ln/>
        </p:spPr>
        <p:txBody>
          <a:bodyPr wrap="square" lIns="0" tIns="0" rIns="0" bIns="0" rtlCol="0" anchor="ctr"/>
          <a:lstStyle/>
          <a:p>
            <a:pPr indent="0" marL="0">
              <a:buNone/>
            </a:pPr>
            <a:r>
              <a:rPr lang="en-US" sz="1500" b="1" dirty="0">
                <a:solidFill>
                  <a:schemeClr val="tx1"/>
                </a:solidFill>
              </a:rPr>
              <a:t>Spiegare in che modo l'IA potrebbe essere utilizzata per amplificare i pregiudizi sociali.</a:t>
            </a:r>
            <a:endParaRPr lang="en-US" sz="1500" dirty="0"/>
          </a:p>
        </p:txBody>
      </p:sp>
      <p:sp>
        <p:nvSpPr>
          <p:cNvPr id="27" name="sep_6"/>
          <p:cNvSpPr/>
          <p:nvPr/>
        </p:nvSpPr>
        <p:spPr>
          <a:xfrm>
            <a:off x="5166360" y="5404104"/>
            <a:ext cx="6492240" cy="0"/>
          </a:xfrm>
          <a:prstGeom prst="line">
            <a:avLst/>
          </a:prstGeom>
          <a:noFill/>
          <a:ln w="9525">
            <a:solidFill>
              <a:srgbClr val="01408D"/>
            </a:solidFill>
            <a:prstDash val="solid"/>
          </a:ln>
        </p:spPr>
      </p:sp>
      <p:sp>
        <p:nvSpPr>
          <p:cNvPr id="28" name="num_7"/>
          <p:cNvSpPr/>
          <p:nvPr/>
        </p:nvSpPr>
        <p:spPr>
          <a:xfrm>
            <a:off x="4572000" y="5577840"/>
            <a:ext cx="384048" cy="384048"/>
          </a:xfrm>
          <a:prstGeom prst="roundRect">
            <a:avLst>
              <a:gd name="adj" fmla="val 14286"/>
            </a:avLst>
          </a:prstGeom>
          <a:solidFill>
            <a:srgbClr val="01408D"/>
          </a:solidFill>
          <a:ln/>
        </p:spPr>
      </p:sp>
      <p:sp>
        <p:nvSpPr>
          <p:cNvPr id="29" name="Text 26"/>
          <p:cNvSpPr txBox="1"/>
          <p:nvPr/>
        </p:nvSpPr>
        <p:spPr>
          <a:xfrm>
            <a:off x="4572000" y="5577840"/>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7</a:t>
            </a:r>
            <a:endParaRPr lang="en-US" sz="1600" dirty="0"/>
          </a:p>
        </p:txBody>
      </p:sp>
      <p:sp>
        <p:nvSpPr>
          <p:cNvPr id="30" name="Text 27"/>
          <p:cNvSpPr txBox="1"/>
          <p:nvPr/>
        </p:nvSpPr>
        <p:spPr>
          <a:xfrm>
            <a:off x="5166360" y="5486400"/>
            <a:ext cx="6492240" cy="566928"/>
          </a:xfrm>
          <a:prstGeom prst="rect">
            <a:avLst/>
          </a:prstGeom>
          <a:noFill/>
          <a:ln/>
        </p:spPr>
        <p:txBody>
          <a:bodyPr wrap="square" lIns="0" tIns="0" rIns="0" bIns="0" rtlCol="0" anchor="ctr"/>
          <a:lstStyle/>
          <a:p>
            <a:pPr indent="0" marL="0">
              <a:buNone/>
            </a:pPr>
            <a:r>
              <a:rPr lang="en-US" sz="1500" b="1" dirty="0">
                <a:solidFill>
                  <a:schemeClr val="tx1"/>
                </a:solidFill>
              </a:rPr>
              <a:t>Analizzare in che misura l'uso di un sistema IA è in linea con i principi etici e i valori umani.</a:t>
            </a:r>
            <a:endParaRPr lang="en-US" sz="1500" dirty="0"/>
          </a:p>
        </p:txBody>
      </p:sp>
      <p:sp>
        <p:nvSpPr>
          <p:cNvPr id="31" name="sep_7"/>
          <p:cNvSpPr/>
          <p:nvPr/>
        </p:nvSpPr>
        <p:spPr>
          <a:xfrm>
            <a:off x="5166360" y="6089904"/>
            <a:ext cx="6492240" cy="0"/>
          </a:xfrm>
          <a:prstGeom prst="line">
            <a:avLst/>
          </a:prstGeom>
          <a:noFill/>
          <a:ln w="9525">
            <a:solidFill>
              <a:srgbClr val="01408D"/>
            </a:solidFill>
            <a:prstDash val="solid"/>
          </a:ln>
        </p:spPr>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01408D"/>
                </a:solidFill>
                <a:latin typeface="IBM Plex Sans" pitchFamily="34" charset="0"/>
                <a:ea typeface="IBM Plex Sans" pitchFamily="34" charset="-122"/>
                <a:cs typeface="IBM Plex Sans" pitchFamily="34" charset="-120"/>
              </a:rPr>
              <a:t>Interagire con l'IA 1: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aspettative</a:t>
            </a:r>
            <a:endParaRPr lang="en-US" sz="3200" dirty="0"/>
          </a:p>
        </p:txBody>
      </p:sp>
      <p:pic>
        <p:nvPicPr>
          <p:cNvPr id="3" name="petalo" descr="Illustrazione: ambito1 interagire petalo">    </p:cNvPr>
          <p:cNvPicPr>
            <a:picLocks noChangeAspect="1"/>
          </p:cNvPicPr>
          <p:nvPr/>
        </p:nvPicPr>
        <p:blipFill>
          <a:blip r:embed="rId1"/>
          <a:stretch>
            <a:fillRect/>
          </a:stretch>
        </p:blipFill>
        <p:spPr>
          <a:xfrm>
            <a:off x="10881360" y="411480"/>
            <a:ext cx="777240" cy="691733"/>
          </a:xfrm>
          <a:prstGeom prst="rect">
            <a:avLst/>
          </a:prstGeom>
        </p:spPr>
      </p:pic>
      <p:sp>
        <p:nvSpPr>
          <p:cNvPr id="4" name="Text 1"/>
          <p:cNvSpPr txBox="1"/>
          <p:nvPr/>
        </p:nvSpPr>
        <p:spPr>
          <a:xfrm>
            <a:off x="548640" y="1188720"/>
            <a:ext cx="11091672" cy="713232"/>
          </a:xfrm>
          <a:prstGeom prst="rect">
            <a:avLst/>
          </a:prstGeom>
          <a:noFill/>
          <a:ln/>
        </p:spPr>
        <p:txBody>
          <a:bodyPr wrap="square" lIns="0" tIns="0" rIns="0" bIns="0" rtlCol="0" anchor="t"/>
          <a:lstStyle/>
          <a:p>
            <a:pPr indent="0" marL="0">
              <a:buNone/>
            </a:pPr>
            <a:r>
              <a:rPr lang="en-US" sz="2000" b="1" dirty="0">
                <a:solidFill>
                  <a:schemeClr val="tx1"/>
                </a:solidFill>
                <a:latin typeface="IBM Plex Sans" pitchFamily="34" charset="0"/>
                <a:ea typeface="IBM Plex Sans" pitchFamily="34" charset="-122"/>
                <a:cs typeface="IBM Plex Sans" pitchFamily="34" charset="-120"/>
              </a:rPr>
              <a:t>Riconoscere il ruolo e l'influenza dell'IA in diversi contesti.</a:t>
            </a:r>
            <a:endParaRPr lang="en-US" sz="2000" dirty="0"/>
          </a:p>
        </p:txBody>
      </p:sp>
      <p:sp>
        <p:nvSpPr>
          <p:cNvPr id="5" name="Text 2"/>
          <p:cNvSpPr txBox="1"/>
          <p:nvPr/>
        </p:nvSpPr>
        <p:spPr>
          <a:xfrm>
            <a:off x="548640" y="1920240"/>
            <a:ext cx="11091672" cy="457200"/>
          </a:xfrm>
          <a:prstGeom prst="rect">
            <a:avLst/>
          </a:prstGeom>
          <a:noFill/>
          <a:ln/>
        </p:spPr>
        <p:txBody>
          <a:bodyPr wrap="square" lIns="0" tIns="0" rIns="0" bIns="0" rtlCol="0" anchor="t"/>
          <a:lstStyle/>
          <a:p>
            <a:pPr indent="0" marL="0">
              <a:buNone/>
            </a:pPr>
            <a:r>
              <a:rPr lang="en-US" sz="1300" b="1" dirty="0">
                <a:solidFill>
                  <a:schemeClr val="tx1"/>
                </a:solidFill>
              </a:rPr>
              <a:t>Conoscenze: </a:t>
            </a:r>
            <a:pPr indent="0" marL="0">
              <a:buNone/>
            </a:pPr>
            <a:r>
              <a:rPr lang="en-US" sz="1300" dirty="0">
                <a:solidFill>
                  <a:srgbClr val="215E9E"/>
                </a:solidFill>
              </a:rPr>
              <a:t>1.4    </a:t>
            </a:r>
            <a:pPr indent="0" marL="0">
              <a:buNone/>
            </a:pPr>
            <a:r>
              <a:rPr lang="en-US" sz="1300" b="1" dirty="0">
                <a:solidFill>
                  <a:schemeClr val="tx1"/>
                </a:solidFill>
              </a:rPr>
              <a:t>Abilità: </a:t>
            </a:r>
            <a:pPr indent="0" marL="0">
              <a:buNone/>
            </a:pPr>
            <a:r>
              <a:rPr lang="en-US" sz="1300" dirty="0">
                <a:solidFill>
                  <a:srgbClr val="215E9E"/>
                </a:solidFill>
              </a:rPr>
              <a:t>consapevolezza di sé e sociale    </a:t>
            </a:r>
            <a:pPr indent="0" marL="0">
              <a:buNone/>
            </a:pPr>
            <a:r>
              <a:rPr lang="en-US" sz="1300" b="1" dirty="0">
                <a:solidFill>
                  <a:schemeClr val="tx1"/>
                </a:solidFill>
              </a:rPr>
              <a:t>Attitudini: </a:t>
            </a:r>
            <a:pPr indent="0" marL="0">
              <a:buNone/>
            </a:pPr>
            <a:r>
              <a:rPr lang="en-US" sz="1300" dirty="0">
                <a:solidFill>
                  <a:srgbClr val="215E9E"/>
                </a:solidFill>
              </a:rPr>
              <a:t>curiosità, senso di responsabilità</a:t>
            </a:r>
            <a:endParaRPr lang="en-US" sz="1300" dirty="0"/>
          </a:p>
        </p:txBody>
      </p:sp>
      <p:sp>
        <p:nvSpPr>
          <p:cNvPr id="6" name="Text 3"/>
          <p:cNvSpPr txBox="1"/>
          <p:nvPr/>
        </p:nvSpPr>
        <p:spPr>
          <a:xfrm>
            <a:off x="548640" y="2377440"/>
            <a:ext cx="11091672" cy="320040"/>
          </a:xfrm>
          <a:prstGeom prst="rect">
            <a:avLst/>
          </a:prstGeom>
          <a:noFill/>
          <a:ln/>
        </p:spPr>
        <p:txBody>
          <a:bodyPr wrap="square" lIns="0" tIns="0" rIns="0" bIns="0" rtlCol="0" anchor="t"/>
          <a:lstStyle/>
          <a:p>
            <a:pPr indent="0" marL="0">
              <a:buNone/>
            </a:pPr>
            <a:r>
              <a:rPr lang="en-US" sz="1200" b="1" dirty="0">
                <a:solidFill>
                  <a:schemeClr val="tx1"/>
                </a:solidFill>
              </a:rPr>
              <a:t>Collegamenti: </a:t>
            </a:r>
            <a:pPr indent="0" marL="0">
              <a:buNone/>
            </a:pPr>
            <a:r>
              <a:rPr lang="en-US" sz="1200" dirty="0">
                <a:solidFill>
                  <a:srgbClr val="6D6E70"/>
                </a:solidFill>
              </a:rPr>
              <a:t>Informatica · Media e biblioteca · Istruzione tecnica e professionale · Trasparenza · Privacy · Benessere mentale · Innovazione</a:t>
            </a:r>
            <a:endParaRPr lang="en-US" sz="1200" dirty="0"/>
          </a:p>
        </p:txBody>
      </p:sp>
      <p:sp>
        <p:nvSpPr>
          <p:cNvPr id="7" name="cornice"/>
          <p:cNvSpPr/>
          <p:nvPr/>
        </p:nvSpPr>
        <p:spPr>
          <a:xfrm>
            <a:off x="548640" y="2834640"/>
            <a:ext cx="11091672" cy="3337560"/>
          </a:xfrm>
          <a:prstGeom prst="roundRect">
            <a:avLst>
              <a:gd name="adj" fmla="val 3288"/>
            </a:avLst>
          </a:prstGeom>
          <a:solidFill>
            <a:schemeClr val="bg1"/>
          </a:solidFill>
          <a:ln w="12700">
            <a:solidFill>
              <a:schemeClr val="accent1"/>
            </a:solidFill>
            <a:prstDash val="solid"/>
          </a:ln>
        </p:spPr>
      </p:sp>
      <p:sp>
        <p:nvSpPr>
          <p:cNvPr id="8" name="pill_Base"/>
          <p:cNvSpPr/>
          <p:nvPr/>
        </p:nvSpPr>
        <p:spPr>
          <a:xfrm>
            <a:off x="822960" y="3017520"/>
            <a:ext cx="1463040" cy="329184"/>
          </a:xfrm>
          <a:prstGeom prst="roundRect">
            <a:avLst>
              <a:gd name="adj" fmla="val 16667"/>
            </a:avLst>
          </a:prstGeom>
          <a:solidFill>
            <a:srgbClr val="8DC7FF"/>
          </a:solidFill>
          <a:ln/>
        </p:spPr>
      </p:sp>
      <p:sp>
        <p:nvSpPr>
          <p:cNvPr id="9" name="Text 6"/>
          <p:cNvSpPr txBox="1"/>
          <p:nvPr/>
        </p:nvSpPr>
        <p:spPr>
          <a:xfrm>
            <a:off x="822960" y="301752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10" name="Text 7"/>
          <p:cNvSpPr txBox="1"/>
          <p:nvPr/>
        </p:nvSpPr>
        <p:spPr>
          <a:xfrm>
            <a:off x="8229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sono in grado di identificare gli ambiti della vita quotidiana in cui sono presenti i diversi tipi di IA.</a:t>
            </a:r>
            <a:endParaRPr lang="en-US" sz="1500" dirty="0"/>
          </a:p>
        </p:txBody>
      </p:sp>
      <p:sp>
        <p:nvSpPr>
          <p:cNvPr id="11" name="div_1"/>
          <p:cNvSpPr/>
          <p:nvPr/>
        </p:nvSpPr>
        <p:spPr>
          <a:xfrm>
            <a:off x="4297680" y="2834640"/>
            <a:ext cx="0" cy="3337560"/>
          </a:xfrm>
          <a:prstGeom prst="line">
            <a:avLst/>
          </a:prstGeom>
          <a:noFill/>
          <a:ln w="9525">
            <a:solidFill>
              <a:schemeClr val="accent1"/>
            </a:solidFill>
            <a:prstDash val="dash"/>
          </a:ln>
        </p:spPr>
      </p:sp>
      <p:sp>
        <p:nvSpPr>
          <p:cNvPr id="12" name="pill_Intermedio"/>
          <p:cNvSpPr/>
          <p:nvPr/>
        </p:nvSpPr>
        <p:spPr>
          <a:xfrm>
            <a:off x="4480560" y="3017520"/>
            <a:ext cx="1463040" cy="329184"/>
          </a:xfrm>
          <a:prstGeom prst="roundRect">
            <a:avLst>
              <a:gd name="adj" fmla="val 16667"/>
            </a:avLst>
          </a:prstGeom>
          <a:solidFill>
            <a:srgbClr val="5B9FD6"/>
          </a:solidFill>
          <a:ln/>
        </p:spPr>
      </p:sp>
      <p:sp>
        <p:nvSpPr>
          <p:cNvPr id="13" name="Text 10"/>
          <p:cNvSpPr txBox="1"/>
          <p:nvPr/>
        </p:nvSpPr>
        <p:spPr>
          <a:xfrm>
            <a:off x="44805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4" name="Text 11"/>
          <p:cNvSpPr txBox="1"/>
          <p:nvPr/>
        </p:nvSpPr>
        <p:spPr>
          <a:xfrm>
            <a:off x="44805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fanno esempi di come i sistemi IA hanno influenzato le loro scelte ed esperienze a casa, a scuola o online.</a:t>
            </a:r>
            <a:endParaRPr lang="en-US" sz="1500" dirty="0"/>
          </a:p>
        </p:txBody>
      </p:sp>
      <p:sp>
        <p:nvSpPr>
          <p:cNvPr id="15" name="div_2"/>
          <p:cNvSpPr/>
          <p:nvPr/>
        </p:nvSpPr>
        <p:spPr>
          <a:xfrm>
            <a:off x="7955280" y="2834640"/>
            <a:ext cx="0" cy="3337560"/>
          </a:xfrm>
          <a:prstGeom prst="line">
            <a:avLst/>
          </a:prstGeom>
          <a:noFill/>
          <a:ln w="9525">
            <a:solidFill>
              <a:schemeClr val="accent1"/>
            </a:solidFill>
            <a:prstDash val="dash"/>
          </a:ln>
        </p:spPr>
      </p:sp>
      <p:sp>
        <p:nvSpPr>
          <p:cNvPr id="16" name="pill_Avanzato"/>
          <p:cNvSpPr/>
          <p:nvPr/>
        </p:nvSpPr>
        <p:spPr>
          <a:xfrm>
            <a:off x="8138160" y="3017520"/>
            <a:ext cx="1463040" cy="329184"/>
          </a:xfrm>
          <a:prstGeom prst="roundRect">
            <a:avLst>
              <a:gd name="adj" fmla="val 16667"/>
            </a:avLst>
          </a:prstGeom>
          <a:solidFill>
            <a:srgbClr val="01408D"/>
          </a:solidFill>
          <a:ln/>
        </p:spPr>
      </p:sp>
      <p:sp>
        <p:nvSpPr>
          <p:cNvPr id="17" name="Text 14"/>
          <p:cNvSpPr txBox="1"/>
          <p:nvPr/>
        </p:nvSpPr>
        <p:spPr>
          <a:xfrm>
            <a:off x="81381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8" name="Text 15"/>
          <p:cNvSpPr txBox="1"/>
          <p:nvPr/>
        </p:nvSpPr>
        <p:spPr>
          <a:xfrm>
            <a:off x="81381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sono in grado di analizzare il modo in cui i sistemi IA possono plasmare le convinzioni e i comportamenti delle persone in qualità di consumatori, studenti, lavoratori e cittadini.</a:t>
            </a:r>
            <a:endParaRPr lang="en-US" sz="15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01408D"/>
                </a:solidFill>
                <a:latin typeface="IBM Plex Sans" pitchFamily="34" charset="0"/>
                <a:ea typeface="IBM Plex Sans" pitchFamily="34" charset="-122"/>
                <a:cs typeface="IBM Plex Sans" pitchFamily="34" charset="-120"/>
              </a:rPr>
              <a:t>Interagire con l'IA 1: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in classe</a:t>
            </a:r>
            <a:endParaRPr lang="en-US" sz="3200" dirty="0"/>
          </a:p>
        </p:txBody>
      </p:sp>
      <p:pic>
        <p:nvPicPr>
          <p:cNvPr id="3" name="petalo" descr="Illustrazione: ambito1 interagire petalo">    </p:cNvPr>
          <p:cNvPicPr>
            <a:picLocks noChangeAspect="1"/>
          </p:cNvPicPr>
          <p:nvPr/>
        </p:nvPicPr>
        <p:blipFill>
          <a:blip r:embed="rId1"/>
          <a:stretch>
            <a:fillRect/>
          </a:stretch>
        </p:blipFill>
        <p:spPr>
          <a:xfrm>
            <a:off x="10881360" y="411480"/>
            <a:ext cx="777240" cy="691733"/>
          </a:xfrm>
          <a:prstGeom prst="rect">
            <a:avLst/>
          </a:prstGeom>
        </p:spPr>
      </p:pic>
      <p:sp>
        <p:nvSpPr>
          <p:cNvPr id="4" name="box_Base"/>
          <p:cNvSpPr/>
          <p:nvPr/>
        </p:nvSpPr>
        <p:spPr>
          <a:xfrm>
            <a:off x="548640" y="1325880"/>
            <a:ext cx="3611880" cy="4846320"/>
          </a:xfrm>
          <a:prstGeom prst="roundRect">
            <a:avLst>
              <a:gd name="adj" fmla="val 3038"/>
            </a:avLst>
          </a:prstGeom>
          <a:solidFill>
            <a:srgbClr val="F4F8FD"/>
          </a:solidFill>
          <a:ln/>
        </p:spPr>
      </p:sp>
      <p:sp>
        <p:nvSpPr>
          <p:cNvPr id="5" name="pill_Base"/>
          <p:cNvSpPr/>
          <p:nvPr/>
        </p:nvSpPr>
        <p:spPr>
          <a:xfrm>
            <a:off x="731520" y="1508760"/>
            <a:ext cx="1463040" cy="329184"/>
          </a:xfrm>
          <a:prstGeom prst="roundRect">
            <a:avLst>
              <a:gd name="adj" fmla="val 16667"/>
            </a:avLst>
          </a:prstGeom>
          <a:solidFill>
            <a:srgbClr val="8DC7FF"/>
          </a:solidFill>
          <a:ln/>
        </p:spPr>
      </p:sp>
      <p:sp>
        <p:nvSpPr>
          <p:cNvPr id="6" name="Text 3"/>
          <p:cNvSpPr txBox="1"/>
          <p:nvPr/>
        </p:nvSpPr>
        <p:spPr>
          <a:xfrm>
            <a:off x="731520" y="150876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7" name="Text 4"/>
          <p:cNvSpPr txBox="1"/>
          <p:nvPr/>
        </p:nvSpPr>
        <p:spPr>
          <a:xfrm>
            <a:off x="2331720"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8" name="Text 5"/>
          <p:cNvSpPr txBox="1"/>
          <p:nvPr/>
        </p:nvSpPr>
        <p:spPr>
          <a:xfrm>
            <a:off x="731520"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Gli studenti giocano a "IA o non IA" con l'insegnante. Partendo da alcuni esempi, come dispositivi domestici smart, social media o app, devono classificare ciascuno di essi in base al fatto che utilizzi o meno l'IA.</a:t>
            </a:r>
            <a:endParaRPr lang="en-US" sz="1400" dirty="0"/>
          </a:p>
        </p:txBody>
      </p:sp>
      <p:sp>
        <p:nvSpPr>
          <p:cNvPr id="9" name="box_Intermedio"/>
          <p:cNvSpPr/>
          <p:nvPr/>
        </p:nvSpPr>
        <p:spPr>
          <a:xfrm>
            <a:off x="4370832" y="1325880"/>
            <a:ext cx="3611880" cy="4846320"/>
          </a:xfrm>
          <a:prstGeom prst="roundRect">
            <a:avLst>
              <a:gd name="adj" fmla="val 3038"/>
            </a:avLst>
          </a:prstGeom>
          <a:solidFill>
            <a:srgbClr val="EAF3FF"/>
          </a:solidFill>
          <a:ln/>
        </p:spPr>
      </p:sp>
      <p:sp>
        <p:nvSpPr>
          <p:cNvPr id="10" name="pill_Intermedio"/>
          <p:cNvSpPr/>
          <p:nvPr/>
        </p:nvSpPr>
        <p:spPr>
          <a:xfrm>
            <a:off x="4553712" y="1508760"/>
            <a:ext cx="1463040" cy="329184"/>
          </a:xfrm>
          <a:prstGeom prst="roundRect">
            <a:avLst>
              <a:gd name="adj" fmla="val 16667"/>
            </a:avLst>
          </a:prstGeom>
          <a:solidFill>
            <a:srgbClr val="5B9FD6"/>
          </a:solidFill>
          <a:ln/>
        </p:spPr>
      </p:sp>
      <p:sp>
        <p:nvSpPr>
          <p:cNvPr id="11" name="Text 8"/>
          <p:cNvSpPr txBox="1"/>
          <p:nvPr/>
        </p:nvSpPr>
        <p:spPr>
          <a:xfrm>
            <a:off x="4553712"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2" name="Text 9"/>
          <p:cNvSpPr txBox="1"/>
          <p:nvPr/>
        </p:nvSpPr>
        <p:spPr>
          <a:xfrm>
            <a:off x="6153912"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3" name="Text 10"/>
          <p:cNvSpPr txBox="1"/>
          <p:nvPr/>
        </p:nvSpPr>
        <p:spPr>
          <a:xfrm>
            <a:off x="4553712"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Gli alunni confrontano esempi di pagine che vengono consigliate loro sulle piattaforme social e riflettono su come e perché sono influenzati da ciò che viene mostrato.</a:t>
            </a:r>
            <a:endParaRPr lang="en-US" sz="1400" dirty="0"/>
          </a:p>
        </p:txBody>
      </p:sp>
      <p:sp>
        <p:nvSpPr>
          <p:cNvPr id="14" name="box_Avanzato"/>
          <p:cNvSpPr/>
          <p:nvPr/>
        </p:nvSpPr>
        <p:spPr>
          <a:xfrm>
            <a:off x="8193024" y="1325880"/>
            <a:ext cx="3611880" cy="4846320"/>
          </a:xfrm>
          <a:prstGeom prst="roundRect">
            <a:avLst>
              <a:gd name="adj" fmla="val 3038"/>
            </a:avLst>
          </a:prstGeom>
          <a:solidFill>
            <a:srgbClr val="F4F8FD"/>
          </a:solidFill>
          <a:ln/>
        </p:spPr>
      </p:sp>
      <p:sp>
        <p:nvSpPr>
          <p:cNvPr id="15" name="pill_Avanzato"/>
          <p:cNvSpPr/>
          <p:nvPr/>
        </p:nvSpPr>
        <p:spPr>
          <a:xfrm>
            <a:off x="8375904" y="1508760"/>
            <a:ext cx="1463040" cy="329184"/>
          </a:xfrm>
          <a:prstGeom prst="roundRect">
            <a:avLst>
              <a:gd name="adj" fmla="val 16667"/>
            </a:avLst>
          </a:prstGeom>
          <a:solidFill>
            <a:srgbClr val="01408D"/>
          </a:solidFill>
          <a:ln/>
        </p:spPr>
      </p:sp>
      <p:sp>
        <p:nvSpPr>
          <p:cNvPr id="16" name="Text 13"/>
          <p:cNvSpPr txBox="1"/>
          <p:nvPr/>
        </p:nvSpPr>
        <p:spPr>
          <a:xfrm>
            <a:off x="8375904"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7" name="Text 14"/>
          <p:cNvSpPr txBox="1"/>
          <p:nvPr/>
        </p:nvSpPr>
        <p:spPr>
          <a:xfrm>
            <a:off x="9976104"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8" name="Text 15"/>
          <p:cNvSpPr txBox="1"/>
          <p:nvPr/>
        </p:nvSpPr>
        <p:spPr>
          <a:xfrm>
            <a:off x="8375904"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Gli alunni esaminano schermate di chatbot e app basati sull'IA per capire quando questi strumenti potrebbero essere progettati per persuadere, anziché per informare. Insieme a un insegnante, discutono delle modalità con cui alcune funzionalità, come il conteggio delle "serie", i nomi dei personaggi o le risposte eccessivamente accomodanti possano essere progettate per aumentare il coinvolgimento.</a:t>
            </a:r>
            <a:endParaRPr lang="en-US" sz="14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01408D"/>
                </a:solidFill>
                <a:latin typeface="IBM Plex Sans" pitchFamily="34" charset="0"/>
                <a:ea typeface="IBM Plex Sans" pitchFamily="34" charset="-122"/>
                <a:cs typeface="IBM Plex Sans" pitchFamily="34" charset="-120"/>
              </a:rPr>
              <a:t>Pronto per la classe: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Diario dell'IA in 24 ore</a:t>
            </a:r>
            <a:endParaRPr lang="en-US" sz="3200" dirty="0"/>
          </a:p>
        </p:txBody>
      </p:sp>
      <p:sp>
        <p:nvSpPr>
          <p:cNvPr id="3" name="scheda"/>
          <p:cNvSpPr/>
          <p:nvPr/>
        </p:nvSpPr>
        <p:spPr>
          <a:xfrm>
            <a:off x="548640" y="1325880"/>
            <a:ext cx="3566160" cy="4846320"/>
          </a:xfrm>
          <a:prstGeom prst="roundRect">
            <a:avLst>
              <a:gd name="adj" fmla="val 3846"/>
            </a:avLst>
          </a:prstGeom>
          <a:solidFill>
            <a:srgbClr val="CAE2FF"/>
          </a:solidFill>
          <a:ln/>
        </p:spPr>
      </p:sp>
      <p:sp>
        <p:nvSpPr>
          <p:cNvPr id="4" name="cerchio"/>
          <p:cNvSpPr/>
          <p:nvPr/>
        </p:nvSpPr>
        <p:spPr>
          <a:xfrm>
            <a:off x="1325880" y="1508760"/>
            <a:ext cx="2011680" cy="2011680"/>
          </a:xfrm>
          <a:prstGeom prst="ellipse">
            <a:avLst/>
          </a:prstGeom>
          <a:solidFill>
            <a:schemeClr val="bg1"/>
          </a:solidFill>
          <a:ln/>
        </p:spPr>
      </p:sp>
      <p:pic>
        <p:nvPicPr>
          <p:cNvPr id="5" name="pers_studentessa_computer" descr="Illustrazione: pers studentessa computer">    </p:cNvPr>
          <p:cNvPicPr>
            <a:picLocks noChangeAspect="1"/>
          </p:cNvPicPr>
          <p:nvPr/>
        </p:nvPicPr>
        <p:blipFill>
          <a:blip r:embed="rId1"/>
          <a:stretch>
            <a:fillRect/>
          </a:stretch>
        </p:blipFill>
        <p:spPr>
          <a:xfrm>
            <a:off x="1600200" y="1691640"/>
            <a:ext cx="1705028" cy="1645920"/>
          </a:xfrm>
          <a:prstGeom prst="rect">
            <a:avLst/>
          </a:prstGeom>
        </p:spPr>
      </p:pic>
      <p:sp>
        <p:nvSpPr>
          <p:cNvPr id="6" name="Text 3"/>
          <p:cNvSpPr txBox="1"/>
          <p:nvPr/>
        </p:nvSpPr>
        <p:spPr>
          <a:xfrm>
            <a:off x="777240" y="3657600"/>
            <a:ext cx="3108960" cy="2423160"/>
          </a:xfrm>
          <a:prstGeom prst="rect">
            <a:avLst/>
          </a:prstGeom>
          <a:noFill/>
          <a:ln/>
        </p:spPr>
        <p:txBody>
          <a:bodyPr wrap="square" lIns="0" tIns="0" rIns="0" bIns="0" rtlCol="0" anchor="t"/>
          <a:lstStyle/>
          <a:p>
            <a:pPr indent="0" marL="0">
              <a:buNone/>
            </a:pPr>
            <a:r>
              <a:rPr lang="en-US" sz="1300" b="1" dirty="0">
                <a:solidFill>
                  <a:schemeClr val="tx1"/>
                </a:solidFill>
              </a:rPr>
              <a:t>Competenza</a:t>
            </a:r>
            <a:endParaRPr lang="en-US" sz="1300" dirty="0"/>
          </a:p>
          <a:p>
            <a:pPr indent="0" marL="0">
              <a:buNone/>
            </a:pPr>
            <a:r>
              <a:rPr lang="en-US" sz="1300" dirty="0">
                <a:solidFill>
                  <a:schemeClr val="tx1"/>
                </a:solidFill>
              </a:rPr>
              <a:t>Interagire con l'IA 1</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Livello di riferimento</a:t>
            </a:r>
            <a:endParaRPr lang="en-US" sz="1300" dirty="0"/>
          </a:p>
          <a:p>
            <a:pPr indent="0" marL="0">
              <a:buNone/>
            </a:pPr>
            <a:r>
              <a:rPr lang="en-US" sz="1300" dirty="0">
                <a:solidFill>
                  <a:schemeClr val="tx1"/>
                </a:solidFill>
              </a:rPr>
              <a:t>Intermedio → Avanzato</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Durata</a:t>
            </a:r>
            <a:endParaRPr lang="en-US" sz="1300" dirty="0"/>
          </a:p>
          <a:p>
            <a:pPr indent="0" marL="0">
              <a:buNone/>
            </a:pPr>
            <a:r>
              <a:rPr lang="en-US" sz="1300" dirty="0">
                <a:solidFill>
                  <a:schemeClr val="tx1"/>
                </a:solidFill>
              </a:rPr>
              <a:t>Compito a casa + 50 minuti</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Materiali</a:t>
            </a:r>
            <a:endParaRPr lang="en-US" sz="1300" dirty="0"/>
          </a:p>
          <a:p>
            <a:pPr indent="0" marL="0">
              <a:buNone/>
            </a:pPr>
            <a:r>
              <a:rPr lang="en-US" sz="1300" dirty="0">
                <a:solidFill>
                  <a:schemeClr val="tx1"/>
                </a:solidFill>
              </a:rPr>
              <a:t>Scheda diario, smartphone degli studenti (facoltativo)</a:t>
            </a:r>
            <a:endParaRPr lang="en-US" sz="1300" dirty="0"/>
          </a:p>
        </p:txBody>
      </p:sp>
      <p:sp>
        <p:nvSpPr>
          <p:cNvPr id="7" name="passo_1"/>
          <p:cNvSpPr/>
          <p:nvPr/>
        </p:nvSpPr>
        <p:spPr>
          <a:xfrm>
            <a:off x="4480560" y="1481328"/>
            <a:ext cx="384048" cy="384048"/>
          </a:xfrm>
          <a:prstGeom prst="roundRect">
            <a:avLst>
              <a:gd name="adj" fmla="val 14286"/>
            </a:avLst>
          </a:prstGeom>
          <a:solidFill>
            <a:srgbClr val="01408D"/>
          </a:solidFill>
          <a:ln/>
        </p:spPr>
      </p:sp>
      <p:sp>
        <p:nvSpPr>
          <p:cNvPr id="8" name="Text 5"/>
          <p:cNvSpPr txBox="1"/>
          <p:nvPr/>
        </p:nvSpPr>
        <p:spPr>
          <a:xfrm>
            <a:off x="4480560" y="1481328"/>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9" name="Text 6"/>
          <p:cNvSpPr txBox="1"/>
          <p:nvPr/>
        </p:nvSpPr>
        <p:spPr>
          <a:xfrm>
            <a:off x="5029200" y="1371600"/>
            <a:ext cx="6611112" cy="777240"/>
          </a:xfrm>
          <a:prstGeom prst="rect">
            <a:avLst/>
          </a:prstGeom>
          <a:noFill/>
          <a:ln/>
        </p:spPr>
        <p:txBody>
          <a:bodyPr wrap="square" lIns="0" tIns="0" rIns="0" bIns="0" rtlCol="0" anchor="ctr"/>
          <a:lstStyle/>
          <a:p>
            <a:pPr indent="0" marL="0">
              <a:buNone/>
            </a:pPr>
            <a:r>
              <a:rPr lang="en-US" sz="1500" dirty="0">
                <a:solidFill>
                  <a:schemeClr val="tx1"/>
                </a:solidFill>
              </a:rPr>
              <a:t>Per un giorno ogni studente annota le interazioni con sistemi IA: feed, navigatore, filtri foto, correttore, suggerimenti di acquisto.</a:t>
            </a:r>
            <a:endParaRPr lang="en-US" sz="1500" dirty="0"/>
          </a:p>
        </p:txBody>
      </p:sp>
      <p:sp>
        <p:nvSpPr>
          <p:cNvPr id="10" name="passo_2"/>
          <p:cNvSpPr/>
          <p:nvPr/>
        </p:nvSpPr>
        <p:spPr>
          <a:xfrm>
            <a:off x="4480560" y="2377440"/>
            <a:ext cx="384048" cy="384048"/>
          </a:xfrm>
          <a:prstGeom prst="roundRect">
            <a:avLst>
              <a:gd name="adj" fmla="val 14286"/>
            </a:avLst>
          </a:prstGeom>
          <a:solidFill>
            <a:srgbClr val="01408D"/>
          </a:solidFill>
          <a:ln/>
        </p:spPr>
      </p:sp>
      <p:sp>
        <p:nvSpPr>
          <p:cNvPr id="11" name="Text 8"/>
          <p:cNvSpPr txBox="1"/>
          <p:nvPr/>
        </p:nvSpPr>
        <p:spPr>
          <a:xfrm>
            <a:off x="4480560" y="2377440"/>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txBox="1"/>
          <p:nvPr/>
        </p:nvSpPr>
        <p:spPr>
          <a:xfrm>
            <a:off x="5029200" y="2267712"/>
            <a:ext cx="6611112" cy="777240"/>
          </a:xfrm>
          <a:prstGeom prst="rect">
            <a:avLst/>
          </a:prstGeom>
          <a:noFill/>
          <a:ln/>
        </p:spPr>
        <p:txBody>
          <a:bodyPr wrap="square" lIns="0" tIns="0" rIns="0" bIns="0" rtlCol="0" anchor="ctr"/>
          <a:lstStyle/>
          <a:p>
            <a:pPr indent="0" marL="0">
              <a:buNone/>
            </a:pPr>
            <a:r>
              <a:rPr lang="en-US" sz="1500" dirty="0">
                <a:solidFill>
                  <a:schemeClr val="tx1"/>
                </a:solidFill>
              </a:rPr>
              <a:t>In gruppo classificate ogni voce: l'IA era visibile o nascosta? Quali dati usava? Chi ne trae vantaggio?</a:t>
            </a:r>
            <a:endParaRPr lang="en-US" sz="1500" dirty="0"/>
          </a:p>
        </p:txBody>
      </p:sp>
      <p:sp>
        <p:nvSpPr>
          <p:cNvPr id="13" name="passo_3"/>
          <p:cNvSpPr/>
          <p:nvPr/>
        </p:nvSpPr>
        <p:spPr>
          <a:xfrm>
            <a:off x="4480560" y="3273552"/>
            <a:ext cx="384048" cy="384048"/>
          </a:xfrm>
          <a:prstGeom prst="roundRect">
            <a:avLst>
              <a:gd name="adj" fmla="val 14286"/>
            </a:avLst>
          </a:prstGeom>
          <a:solidFill>
            <a:srgbClr val="01408D"/>
          </a:solidFill>
          <a:ln/>
        </p:spPr>
      </p:sp>
      <p:sp>
        <p:nvSpPr>
          <p:cNvPr id="14" name="Text 11"/>
          <p:cNvSpPr txBox="1"/>
          <p:nvPr/>
        </p:nvSpPr>
        <p:spPr>
          <a:xfrm>
            <a:off x="4480560" y="3273552"/>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5" name="Text 12"/>
          <p:cNvSpPr txBox="1"/>
          <p:nvPr/>
        </p:nvSpPr>
        <p:spPr>
          <a:xfrm>
            <a:off x="5029200" y="3163824"/>
            <a:ext cx="6611112" cy="777240"/>
          </a:xfrm>
          <a:prstGeom prst="rect">
            <a:avLst/>
          </a:prstGeom>
          <a:noFill/>
          <a:ln/>
        </p:spPr>
        <p:txBody>
          <a:bodyPr wrap="square" lIns="0" tIns="0" rIns="0" bIns="0" rtlCol="0" anchor="ctr"/>
          <a:lstStyle/>
          <a:p>
            <a:pPr indent="0" marL="0">
              <a:buNone/>
            </a:pPr>
            <a:r>
              <a:rPr lang="en-US" sz="1500" dirty="0">
                <a:solidFill>
                  <a:schemeClr val="tx1"/>
                </a:solidFill>
              </a:rPr>
              <a:t>Costruite alla lavagna una mappa delle scelte quotidiane influenzate dall'IA.</a:t>
            </a:r>
            <a:endParaRPr lang="en-US" sz="1500" dirty="0"/>
          </a:p>
        </p:txBody>
      </p:sp>
      <p:sp>
        <p:nvSpPr>
          <p:cNvPr id="16" name="passo_4"/>
          <p:cNvSpPr/>
          <p:nvPr/>
        </p:nvSpPr>
        <p:spPr>
          <a:xfrm>
            <a:off x="4480560" y="4169664"/>
            <a:ext cx="384048" cy="384048"/>
          </a:xfrm>
          <a:prstGeom prst="roundRect">
            <a:avLst>
              <a:gd name="adj" fmla="val 14286"/>
            </a:avLst>
          </a:prstGeom>
          <a:solidFill>
            <a:srgbClr val="01408D"/>
          </a:solidFill>
          <a:ln/>
        </p:spPr>
      </p:sp>
      <p:sp>
        <p:nvSpPr>
          <p:cNvPr id="17" name="Text 14"/>
          <p:cNvSpPr txBox="1"/>
          <p:nvPr/>
        </p:nvSpPr>
        <p:spPr>
          <a:xfrm>
            <a:off x="4480560" y="4169664"/>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18" name="Text 15"/>
          <p:cNvSpPr txBox="1"/>
          <p:nvPr/>
        </p:nvSpPr>
        <p:spPr>
          <a:xfrm>
            <a:off x="5029200" y="4059936"/>
            <a:ext cx="6611112" cy="777240"/>
          </a:xfrm>
          <a:prstGeom prst="rect">
            <a:avLst/>
          </a:prstGeom>
          <a:noFill/>
          <a:ln/>
        </p:spPr>
        <p:txBody>
          <a:bodyPr wrap="square" lIns="0" tIns="0" rIns="0" bIns="0" rtlCol="0" anchor="ctr"/>
          <a:lstStyle/>
          <a:p>
            <a:pPr indent="0" marL="0">
              <a:buNone/>
            </a:pPr>
            <a:r>
              <a:rPr lang="en-US" sz="1500" dirty="0">
                <a:solidFill>
                  <a:schemeClr val="tx1"/>
                </a:solidFill>
              </a:rPr>
              <a:t>Scegliete un caso e scrivete come cambierebbe la vostra giornata senza quel sistema.</a:t>
            </a:r>
            <a:endParaRPr lang="en-US" sz="1500" dirty="0"/>
          </a:p>
        </p:txBody>
      </p:sp>
      <p:sp>
        <p:nvSpPr>
          <p:cNvPr id="19" name="domanda"/>
          <p:cNvSpPr/>
          <p:nvPr/>
        </p:nvSpPr>
        <p:spPr>
          <a:xfrm>
            <a:off x="4480560" y="5074920"/>
            <a:ext cx="7159752" cy="1097280"/>
          </a:xfrm>
          <a:prstGeom prst="roundRect">
            <a:avLst>
              <a:gd name="adj" fmla="val 10000"/>
            </a:avLst>
          </a:prstGeom>
          <a:solidFill>
            <a:srgbClr val="01408D"/>
          </a:solidFill>
          <a:ln/>
        </p:spPr>
      </p:sp>
      <p:sp>
        <p:nvSpPr>
          <p:cNvPr id="20" name="Text 17"/>
          <p:cNvSpPr txBox="1"/>
          <p:nvPr/>
        </p:nvSpPr>
        <p:spPr>
          <a:xfrm>
            <a:off x="4709160" y="5120640"/>
            <a:ext cx="6720840" cy="1005840"/>
          </a:xfrm>
          <a:prstGeom prst="rect">
            <a:avLst/>
          </a:prstGeom>
          <a:noFill/>
          <a:ln/>
        </p:spPr>
        <p:txBody>
          <a:bodyPr wrap="square" lIns="0" tIns="0" rIns="0" bIns="0" rtlCol="0" anchor="ctr"/>
          <a:lstStyle/>
          <a:p>
            <a:pPr indent="0" marL="0">
              <a:buNone/>
            </a:pPr>
            <a:r>
              <a:rPr lang="en-US" sz="1600" b="1" dirty="0">
                <a:solidFill>
                  <a:srgbClr val="FFFFFF"/>
                </a:solidFill>
              </a:rPr>
              <a:t>Domanda di riflessione  </a:t>
            </a:r>
            <a:pPr indent="0" marL="0">
              <a:buNone/>
            </a:pPr>
            <a:r>
              <a:rPr lang="en-US" sz="1600" i="1" dirty="0">
                <a:solidFill>
                  <a:srgbClr val="FFFFFF"/>
                </a:solidFill>
              </a:rPr>
              <a:t>In quali momenti l'IA ha deciso al posto tuo senza che te ne accorgessi?</a:t>
            </a:r>
            <a:endParaRPr lang="en-US" sz="16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01408D"/>
                </a:solidFill>
                <a:latin typeface="IBM Plex Sans" pitchFamily="34" charset="0"/>
                <a:ea typeface="IBM Plex Sans" pitchFamily="34" charset="-122"/>
                <a:cs typeface="IBM Plex Sans" pitchFamily="34" charset="-120"/>
              </a:rPr>
              <a:t>Interagire con l'IA 2: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aspettative</a:t>
            </a:r>
            <a:endParaRPr lang="en-US" sz="3200" dirty="0"/>
          </a:p>
        </p:txBody>
      </p:sp>
      <p:pic>
        <p:nvPicPr>
          <p:cNvPr id="3" name="petalo" descr="Illustrazione: ambito1 interagire petalo">    </p:cNvPr>
          <p:cNvPicPr>
            <a:picLocks noChangeAspect="1"/>
          </p:cNvPicPr>
          <p:nvPr/>
        </p:nvPicPr>
        <p:blipFill>
          <a:blip r:embed="rId1"/>
          <a:stretch>
            <a:fillRect/>
          </a:stretch>
        </p:blipFill>
        <p:spPr>
          <a:xfrm>
            <a:off x="10881360" y="411480"/>
            <a:ext cx="777240" cy="691733"/>
          </a:xfrm>
          <a:prstGeom prst="rect">
            <a:avLst/>
          </a:prstGeom>
        </p:spPr>
      </p:pic>
      <p:sp>
        <p:nvSpPr>
          <p:cNvPr id="4" name="Text 1"/>
          <p:cNvSpPr txBox="1"/>
          <p:nvPr/>
        </p:nvSpPr>
        <p:spPr>
          <a:xfrm>
            <a:off x="548640" y="1188720"/>
            <a:ext cx="11091672" cy="713232"/>
          </a:xfrm>
          <a:prstGeom prst="rect">
            <a:avLst/>
          </a:prstGeom>
          <a:noFill/>
          <a:ln/>
        </p:spPr>
        <p:txBody>
          <a:bodyPr wrap="square" lIns="0" tIns="0" rIns="0" bIns="0" rtlCol="0" anchor="t"/>
          <a:lstStyle/>
          <a:p>
            <a:pPr indent="0" marL="0">
              <a:buNone/>
            </a:pPr>
            <a:r>
              <a:rPr lang="en-US" sz="1800" b="1" dirty="0">
                <a:solidFill>
                  <a:schemeClr val="tx1"/>
                </a:solidFill>
                <a:latin typeface="IBM Plex Sans" pitchFamily="34" charset="0"/>
                <a:ea typeface="IBM Plex Sans" pitchFamily="34" charset="-122"/>
                <a:cs typeface="IBM Plex Sans" pitchFamily="34" charset="-120"/>
              </a:rPr>
              <a:t>Descrivere il modo in cui i sistemi IA svolgono le attività, utilizzando un linguaggio che analizzi e chiarisca le convinzioni errate più comuni.</a:t>
            </a:r>
            <a:endParaRPr lang="en-US" sz="1800" dirty="0"/>
          </a:p>
        </p:txBody>
      </p:sp>
      <p:sp>
        <p:nvSpPr>
          <p:cNvPr id="5" name="Text 2"/>
          <p:cNvSpPr txBox="1"/>
          <p:nvPr/>
        </p:nvSpPr>
        <p:spPr>
          <a:xfrm>
            <a:off x="548640" y="1920240"/>
            <a:ext cx="11091672" cy="457200"/>
          </a:xfrm>
          <a:prstGeom prst="rect">
            <a:avLst/>
          </a:prstGeom>
          <a:noFill/>
          <a:ln/>
        </p:spPr>
        <p:txBody>
          <a:bodyPr wrap="square" lIns="0" tIns="0" rIns="0" bIns="0" rtlCol="0" anchor="t"/>
          <a:lstStyle/>
          <a:p>
            <a:pPr indent="0" marL="0">
              <a:buNone/>
            </a:pPr>
            <a:r>
              <a:rPr lang="en-US" sz="1300" b="1" dirty="0">
                <a:solidFill>
                  <a:schemeClr val="tx1"/>
                </a:solidFill>
              </a:rPr>
              <a:t>Conoscenze: </a:t>
            </a:r>
            <a:pPr indent="0" marL="0">
              <a:buNone/>
            </a:pPr>
            <a:r>
              <a:rPr lang="en-US" sz="1300" dirty="0">
                <a:solidFill>
                  <a:srgbClr val="215E9E"/>
                </a:solidFill>
              </a:rPr>
              <a:t>1.3, 1.4    </a:t>
            </a:r>
            <a:pPr indent="0" marL="0">
              <a:buNone/>
            </a:pPr>
            <a:r>
              <a:rPr lang="en-US" sz="1300" b="1" dirty="0">
                <a:solidFill>
                  <a:schemeClr val="tx1"/>
                </a:solidFill>
              </a:rPr>
              <a:t>Abilità: </a:t>
            </a:r>
            <a:pPr indent="0" marL="0">
              <a:buNone/>
            </a:pPr>
            <a:r>
              <a:rPr lang="en-US" sz="1300" dirty="0">
                <a:solidFill>
                  <a:srgbClr val="215E9E"/>
                </a:solidFill>
              </a:rPr>
              <a:t>comunicazione    </a:t>
            </a:r>
            <a:pPr indent="0" marL="0">
              <a:buNone/>
            </a:pPr>
            <a:r>
              <a:rPr lang="en-US" sz="1300" b="1" dirty="0">
                <a:solidFill>
                  <a:schemeClr val="tx1"/>
                </a:solidFill>
              </a:rPr>
              <a:t>Attitudini: </a:t>
            </a:r>
            <a:pPr indent="0" marL="0">
              <a:buNone/>
            </a:pPr>
            <a:r>
              <a:rPr lang="en-US" sz="1300" dirty="0">
                <a:solidFill>
                  <a:srgbClr val="215E9E"/>
                </a:solidFill>
              </a:rPr>
              <a:t>capacità di riflessione, senso di responsabilità</a:t>
            </a:r>
            <a:endParaRPr lang="en-US" sz="1300" dirty="0"/>
          </a:p>
        </p:txBody>
      </p:sp>
      <p:sp>
        <p:nvSpPr>
          <p:cNvPr id="6" name="Text 3"/>
          <p:cNvSpPr txBox="1"/>
          <p:nvPr/>
        </p:nvSpPr>
        <p:spPr>
          <a:xfrm>
            <a:off x="548640" y="2377440"/>
            <a:ext cx="11091672" cy="320040"/>
          </a:xfrm>
          <a:prstGeom prst="rect">
            <a:avLst/>
          </a:prstGeom>
          <a:noFill/>
          <a:ln/>
        </p:spPr>
        <p:txBody>
          <a:bodyPr wrap="square" lIns="0" tIns="0" rIns="0" bIns="0" rtlCol="0" anchor="t"/>
          <a:lstStyle/>
          <a:p>
            <a:pPr indent="0" marL="0">
              <a:buNone/>
            </a:pPr>
            <a:r>
              <a:rPr lang="en-US" sz="1200" b="1" dirty="0">
                <a:solidFill>
                  <a:schemeClr val="tx1"/>
                </a:solidFill>
              </a:rPr>
              <a:t>Collegamenti: </a:t>
            </a:r>
            <a:pPr indent="0" marL="0">
              <a:buNone/>
            </a:pPr>
            <a:r>
              <a:rPr lang="en-US" sz="1200" dirty="0">
                <a:solidFill>
                  <a:srgbClr val="6D6E70"/>
                </a:solidFill>
              </a:rPr>
              <a:t>Informatica · Media e biblioteca · Lingua e letteratura · Trasparenza · Attribuzione · Futuro del lavoro</a:t>
            </a:r>
            <a:endParaRPr lang="en-US" sz="1200" dirty="0"/>
          </a:p>
        </p:txBody>
      </p:sp>
      <p:sp>
        <p:nvSpPr>
          <p:cNvPr id="7" name="cornice"/>
          <p:cNvSpPr/>
          <p:nvPr/>
        </p:nvSpPr>
        <p:spPr>
          <a:xfrm>
            <a:off x="548640" y="2834640"/>
            <a:ext cx="11091672" cy="3337560"/>
          </a:xfrm>
          <a:prstGeom prst="roundRect">
            <a:avLst>
              <a:gd name="adj" fmla="val 3288"/>
            </a:avLst>
          </a:prstGeom>
          <a:solidFill>
            <a:schemeClr val="bg1"/>
          </a:solidFill>
          <a:ln w="12700">
            <a:solidFill>
              <a:schemeClr val="accent1"/>
            </a:solidFill>
            <a:prstDash val="solid"/>
          </a:ln>
        </p:spPr>
      </p:sp>
      <p:sp>
        <p:nvSpPr>
          <p:cNvPr id="8" name="pill_Base"/>
          <p:cNvSpPr/>
          <p:nvPr/>
        </p:nvSpPr>
        <p:spPr>
          <a:xfrm>
            <a:off x="822960" y="3017520"/>
            <a:ext cx="1463040" cy="329184"/>
          </a:xfrm>
          <a:prstGeom prst="roundRect">
            <a:avLst>
              <a:gd name="adj" fmla="val 16667"/>
            </a:avLst>
          </a:prstGeom>
          <a:solidFill>
            <a:srgbClr val="8DC7FF"/>
          </a:solidFill>
          <a:ln/>
        </p:spPr>
      </p:sp>
      <p:sp>
        <p:nvSpPr>
          <p:cNvPr id="9" name="Text 6"/>
          <p:cNvSpPr txBox="1"/>
          <p:nvPr/>
        </p:nvSpPr>
        <p:spPr>
          <a:xfrm>
            <a:off x="822960" y="301752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10" name="Text 7"/>
          <p:cNvSpPr txBox="1"/>
          <p:nvPr/>
        </p:nvSpPr>
        <p:spPr>
          <a:xfrm>
            <a:off x="8229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sanno che l'IA è uno strumento non umano che produce output basati su pattern di dati e che non tiene conto del contesto e manca di un'autentica capacità di comprensione.</a:t>
            </a:r>
            <a:endParaRPr lang="en-US" sz="1500" dirty="0"/>
          </a:p>
        </p:txBody>
      </p:sp>
      <p:sp>
        <p:nvSpPr>
          <p:cNvPr id="11" name="div_1"/>
          <p:cNvSpPr/>
          <p:nvPr/>
        </p:nvSpPr>
        <p:spPr>
          <a:xfrm>
            <a:off x="4297680" y="2834640"/>
            <a:ext cx="0" cy="3337560"/>
          </a:xfrm>
          <a:prstGeom prst="line">
            <a:avLst/>
          </a:prstGeom>
          <a:noFill/>
          <a:ln w="9525">
            <a:solidFill>
              <a:schemeClr val="accent1"/>
            </a:solidFill>
            <a:prstDash val="dash"/>
          </a:ln>
        </p:spPr>
      </p:sp>
      <p:sp>
        <p:nvSpPr>
          <p:cNvPr id="12" name="pill_Intermedio"/>
          <p:cNvSpPr/>
          <p:nvPr/>
        </p:nvSpPr>
        <p:spPr>
          <a:xfrm>
            <a:off x="4480560" y="3017520"/>
            <a:ext cx="1463040" cy="329184"/>
          </a:xfrm>
          <a:prstGeom prst="roundRect">
            <a:avLst>
              <a:gd name="adj" fmla="val 16667"/>
            </a:avLst>
          </a:prstGeom>
          <a:solidFill>
            <a:srgbClr val="5B9FD6"/>
          </a:solidFill>
          <a:ln/>
        </p:spPr>
      </p:sp>
      <p:sp>
        <p:nvSpPr>
          <p:cNvPr id="13" name="Text 10"/>
          <p:cNvSpPr txBox="1"/>
          <p:nvPr/>
        </p:nvSpPr>
        <p:spPr>
          <a:xfrm>
            <a:off x="44805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4" name="Text 11"/>
          <p:cNvSpPr txBox="1"/>
          <p:nvPr/>
        </p:nvSpPr>
        <p:spPr>
          <a:xfrm>
            <a:off x="44805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descrivono accuratamente il modo in cui uno specifico strumento IA svolge un'attività al fine di analizzare le convinzioni errate più diffuse sul funzionamento dell'IA.</a:t>
            </a:r>
            <a:endParaRPr lang="en-US" sz="1500" dirty="0"/>
          </a:p>
        </p:txBody>
      </p:sp>
      <p:sp>
        <p:nvSpPr>
          <p:cNvPr id="15" name="div_2"/>
          <p:cNvSpPr/>
          <p:nvPr/>
        </p:nvSpPr>
        <p:spPr>
          <a:xfrm>
            <a:off x="7955280" y="2834640"/>
            <a:ext cx="0" cy="3337560"/>
          </a:xfrm>
          <a:prstGeom prst="line">
            <a:avLst/>
          </a:prstGeom>
          <a:noFill/>
          <a:ln w="9525">
            <a:solidFill>
              <a:schemeClr val="accent1"/>
            </a:solidFill>
            <a:prstDash val="dash"/>
          </a:ln>
        </p:spPr>
      </p:sp>
      <p:sp>
        <p:nvSpPr>
          <p:cNvPr id="16" name="pill_Avanzato"/>
          <p:cNvSpPr/>
          <p:nvPr/>
        </p:nvSpPr>
        <p:spPr>
          <a:xfrm>
            <a:off x="8138160" y="3017520"/>
            <a:ext cx="1463040" cy="329184"/>
          </a:xfrm>
          <a:prstGeom prst="roundRect">
            <a:avLst>
              <a:gd name="adj" fmla="val 16667"/>
            </a:avLst>
          </a:prstGeom>
          <a:solidFill>
            <a:srgbClr val="01408D"/>
          </a:solidFill>
          <a:ln/>
        </p:spPr>
      </p:sp>
      <p:sp>
        <p:nvSpPr>
          <p:cNvPr id="17" name="Text 14"/>
          <p:cNvSpPr txBox="1"/>
          <p:nvPr/>
        </p:nvSpPr>
        <p:spPr>
          <a:xfrm>
            <a:off x="81381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8" name="Text 15"/>
          <p:cNvSpPr txBox="1"/>
          <p:nvPr/>
        </p:nvSpPr>
        <p:spPr>
          <a:xfrm>
            <a:off x="81381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spiegano come funzionano i diversi sistemi IA utilizzando un linguaggio che non attribuisca loro caratteristiche o capacità umane, consapevoli che la loro formulazione influisce sulla comprensione.</a:t>
            </a:r>
            <a:endParaRPr lang="en-US" sz="15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01408D"/>
                </a:solidFill>
                <a:latin typeface="IBM Plex Sans" pitchFamily="34" charset="0"/>
                <a:ea typeface="IBM Plex Sans" pitchFamily="34" charset="-122"/>
                <a:cs typeface="IBM Plex Sans" pitchFamily="34" charset="-120"/>
              </a:rPr>
              <a:t>Interagire con l'IA 2: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in classe</a:t>
            </a:r>
            <a:endParaRPr lang="en-US" sz="3200" dirty="0"/>
          </a:p>
        </p:txBody>
      </p:sp>
      <p:pic>
        <p:nvPicPr>
          <p:cNvPr id="3" name="petalo" descr="Illustrazione: ambito1 interagire petalo">    </p:cNvPr>
          <p:cNvPicPr>
            <a:picLocks noChangeAspect="1"/>
          </p:cNvPicPr>
          <p:nvPr/>
        </p:nvPicPr>
        <p:blipFill>
          <a:blip r:embed="rId1"/>
          <a:stretch>
            <a:fillRect/>
          </a:stretch>
        </p:blipFill>
        <p:spPr>
          <a:xfrm>
            <a:off x="10881360" y="411480"/>
            <a:ext cx="777240" cy="691733"/>
          </a:xfrm>
          <a:prstGeom prst="rect">
            <a:avLst/>
          </a:prstGeom>
        </p:spPr>
      </p:pic>
      <p:sp>
        <p:nvSpPr>
          <p:cNvPr id="4" name="box_Base"/>
          <p:cNvSpPr/>
          <p:nvPr/>
        </p:nvSpPr>
        <p:spPr>
          <a:xfrm>
            <a:off x="548640" y="1325880"/>
            <a:ext cx="3611880" cy="4846320"/>
          </a:xfrm>
          <a:prstGeom prst="roundRect">
            <a:avLst>
              <a:gd name="adj" fmla="val 3038"/>
            </a:avLst>
          </a:prstGeom>
          <a:solidFill>
            <a:srgbClr val="F4F8FD"/>
          </a:solidFill>
          <a:ln/>
        </p:spPr>
      </p:sp>
      <p:sp>
        <p:nvSpPr>
          <p:cNvPr id="5" name="pill_Base"/>
          <p:cNvSpPr/>
          <p:nvPr/>
        </p:nvSpPr>
        <p:spPr>
          <a:xfrm>
            <a:off x="731520" y="1508760"/>
            <a:ext cx="1463040" cy="329184"/>
          </a:xfrm>
          <a:prstGeom prst="roundRect">
            <a:avLst>
              <a:gd name="adj" fmla="val 16667"/>
            </a:avLst>
          </a:prstGeom>
          <a:solidFill>
            <a:srgbClr val="8DC7FF"/>
          </a:solidFill>
          <a:ln/>
        </p:spPr>
      </p:sp>
      <p:sp>
        <p:nvSpPr>
          <p:cNvPr id="6" name="Text 3"/>
          <p:cNvSpPr txBox="1"/>
          <p:nvPr/>
        </p:nvSpPr>
        <p:spPr>
          <a:xfrm>
            <a:off x="731520" y="150876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7" name="Text 4"/>
          <p:cNvSpPr txBox="1"/>
          <p:nvPr/>
        </p:nvSpPr>
        <p:spPr>
          <a:xfrm>
            <a:off x="2331720"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8" name="Text 5"/>
          <p:cNvSpPr txBox="1"/>
          <p:nvPr/>
        </p:nvSpPr>
        <p:spPr>
          <a:xfrm>
            <a:off x="731520"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Mentre l'insegnante cita le espressioni utilizzate più comunemente per descrivere l'IA (ad esempio, "l'IA pensa" o "l'IA capisce"), gli alunni individuano quelle che ritengono fuorvianti e illustrano la relativa motivazione. Gli alunni elaborano descrizioni migliori utilizzando un linguaggio tecnicamente accurato e adeguato alla loro età, poi riflettono su come il linguaggio influisca sulla loro comprensione di ciò che l'intelligenza artificiale può o non può fare.</a:t>
            </a:r>
            <a:endParaRPr lang="en-US" sz="1400" dirty="0"/>
          </a:p>
        </p:txBody>
      </p:sp>
      <p:sp>
        <p:nvSpPr>
          <p:cNvPr id="9" name="box_Intermedio"/>
          <p:cNvSpPr/>
          <p:nvPr/>
        </p:nvSpPr>
        <p:spPr>
          <a:xfrm>
            <a:off x="4370832" y="1325880"/>
            <a:ext cx="3611880" cy="4846320"/>
          </a:xfrm>
          <a:prstGeom prst="roundRect">
            <a:avLst>
              <a:gd name="adj" fmla="val 3038"/>
            </a:avLst>
          </a:prstGeom>
          <a:solidFill>
            <a:srgbClr val="EAF3FF"/>
          </a:solidFill>
          <a:ln/>
        </p:spPr>
      </p:sp>
      <p:sp>
        <p:nvSpPr>
          <p:cNvPr id="10" name="pill_Intermedio"/>
          <p:cNvSpPr/>
          <p:nvPr/>
        </p:nvSpPr>
        <p:spPr>
          <a:xfrm>
            <a:off x="4553712" y="1508760"/>
            <a:ext cx="1463040" cy="329184"/>
          </a:xfrm>
          <a:prstGeom prst="roundRect">
            <a:avLst>
              <a:gd name="adj" fmla="val 16667"/>
            </a:avLst>
          </a:prstGeom>
          <a:solidFill>
            <a:srgbClr val="5B9FD6"/>
          </a:solidFill>
          <a:ln/>
        </p:spPr>
      </p:sp>
      <p:sp>
        <p:nvSpPr>
          <p:cNvPr id="11" name="Text 8"/>
          <p:cNvSpPr txBox="1"/>
          <p:nvPr/>
        </p:nvSpPr>
        <p:spPr>
          <a:xfrm>
            <a:off x="4553712"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2" name="Text 9"/>
          <p:cNvSpPr txBox="1"/>
          <p:nvPr/>
        </p:nvSpPr>
        <p:spPr>
          <a:xfrm>
            <a:off x="6153912"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3" name="Text 10"/>
          <p:cNvSpPr txBox="1"/>
          <p:nvPr/>
        </p:nvSpPr>
        <p:spPr>
          <a:xfrm>
            <a:off x="4553712"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Gli alunni individuano una convinzione errata sull'IA diffusa tra i loro coetanei (ad esempio, "L'IA è in grado di capire come gli esseri umani" o "L'IA ha sempre ragione"). Per sfatare tale convinzione, creano un contenuto informativo (come un poster, un breve video o un podcast) in cui spiegano come funziona l'IA.</a:t>
            </a:r>
            <a:endParaRPr lang="en-US" sz="1400" dirty="0"/>
          </a:p>
        </p:txBody>
      </p:sp>
      <p:sp>
        <p:nvSpPr>
          <p:cNvPr id="14" name="box_Avanzato"/>
          <p:cNvSpPr/>
          <p:nvPr/>
        </p:nvSpPr>
        <p:spPr>
          <a:xfrm>
            <a:off x="8193024" y="1325880"/>
            <a:ext cx="3611880" cy="4846320"/>
          </a:xfrm>
          <a:prstGeom prst="roundRect">
            <a:avLst>
              <a:gd name="adj" fmla="val 3038"/>
            </a:avLst>
          </a:prstGeom>
          <a:solidFill>
            <a:srgbClr val="F4F8FD"/>
          </a:solidFill>
          <a:ln/>
        </p:spPr>
      </p:sp>
      <p:sp>
        <p:nvSpPr>
          <p:cNvPr id="15" name="pill_Avanzato"/>
          <p:cNvSpPr/>
          <p:nvPr/>
        </p:nvSpPr>
        <p:spPr>
          <a:xfrm>
            <a:off x="8375904" y="1508760"/>
            <a:ext cx="1463040" cy="329184"/>
          </a:xfrm>
          <a:prstGeom prst="roundRect">
            <a:avLst>
              <a:gd name="adj" fmla="val 16667"/>
            </a:avLst>
          </a:prstGeom>
          <a:solidFill>
            <a:srgbClr val="01408D"/>
          </a:solidFill>
          <a:ln/>
        </p:spPr>
      </p:sp>
      <p:sp>
        <p:nvSpPr>
          <p:cNvPr id="16" name="Text 13"/>
          <p:cNvSpPr txBox="1"/>
          <p:nvPr/>
        </p:nvSpPr>
        <p:spPr>
          <a:xfrm>
            <a:off x="8375904"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7" name="Text 14"/>
          <p:cNvSpPr txBox="1"/>
          <p:nvPr/>
        </p:nvSpPr>
        <p:spPr>
          <a:xfrm>
            <a:off x="9976104"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8" name="Text 15"/>
          <p:cNvSpPr txBox="1"/>
          <p:nvPr/>
        </p:nvSpPr>
        <p:spPr>
          <a:xfrm>
            <a:off x="8375904"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Gli alunni esaminano i diversi tipi di strumenti IA e confrontano le scelte di progettazione che fanno apparire i sistemi simili a esseri umani, amichevoli o intelligenti. In piccoli gruppi, gli alunni si esercitano a spiegare in che modo gli strumenti producono output, concentrandosi sui processi programmati piuttosto che sulle qualità umane. Tutta la classe condivide e perfeziona le proprie argomentazioni e riflette su come le diverse caratteristiche di progettazione influenzano la comprensione e la fiducia nei sistemi IA.</a:t>
            </a:r>
            <a:endParaRPr lang="en-US" sz="14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01408D"/>
                </a:solidFill>
                <a:latin typeface="IBM Plex Sans" pitchFamily="34" charset="0"/>
                <a:ea typeface="IBM Plex Sans" pitchFamily="34" charset="-122"/>
                <a:cs typeface="IBM Plex Sans" pitchFamily="34" charset="-120"/>
              </a:rPr>
              <a:t>Pronto per la classe: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Riscrivi il titolo</a:t>
            </a:r>
            <a:endParaRPr lang="en-US" sz="3200" dirty="0"/>
          </a:p>
        </p:txBody>
      </p:sp>
      <p:sp>
        <p:nvSpPr>
          <p:cNvPr id="3" name="scheda"/>
          <p:cNvSpPr/>
          <p:nvPr/>
        </p:nvSpPr>
        <p:spPr>
          <a:xfrm>
            <a:off x="548640" y="1325880"/>
            <a:ext cx="3566160" cy="4846320"/>
          </a:xfrm>
          <a:prstGeom prst="roundRect">
            <a:avLst>
              <a:gd name="adj" fmla="val 3846"/>
            </a:avLst>
          </a:prstGeom>
          <a:solidFill>
            <a:srgbClr val="CAE2FF"/>
          </a:solidFill>
          <a:ln/>
        </p:spPr>
      </p:sp>
      <p:sp>
        <p:nvSpPr>
          <p:cNvPr id="4" name="cerchio"/>
          <p:cNvSpPr/>
          <p:nvPr/>
        </p:nvSpPr>
        <p:spPr>
          <a:xfrm>
            <a:off x="1325880" y="1508760"/>
            <a:ext cx="2011680" cy="2011680"/>
          </a:xfrm>
          <a:prstGeom prst="ellipse">
            <a:avLst/>
          </a:prstGeom>
          <a:solidFill>
            <a:schemeClr val="bg1"/>
          </a:solidFill>
          <a:ln/>
        </p:spPr>
      </p:sp>
      <p:pic>
        <p:nvPicPr>
          <p:cNvPr id="5" name="pers_studentessa_computer" descr="Illustrazione: pers studentessa computer">    </p:cNvPr>
          <p:cNvPicPr>
            <a:picLocks noChangeAspect="1"/>
          </p:cNvPicPr>
          <p:nvPr/>
        </p:nvPicPr>
        <p:blipFill>
          <a:blip r:embed="rId1"/>
          <a:stretch>
            <a:fillRect/>
          </a:stretch>
        </p:blipFill>
        <p:spPr>
          <a:xfrm>
            <a:off x="1600200" y="1691640"/>
            <a:ext cx="1705028" cy="1645920"/>
          </a:xfrm>
          <a:prstGeom prst="rect">
            <a:avLst/>
          </a:prstGeom>
        </p:spPr>
      </p:pic>
      <p:sp>
        <p:nvSpPr>
          <p:cNvPr id="6" name="Text 3"/>
          <p:cNvSpPr txBox="1"/>
          <p:nvPr/>
        </p:nvSpPr>
        <p:spPr>
          <a:xfrm>
            <a:off x="777240" y="3657600"/>
            <a:ext cx="3108960" cy="2423160"/>
          </a:xfrm>
          <a:prstGeom prst="rect">
            <a:avLst/>
          </a:prstGeom>
          <a:noFill/>
          <a:ln/>
        </p:spPr>
        <p:txBody>
          <a:bodyPr wrap="square" lIns="0" tIns="0" rIns="0" bIns="0" rtlCol="0" anchor="t"/>
          <a:lstStyle/>
          <a:p>
            <a:pPr indent="0" marL="0">
              <a:buNone/>
            </a:pPr>
            <a:r>
              <a:rPr lang="en-US" sz="1300" b="1" dirty="0">
                <a:solidFill>
                  <a:schemeClr val="tx1"/>
                </a:solidFill>
              </a:rPr>
              <a:t>Competenza</a:t>
            </a:r>
            <a:endParaRPr lang="en-US" sz="1300" dirty="0"/>
          </a:p>
          <a:p>
            <a:pPr indent="0" marL="0">
              <a:buNone/>
            </a:pPr>
            <a:r>
              <a:rPr lang="en-US" sz="1300" dirty="0">
                <a:solidFill>
                  <a:schemeClr val="tx1"/>
                </a:solidFill>
              </a:rPr>
              <a:t>Interagire con l'IA 2</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Livello di riferimento</a:t>
            </a:r>
            <a:endParaRPr lang="en-US" sz="1300" dirty="0"/>
          </a:p>
          <a:p>
            <a:pPr indent="0" marL="0">
              <a:buNone/>
            </a:pPr>
            <a:r>
              <a:rPr lang="en-US" sz="1300" dirty="0">
                <a:solidFill>
                  <a:schemeClr val="tx1"/>
                </a:solidFill>
              </a:rPr>
              <a:t>Intermedio → Avanzato</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Durata</a:t>
            </a:r>
            <a:endParaRPr lang="en-US" sz="1300" dirty="0"/>
          </a:p>
          <a:p>
            <a:pPr indent="0" marL="0">
              <a:buNone/>
            </a:pPr>
            <a:r>
              <a:rPr lang="en-US" sz="1300" dirty="0">
                <a:solidFill>
                  <a:schemeClr val="tx1"/>
                </a:solidFill>
              </a:rPr>
              <a:t>50 minuti</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Materiali</a:t>
            </a:r>
            <a:endParaRPr lang="en-US" sz="1300" dirty="0"/>
          </a:p>
          <a:p>
            <a:pPr indent="0" marL="0">
              <a:buNone/>
            </a:pPr>
            <a:r>
              <a:rPr lang="en-US" sz="1300" dirty="0">
                <a:solidFill>
                  <a:schemeClr val="tx1"/>
                </a:solidFill>
              </a:rPr>
              <a:t>6-8 titoli di giornale reali sull'IA</a:t>
            </a:r>
            <a:endParaRPr lang="en-US" sz="1300" dirty="0"/>
          </a:p>
        </p:txBody>
      </p:sp>
      <p:sp>
        <p:nvSpPr>
          <p:cNvPr id="7" name="passo_1"/>
          <p:cNvSpPr/>
          <p:nvPr/>
        </p:nvSpPr>
        <p:spPr>
          <a:xfrm>
            <a:off x="4480560" y="1481328"/>
            <a:ext cx="384048" cy="384048"/>
          </a:xfrm>
          <a:prstGeom prst="roundRect">
            <a:avLst>
              <a:gd name="adj" fmla="val 14286"/>
            </a:avLst>
          </a:prstGeom>
          <a:solidFill>
            <a:srgbClr val="01408D"/>
          </a:solidFill>
          <a:ln/>
        </p:spPr>
      </p:sp>
      <p:sp>
        <p:nvSpPr>
          <p:cNvPr id="8" name="Text 5"/>
          <p:cNvSpPr txBox="1"/>
          <p:nvPr/>
        </p:nvSpPr>
        <p:spPr>
          <a:xfrm>
            <a:off x="4480560" y="1481328"/>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9" name="Text 6"/>
          <p:cNvSpPr txBox="1"/>
          <p:nvPr/>
        </p:nvSpPr>
        <p:spPr>
          <a:xfrm>
            <a:off x="5029200" y="1371600"/>
            <a:ext cx="6611112" cy="777240"/>
          </a:xfrm>
          <a:prstGeom prst="rect">
            <a:avLst/>
          </a:prstGeom>
          <a:noFill/>
          <a:ln/>
        </p:spPr>
        <p:txBody>
          <a:bodyPr wrap="square" lIns="0" tIns="0" rIns="0" bIns="0" rtlCol="0" anchor="ctr"/>
          <a:lstStyle/>
          <a:p>
            <a:pPr indent="0" marL="0">
              <a:buNone/>
            </a:pPr>
            <a:r>
              <a:rPr lang="en-US" sz="1500" dirty="0">
                <a:solidFill>
                  <a:schemeClr val="tx1"/>
                </a:solidFill>
              </a:rPr>
              <a:t>Il docente raccoglie titoli che attribuiscono all'IA qualità umane ("l'IA ha mentito", "capisce le emozioni").</a:t>
            </a:r>
            <a:endParaRPr lang="en-US" sz="1500" dirty="0"/>
          </a:p>
        </p:txBody>
      </p:sp>
      <p:sp>
        <p:nvSpPr>
          <p:cNvPr id="10" name="passo_2"/>
          <p:cNvSpPr/>
          <p:nvPr/>
        </p:nvSpPr>
        <p:spPr>
          <a:xfrm>
            <a:off x="4480560" y="2377440"/>
            <a:ext cx="384048" cy="384048"/>
          </a:xfrm>
          <a:prstGeom prst="roundRect">
            <a:avLst>
              <a:gd name="adj" fmla="val 14286"/>
            </a:avLst>
          </a:prstGeom>
          <a:solidFill>
            <a:srgbClr val="01408D"/>
          </a:solidFill>
          <a:ln/>
        </p:spPr>
      </p:sp>
      <p:sp>
        <p:nvSpPr>
          <p:cNvPr id="11" name="Text 8"/>
          <p:cNvSpPr txBox="1"/>
          <p:nvPr/>
        </p:nvSpPr>
        <p:spPr>
          <a:xfrm>
            <a:off x="4480560" y="2377440"/>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txBox="1"/>
          <p:nvPr/>
        </p:nvSpPr>
        <p:spPr>
          <a:xfrm>
            <a:off x="5029200" y="2267712"/>
            <a:ext cx="6611112" cy="777240"/>
          </a:xfrm>
          <a:prstGeom prst="rect">
            <a:avLst/>
          </a:prstGeom>
          <a:noFill/>
          <a:ln/>
        </p:spPr>
        <p:txBody>
          <a:bodyPr wrap="square" lIns="0" tIns="0" rIns="0" bIns="0" rtlCol="0" anchor="ctr"/>
          <a:lstStyle/>
          <a:p>
            <a:pPr indent="0" marL="0">
              <a:buNone/>
            </a:pPr>
            <a:r>
              <a:rPr lang="en-US" sz="1500" dirty="0">
                <a:solidFill>
                  <a:schemeClr val="tx1"/>
                </a:solidFill>
              </a:rPr>
              <a:t>A coppie individuate le parole fuorvianti e spiegate che cosa fa davvero il sistema.</a:t>
            </a:r>
            <a:endParaRPr lang="en-US" sz="1500" dirty="0"/>
          </a:p>
        </p:txBody>
      </p:sp>
      <p:sp>
        <p:nvSpPr>
          <p:cNvPr id="13" name="passo_3"/>
          <p:cNvSpPr/>
          <p:nvPr/>
        </p:nvSpPr>
        <p:spPr>
          <a:xfrm>
            <a:off x="4480560" y="3273552"/>
            <a:ext cx="384048" cy="384048"/>
          </a:xfrm>
          <a:prstGeom prst="roundRect">
            <a:avLst>
              <a:gd name="adj" fmla="val 14286"/>
            </a:avLst>
          </a:prstGeom>
          <a:solidFill>
            <a:srgbClr val="01408D"/>
          </a:solidFill>
          <a:ln/>
        </p:spPr>
      </p:sp>
      <p:sp>
        <p:nvSpPr>
          <p:cNvPr id="14" name="Text 11"/>
          <p:cNvSpPr txBox="1"/>
          <p:nvPr/>
        </p:nvSpPr>
        <p:spPr>
          <a:xfrm>
            <a:off x="4480560" y="3273552"/>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5" name="Text 12"/>
          <p:cNvSpPr txBox="1"/>
          <p:nvPr/>
        </p:nvSpPr>
        <p:spPr>
          <a:xfrm>
            <a:off x="5029200" y="3163824"/>
            <a:ext cx="6611112" cy="777240"/>
          </a:xfrm>
          <a:prstGeom prst="rect">
            <a:avLst/>
          </a:prstGeom>
          <a:noFill/>
          <a:ln/>
        </p:spPr>
        <p:txBody>
          <a:bodyPr wrap="square" lIns="0" tIns="0" rIns="0" bIns="0" rtlCol="0" anchor="ctr"/>
          <a:lstStyle/>
          <a:p>
            <a:pPr indent="0" marL="0">
              <a:buNone/>
            </a:pPr>
            <a:r>
              <a:rPr lang="en-US" sz="1500" dirty="0">
                <a:solidFill>
                  <a:schemeClr val="tx1"/>
                </a:solidFill>
              </a:rPr>
              <a:t>Riscrivete ogni titolo con un linguaggio tecnicamente corretto ma ancora efficace.</a:t>
            </a:r>
            <a:endParaRPr lang="en-US" sz="1500" dirty="0"/>
          </a:p>
        </p:txBody>
      </p:sp>
      <p:sp>
        <p:nvSpPr>
          <p:cNvPr id="16" name="passo_4"/>
          <p:cNvSpPr/>
          <p:nvPr/>
        </p:nvSpPr>
        <p:spPr>
          <a:xfrm>
            <a:off x="4480560" y="4169664"/>
            <a:ext cx="384048" cy="384048"/>
          </a:xfrm>
          <a:prstGeom prst="roundRect">
            <a:avLst>
              <a:gd name="adj" fmla="val 14286"/>
            </a:avLst>
          </a:prstGeom>
          <a:solidFill>
            <a:srgbClr val="01408D"/>
          </a:solidFill>
          <a:ln/>
        </p:spPr>
      </p:sp>
      <p:sp>
        <p:nvSpPr>
          <p:cNvPr id="17" name="Text 14"/>
          <p:cNvSpPr txBox="1"/>
          <p:nvPr/>
        </p:nvSpPr>
        <p:spPr>
          <a:xfrm>
            <a:off x="4480560" y="4169664"/>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18" name="Text 15"/>
          <p:cNvSpPr txBox="1"/>
          <p:nvPr/>
        </p:nvSpPr>
        <p:spPr>
          <a:xfrm>
            <a:off x="5029200" y="4059936"/>
            <a:ext cx="6611112" cy="777240"/>
          </a:xfrm>
          <a:prstGeom prst="rect">
            <a:avLst/>
          </a:prstGeom>
          <a:noFill/>
          <a:ln/>
        </p:spPr>
        <p:txBody>
          <a:bodyPr wrap="square" lIns="0" tIns="0" rIns="0" bIns="0" rtlCol="0" anchor="ctr"/>
          <a:lstStyle/>
          <a:p>
            <a:pPr indent="0" marL="0">
              <a:buNone/>
            </a:pPr>
            <a:r>
              <a:rPr lang="en-US" sz="1500" dirty="0">
                <a:solidFill>
                  <a:schemeClr val="tx1"/>
                </a:solidFill>
              </a:rPr>
              <a:t>Componete un mini-glossario di classe: parole da evitare e parole da usare.</a:t>
            </a:r>
            <a:endParaRPr lang="en-US" sz="1500" dirty="0"/>
          </a:p>
        </p:txBody>
      </p:sp>
      <p:sp>
        <p:nvSpPr>
          <p:cNvPr id="19" name="domanda"/>
          <p:cNvSpPr/>
          <p:nvPr/>
        </p:nvSpPr>
        <p:spPr>
          <a:xfrm>
            <a:off x="4480560" y="5074920"/>
            <a:ext cx="7159752" cy="1097280"/>
          </a:xfrm>
          <a:prstGeom prst="roundRect">
            <a:avLst>
              <a:gd name="adj" fmla="val 10000"/>
            </a:avLst>
          </a:prstGeom>
          <a:solidFill>
            <a:srgbClr val="01408D"/>
          </a:solidFill>
          <a:ln/>
        </p:spPr>
      </p:sp>
      <p:sp>
        <p:nvSpPr>
          <p:cNvPr id="20" name="Text 17"/>
          <p:cNvSpPr txBox="1"/>
          <p:nvPr/>
        </p:nvSpPr>
        <p:spPr>
          <a:xfrm>
            <a:off x="4709160" y="5120640"/>
            <a:ext cx="6720840" cy="1005840"/>
          </a:xfrm>
          <a:prstGeom prst="rect">
            <a:avLst/>
          </a:prstGeom>
          <a:noFill/>
          <a:ln/>
        </p:spPr>
        <p:txBody>
          <a:bodyPr wrap="square" lIns="0" tIns="0" rIns="0" bIns="0" rtlCol="0" anchor="ctr"/>
          <a:lstStyle/>
          <a:p>
            <a:pPr indent="0" marL="0">
              <a:buNone/>
            </a:pPr>
            <a:r>
              <a:rPr lang="en-US" sz="1600" b="1" dirty="0">
                <a:solidFill>
                  <a:srgbClr val="FFFFFF"/>
                </a:solidFill>
              </a:rPr>
              <a:t>Domanda di riflessione  </a:t>
            </a:r>
            <a:pPr indent="0" marL="0">
              <a:buNone/>
            </a:pPr>
            <a:r>
              <a:rPr lang="en-US" sz="1600" i="1" dirty="0">
                <a:solidFill>
                  <a:srgbClr val="FFFFFF"/>
                </a:solidFill>
              </a:rPr>
              <a:t>Come cambia la fiducia del lettore quando l'IA viene descritta come una persona?</a:t>
            </a:r>
            <a:endParaRPr lang="en-US" sz="16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01408D"/>
                </a:solidFill>
                <a:latin typeface="IBM Plex Sans" pitchFamily="34" charset="0"/>
                <a:ea typeface="IBM Plex Sans" pitchFamily="34" charset="-122"/>
                <a:cs typeface="IBM Plex Sans" pitchFamily="34" charset="-120"/>
              </a:rPr>
              <a:t>Interagire con l'IA 3: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aspettative</a:t>
            </a:r>
            <a:endParaRPr lang="en-US" sz="3200" dirty="0"/>
          </a:p>
        </p:txBody>
      </p:sp>
      <p:pic>
        <p:nvPicPr>
          <p:cNvPr id="3" name="petalo" descr="Illustrazione: ambito1 interagire petalo">    </p:cNvPr>
          <p:cNvPicPr>
            <a:picLocks noChangeAspect="1"/>
          </p:cNvPicPr>
          <p:nvPr/>
        </p:nvPicPr>
        <p:blipFill>
          <a:blip r:embed="rId1"/>
          <a:stretch>
            <a:fillRect/>
          </a:stretch>
        </p:blipFill>
        <p:spPr>
          <a:xfrm>
            <a:off x="10881360" y="411480"/>
            <a:ext cx="777240" cy="691733"/>
          </a:xfrm>
          <a:prstGeom prst="rect">
            <a:avLst/>
          </a:prstGeom>
        </p:spPr>
      </p:pic>
      <p:sp>
        <p:nvSpPr>
          <p:cNvPr id="4" name="Text 1"/>
          <p:cNvSpPr txBox="1"/>
          <p:nvPr/>
        </p:nvSpPr>
        <p:spPr>
          <a:xfrm>
            <a:off x="548640" y="1188720"/>
            <a:ext cx="11091672" cy="713232"/>
          </a:xfrm>
          <a:prstGeom prst="rect">
            <a:avLst/>
          </a:prstGeom>
          <a:noFill/>
          <a:ln/>
        </p:spPr>
        <p:txBody>
          <a:bodyPr wrap="square" lIns="0" tIns="0" rIns="0" bIns="0" rtlCol="0" anchor="t"/>
          <a:lstStyle/>
          <a:p>
            <a:pPr indent="0" marL="0">
              <a:buNone/>
            </a:pPr>
            <a:r>
              <a:rPr lang="en-US" sz="2000" b="1" dirty="0">
                <a:solidFill>
                  <a:schemeClr val="tx1"/>
                </a:solidFill>
                <a:latin typeface="IBM Plex Sans" pitchFamily="34" charset="0"/>
                <a:ea typeface="IBM Plex Sans" pitchFamily="34" charset="-122"/>
                <a:cs typeface="IBM Plex Sans" pitchFamily="34" charset="-120"/>
              </a:rPr>
              <a:t>Valutare se gli output dell'IA debbano essere accettati, modificati o rifiutati.</a:t>
            </a:r>
            <a:endParaRPr lang="en-US" sz="2000" dirty="0"/>
          </a:p>
        </p:txBody>
      </p:sp>
      <p:sp>
        <p:nvSpPr>
          <p:cNvPr id="5" name="Text 2"/>
          <p:cNvSpPr txBox="1"/>
          <p:nvPr/>
        </p:nvSpPr>
        <p:spPr>
          <a:xfrm>
            <a:off x="548640" y="1920240"/>
            <a:ext cx="11091672" cy="457200"/>
          </a:xfrm>
          <a:prstGeom prst="rect">
            <a:avLst/>
          </a:prstGeom>
          <a:noFill/>
          <a:ln/>
        </p:spPr>
        <p:txBody>
          <a:bodyPr wrap="square" lIns="0" tIns="0" rIns="0" bIns="0" rtlCol="0" anchor="t"/>
          <a:lstStyle/>
          <a:p>
            <a:pPr indent="0" marL="0">
              <a:buNone/>
            </a:pPr>
            <a:r>
              <a:rPr lang="en-US" sz="1300" b="1" dirty="0">
                <a:solidFill>
                  <a:schemeClr val="tx1"/>
                </a:solidFill>
              </a:rPr>
              <a:t>Conoscenze: </a:t>
            </a:r>
            <a:pPr indent="0" marL="0">
              <a:buNone/>
            </a:pPr>
            <a:r>
              <a:rPr lang="en-US" sz="1300" dirty="0">
                <a:solidFill>
                  <a:srgbClr val="215E9E"/>
                </a:solidFill>
              </a:rPr>
              <a:t>3.1, 3.2    </a:t>
            </a:r>
            <a:pPr indent="0" marL="0">
              <a:buNone/>
            </a:pPr>
            <a:r>
              <a:rPr lang="en-US" sz="1300" b="1" dirty="0">
                <a:solidFill>
                  <a:schemeClr val="tx1"/>
                </a:solidFill>
              </a:rPr>
              <a:t>Abilità: </a:t>
            </a:r>
            <a:pPr indent="0" marL="0">
              <a:buNone/>
            </a:pPr>
            <a:r>
              <a:rPr lang="en-US" sz="1300" dirty="0">
                <a:solidFill>
                  <a:srgbClr val="215E9E"/>
                </a:solidFill>
              </a:rPr>
              <a:t>pensiero critico    </a:t>
            </a:r>
            <a:pPr indent="0" marL="0">
              <a:buNone/>
            </a:pPr>
            <a:r>
              <a:rPr lang="en-US" sz="1300" b="1" dirty="0">
                <a:solidFill>
                  <a:schemeClr val="tx1"/>
                </a:solidFill>
              </a:rPr>
              <a:t>Attitudini: </a:t>
            </a:r>
            <a:pPr indent="0" marL="0">
              <a:buNone/>
            </a:pPr>
            <a:r>
              <a:rPr lang="en-US" sz="1300" dirty="0">
                <a:solidFill>
                  <a:srgbClr val="215E9E"/>
                </a:solidFill>
              </a:rPr>
              <a:t>senso di responsabilità</a:t>
            </a:r>
            <a:endParaRPr lang="en-US" sz="1300" dirty="0"/>
          </a:p>
        </p:txBody>
      </p:sp>
      <p:sp>
        <p:nvSpPr>
          <p:cNvPr id="6" name="Text 3"/>
          <p:cNvSpPr txBox="1"/>
          <p:nvPr/>
        </p:nvSpPr>
        <p:spPr>
          <a:xfrm>
            <a:off x="548640" y="2377440"/>
            <a:ext cx="11091672" cy="320040"/>
          </a:xfrm>
          <a:prstGeom prst="rect">
            <a:avLst/>
          </a:prstGeom>
          <a:noFill/>
          <a:ln/>
        </p:spPr>
        <p:txBody>
          <a:bodyPr wrap="square" lIns="0" tIns="0" rIns="0" bIns="0" rtlCol="0" anchor="t"/>
          <a:lstStyle/>
          <a:p>
            <a:pPr indent="0" marL="0">
              <a:buNone/>
            </a:pPr>
            <a:r>
              <a:rPr lang="en-US" sz="1200" b="1" dirty="0">
                <a:solidFill>
                  <a:schemeClr val="tx1"/>
                </a:solidFill>
              </a:rPr>
              <a:t>Collegamenti: </a:t>
            </a:r>
            <a:pPr indent="0" marL="0">
              <a:buNone/>
            </a:pPr>
            <a:r>
              <a:rPr lang="en-US" sz="1200" dirty="0">
                <a:solidFill>
                  <a:srgbClr val="6D6E70"/>
                </a:solidFill>
              </a:rPr>
              <a:t>Media e biblioteca · Lingua e letteratura · Storia e scienze sociali · Matematica · Trasparenza · Pregiudizi ed equità · Futuro del lavoro · Autenticità</a:t>
            </a:r>
            <a:endParaRPr lang="en-US" sz="1200" dirty="0"/>
          </a:p>
        </p:txBody>
      </p:sp>
      <p:sp>
        <p:nvSpPr>
          <p:cNvPr id="7" name="cornice"/>
          <p:cNvSpPr/>
          <p:nvPr/>
        </p:nvSpPr>
        <p:spPr>
          <a:xfrm>
            <a:off x="548640" y="2834640"/>
            <a:ext cx="11091672" cy="3337560"/>
          </a:xfrm>
          <a:prstGeom prst="roundRect">
            <a:avLst>
              <a:gd name="adj" fmla="val 3288"/>
            </a:avLst>
          </a:prstGeom>
          <a:solidFill>
            <a:schemeClr val="bg1"/>
          </a:solidFill>
          <a:ln w="12700">
            <a:solidFill>
              <a:schemeClr val="accent1"/>
            </a:solidFill>
            <a:prstDash val="solid"/>
          </a:ln>
        </p:spPr>
      </p:sp>
      <p:sp>
        <p:nvSpPr>
          <p:cNvPr id="8" name="pill_Base"/>
          <p:cNvSpPr/>
          <p:nvPr/>
        </p:nvSpPr>
        <p:spPr>
          <a:xfrm>
            <a:off x="822960" y="3017520"/>
            <a:ext cx="1463040" cy="329184"/>
          </a:xfrm>
          <a:prstGeom prst="roundRect">
            <a:avLst>
              <a:gd name="adj" fmla="val 16667"/>
            </a:avLst>
          </a:prstGeom>
          <a:solidFill>
            <a:srgbClr val="8DC7FF"/>
          </a:solidFill>
          <a:ln/>
        </p:spPr>
      </p:sp>
      <p:sp>
        <p:nvSpPr>
          <p:cNvPr id="9" name="Text 6"/>
          <p:cNvSpPr txBox="1"/>
          <p:nvPr/>
        </p:nvSpPr>
        <p:spPr>
          <a:xfrm>
            <a:off x="822960" y="301752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10" name="Text 7"/>
          <p:cNvSpPr txBox="1"/>
          <p:nvPr/>
        </p:nvSpPr>
        <p:spPr>
          <a:xfrm>
            <a:off x="8229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comprendono i motivi per cui gli output generati dall'IA debbano essere controllati e sanno come verificare autonomamente i contenuti.</a:t>
            </a:r>
            <a:endParaRPr lang="en-US" sz="1500" dirty="0"/>
          </a:p>
        </p:txBody>
      </p:sp>
      <p:sp>
        <p:nvSpPr>
          <p:cNvPr id="11" name="div_1"/>
          <p:cNvSpPr/>
          <p:nvPr/>
        </p:nvSpPr>
        <p:spPr>
          <a:xfrm>
            <a:off x="4297680" y="2834640"/>
            <a:ext cx="0" cy="3337560"/>
          </a:xfrm>
          <a:prstGeom prst="line">
            <a:avLst/>
          </a:prstGeom>
          <a:noFill/>
          <a:ln w="9525">
            <a:solidFill>
              <a:schemeClr val="accent1"/>
            </a:solidFill>
            <a:prstDash val="dash"/>
          </a:ln>
        </p:spPr>
      </p:sp>
      <p:sp>
        <p:nvSpPr>
          <p:cNvPr id="12" name="pill_Intermedio"/>
          <p:cNvSpPr/>
          <p:nvPr/>
        </p:nvSpPr>
        <p:spPr>
          <a:xfrm>
            <a:off x="4480560" y="3017520"/>
            <a:ext cx="1463040" cy="329184"/>
          </a:xfrm>
          <a:prstGeom prst="roundRect">
            <a:avLst>
              <a:gd name="adj" fmla="val 16667"/>
            </a:avLst>
          </a:prstGeom>
          <a:solidFill>
            <a:srgbClr val="5B9FD6"/>
          </a:solidFill>
          <a:ln/>
        </p:spPr>
      </p:sp>
      <p:sp>
        <p:nvSpPr>
          <p:cNvPr id="13" name="Text 10"/>
          <p:cNvSpPr txBox="1"/>
          <p:nvPr/>
        </p:nvSpPr>
        <p:spPr>
          <a:xfrm>
            <a:off x="44805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4" name="Text 11"/>
          <p:cNvSpPr txBox="1"/>
          <p:nvPr/>
        </p:nvSpPr>
        <p:spPr>
          <a:xfrm>
            <a:off x="44805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verificano l'accuratezza e la pertinenza degli output generati dall'IA consultando fonti attendibili e tenendo conto delle aspettative legate alle specifiche attività.</a:t>
            </a:r>
            <a:endParaRPr lang="en-US" sz="1500" dirty="0"/>
          </a:p>
        </p:txBody>
      </p:sp>
      <p:sp>
        <p:nvSpPr>
          <p:cNvPr id="15" name="div_2"/>
          <p:cNvSpPr/>
          <p:nvPr/>
        </p:nvSpPr>
        <p:spPr>
          <a:xfrm>
            <a:off x="7955280" y="2834640"/>
            <a:ext cx="0" cy="3337560"/>
          </a:xfrm>
          <a:prstGeom prst="line">
            <a:avLst/>
          </a:prstGeom>
          <a:noFill/>
          <a:ln w="9525">
            <a:solidFill>
              <a:schemeClr val="accent1"/>
            </a:solidFill>
            <a:prstDash val="dash"/>
          </a:ln>
        </p:spPr>
      </p:sp>
      <p:sp>
        <p:nvSpPr>
          <p:cNvPr id="16" name="pill_Avanzato"/>
          <p:cNvSpPr/>
          <p:nvPr/>
        </p:nvSpPr>
        <p:spPr>
          <a:xfrm>
            <a:off x="8138160" y="3017520"/>
            <a:ext cx="1463040" cy="329184"/>
          </a:xfrm>
          <a:prstGeom prst="roundRect">
            <a:avLst>
              <a:gd name="adj" fmla="val 16667"/>
            </a:avLst>
          </a:prstGeom>
          <a:solidFill>
            <a:srgbClr val="01408D"/>
          </a:solidFill>
          <a:ln/>
        </p:spPr>
      </p:sp>
      <p:sp>
        <p:nvSpPr>
          <p:cNvPr id="17" name="Text 14"/>
          <p:cNvSpPr txBox="1"/>
          <p:nvPr/>
        </p:nvSpPr>
        <p:spPr>
          <a:xfrm>
            <a:off x="81381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8" name="Text 15"/>
          <p:cNvSpPr txBox="1"/>
          <p:nvPr/>
        </p:nvSpPr>
        <p:spPr>
          <a:xfrm>
            <a:off x="81381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valutano gli output generati dall'IA e motivano la propria scelta quando decidono di utilizzarli, modificarli o scartarli.</a:t>
            </a:r>
            <a:endParaRPr lang="en-US" sz="15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01408D"/>
                </a:solidFill>
                <a:latin typeface="IBM Plex Sans" pitchFamily="34" charset="0"/>
                <a:ea typeface="IBM Plex Sans" pitchFamily="34" charset="-122"/>
                <a:cs typeface="IBM Plex Sans" pitchFamily="34" charset="-120"/>
              </a:rPr>
              <a:t>Interagire con l'IA 3: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in classe</a:t>
            </a:r>
            <a:endParaRPr lang="en-US" sz="3200" dirty="0"/>
          </a:p>
        </p:txBody>
      </p:sp>
      <p:pic>
        <p:nvPicPr>
          <p:cNvPr id="3" name="petalo" descr="Illustrazione: ambito1 interagire petalo">    </p:cNvPr>
          <p:cNvPicPr>
            <a:picLocks noChangeAspect="1"/>
          </p:cNvPicPr>
          <p:nvPr/>
        </p:nvPicPr>
        <p:blipFill>
          <a:blip r:embed="rId1"/>
          <a:stretch>
            <a:fillRect/>
          </a:stretch>
        </p:blipFill>
        <p:spPr>
          <a:xfrm>
            <a:off x="10881360" y="411480"/>
            <a:ext cx="777240" cy="691733"/>
          </a:xfrm>
          <a:prstGeom prst="rect">
            <a:avLst/>
          </a:prstGeom>
        </p:spPr>
      </p:pic>
      <p:sp>
        <p:nvSpPr>
          <p:cNvPr id="4" name="box_Base"/>
          <p:cNvSpPr/>
          <p:nvPr/>
        </p:nvSpPr>
        <p:spPr>
          <a:xfrm>
            <a:off x="548640" y="1325880"/>
            <a:ext cx="3611880" cy="4846320"/>
          </a:xfrm>
          <a:prstGeom prst="roundRect">
            <a:avLst>
              <a:gd name="adj" fmla="val 3038"/>
            </a:avLst>
          </a:prstGeom>
          <a:solidFill>
            <a:srgbClr val="F4F8FD"/>
          </a:solidFill>
          <a:ln/>
        </p:spPr>
      </p:sp>
      <p:sp>
        <p:nvSpPr>
          <p:cNvPr id="5" name="pill_Base"/>
          <p:cNvSpPr/>
          <p:nvPr/>
        </p:nvSpPr>
        <p:spPr>
          <a:xfrm>
            <a:off x="731520" y="1508760"/>
            <a:ext cx="1463040" cy="329184"/>
          </a:xfrm>
          <a:prstGeom prst="roundRect">
            <a:avLst>
              <a:gd name="adj" fmla="val 16667"/>
            </a:avLst>
          </a:prstGeom>
          <a:solidFill>
            <a:srgbClr val="8DC7FF"/>
          </a:solidFill>
          <a:ln/>
        </p:spPr>
      </p:sp>
      <p:sp>
        <p:nvSpPr>
          <p:cNvPr id="6" name="Text 3"/>
          <p:cNvSpPr txBox="1"/>
          <p:nvPr/>
        </p:nvSpPr>
        <p:spPr>
          <a:xfrm>
            <a:off x="731520" y="150876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7" name="Text 4"/>
          <p:cNvSpPr txBox="1"/>
          <p:nvPr/>
        </p:nvSpPr>
        <p:spPr>
          <a:xfrm>
            <a:off x="2331720"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8" name="Text 5"/>
          <p:cNvSpPr txBox="1"/>
          <p:nvPr/>
        </p:nvSpPr>
        <p:spPr>
          <a:xfrm>
            <a:off x="731520"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Gli alunni esaminano la soluzione di un problema di matematica fornita da uno strumento basato sull'intelligenza artificiale e la relativa spiegazione, poi confrontano i contenuti generati dall'IA con il procedimento che l'insegnante ha spiegato alla classe.</a:t>
            </a:r>
            <a:endParaRPr lang="en-US" sz="1400" dirty="0"/>
          </a:p>
        </p:txBody>
      </p:sp>
      <p:sp>
        <p:nvSpPr>
          <p:cNvPr id="9" name="box_Intermedio"/>
          <p:cNvSpPr/>
          <p:nvPr/>
        </p:nvSpPr>
        <p:spPr>
          <a:xfrm>
            <a:off x="4370832" y="1325880"/>
            <a:ext cx="3611880" cy="4846320"/>
          </a:xfrm>
          <a:prstGeom prst="roundRect">
            <a:avLst>
              <a:gd name="adj" fmla="val 3038"/>
            </a:avLst>
          </a:prstGeom>
          <a:solidFill>
            <a:srgbClr val="EAF3FF"/>
          </a:solidFill>
          <a:ln/>
        </p:spPr>
      </p:sp>
      <p:sp>
        <p:nvSpPr>
          <p:cNvPr id="10" name="pill_Intermedio"/>
          <p:cNvSpPr/>
          <p:nvPr/>
        </p:nvSpPr>
        <p:spPr>
          <a:xfrm>
            <a:off x="4553712" y="1508760"/>
            <a:ext cx="1463040" cy="329184"/>
          </a:xfrm>
          <a:prstGeom prst="roundRect">
            <a:avLst>
              <a:gd name="adj" fmla="val 16667"/>
            </a:avLst>
          </a:prstGeom>
          <a:solidFill>
            <a:srgbClr val="5B9FD6"/>
          </a:solidFill>
          <a:ln/>
        </p:spPr>
      </p:sp>
      <p:sp>
        <p:nvSpPr>
          <p:cNvPr id="11" name="Text 8"/>
          <p:cNvSpPr txBox="1"/>
          <p:nvPr/>
        </p:nvSpPr>
        <p:spPr>
          <a:xfrm>
            <a:off x="4553712"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2" name="Text 9"/>
          <p:cNvSpPr txBox="1"/>
          <p:nvPr/>
        </p:nvSpPr>
        <p:spPr>
          <a:xfrm>
            <a:off x="6153912"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3" name="Text 10"/>
          <p:cNvSpPr txBox="1"/>
          <p:nvPr/>
        </p:nvSpPr>
        <p:spPr>
          <a:xfrm>
            <a:off x="4553712"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In piccoli gruppi, gli alunni pianificano un itinerario per un turista che deve visitare la loro città. Quando l'insegnante dà consigli generati dall'IA sui ristoranti locali, gli studenti confrontano tali consigli con altre fonti per stabilire se le informazioni sono obsolete, inaccurate o se si trovano davanti a un'allucinazione. Dopodiché, gli alunni attingono alle proprie conoscenze ed esperienze per decidere se i luoghi potrebbero essere interessanti per il visitatore.</a:t>
            </a:r>
            <a:endParaRPr lang="en-US" sz="1400" dirty="0"/>
          </a:p>
        </p:txBody>
      </p:sp>
      <p:sp>
        <p:nvSpPr>
          <p:cNvPr id="14" name="box_Avanzato"/>
          <p:cNvSpPr/>
          <p:nvPr/>
        </p:nvSpPr>
        <p:spPr>
          <a:xfrm>
            <a:off x="8193024" y="1325880"/>
            <a:ext cx="3611880" cy="4846320"/>
          </a:xfrm>
          <a:prstGeom prst="roundRect">
            <a:avLst>
              <a:gd name="adj" fmla="val 3038"/>
            </a:avLst>
          </a:prstGeom>
          <a:solidFill>
            <a:srgbClr val="F4F8FD"/>
          </a:solidFill>
          <a:ln/>
        </p:spPr>
      </p:sp>
      <p:sp>
        <p:nvSpPr>
          <p:cNvPr id="15" name="pill_Avanzato"/>
          <p:cNvSpPr/>
          <p:nvPr/>
        </p:nvSpPr>
        <p:spPr>
          <a:xfrm>
            <a:off x="8375904" y="1508760"/>
            <a:ext cx="1463040" cy="329184"/>
          </a:xfrm>
          <a:prstGeom prst="roundRect">
            <a:avLst>
              <a:gd name="adj" fmla="val 16667"/>
            </a:avLst>
          </a:prstGeom>
          <a:solidFill>
            <a:srgbClr val="01408D"/>
          </a:solidFill>
          <a:ln/>
        </p:spPr>
      </p:sp>
      <p:sp>
        <p:nvSpPr>
          <p:cNvPr id="16" name="Text 13"/>
          <p:cNvSpPr txBox="1"/>
          <p:nvPr/>
        </p:nvSpPr>
        <p:spPr>
          <a:xfrm>
            <a:off x="8375904"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7" name="Text 14"/>
          <p:cNvSpPr txBox="1"/>
          <p:nvPr/>
        </p:nvSpPr>
        <p:spPr>
          <a:xfrm>
            <a:off x="9976104"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8" name="Text 15"/>
          <p:cNvSpPr txBox="1"/>
          <p:nvPr/>
        </p:nvSpPr>
        <p:spPr>
          <a:xfrm>
            <a:off x="8375904"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Quando l'insegnante illustra diverse interpretazioni di un evento storico generate dall'IA, gli studenti consultano fonti secondarie o primarie attendibili per verificare l'accuratezza delle interpretazioni e discutere quale includerebbero in una relazione finale.</a:t>
            </a:r>
            <a:endParaRPr lang="en-US" sz="14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01408D"/>
                </a:solidFill>
                <a:latin typeface="IBM Plex Sans" pitchFamily="34" charset="0"/>
                <a:ea typeface="IBM Plex Sans" pitchFamily="34" charset="-122"/>
                <a:cs typeface="IBM Plex Sans" pitchFamily="34" charset="-120"/>
              </a:rPr>
              <a:t>Pronto per la classe: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Fact-checking di una risposta</a:t>
            </a:r>
            <a:endParaRPr lang="en-US" sz="3200" dirty="0"/>
          </a:p>
        </p:txBody>
      </p:sp>
      <p:sp>
        <p:nvSpPr>
          <p:cNvPr id="3" name="scheda"/>
          <p:cNvSpPr/>
          <p:nvPr/>
        </p:nvSpPr>
        <p:spPr>
          <a:xfrm>
            <a:off x="548640" y="1325880"/>
            <a:ext cx="3566160" cy="4846320"/>
          </a:xfrm>
          <a:prstGeom prst="roundRect">
            <a:avLst>
              <a:gd name="adj" fmla="val 3846"/>
            </a:avLst>
          </a:prstGeom>
          <a:solidFill>
            <a:srgbClr val="CAE2FF"/>
          </a:solidFill>
          <a:ln/>
        </p:spPr>
      </p:sp>
      <p:sp>
        <p:nvSpPr>
          <p:cNvPr id="4" name="cerchio"/>
          <p:cNvSpPr/>
          <p:nvPr/>
        </p:nvSpPr>
        <p:spPr>
          <a:xfrm>
            <a:off x="1325880" y="1508760"/>
            <a:ext cx="2011680" cy="2011680"/>
          </a:xfrm>
          <a:prstGeom prst="ellipse">
            <a:avLst/>
          </a:prstGeom>
          <a:solidFill>
            <a:schemeClr val="bg1"/>
          </a:solidFill>
          <a:ln/>
        </p:spPr>
      </p:sp>
      <p:pic>
        <p:nvPicPr>
          <p:cNvPr id="5" name="pers_studentessa_computer" descr="Illustrazione: pers studentessa computer">    </p:cNvPr>
          <p:cNvPicPr>
            <a:picLocks noChangeAspect="1"/>
          </p:cNvPicPr>
          <p:nvPr/>
        </p:nvPicPr>
        <p:blipFill>
          <a:blip r:embed="rId1"/>
          <a:stretch>
            <a:fillRect/>
          </a:stretch>
        </p:blipFill>
        <p:spPr>
          <a:xfrm>
            <a:off x="1600200" y="1691640"/>
            <a:ext cx="1705028" cy="1645920"/>
          </a:xfrm>
          <a:prstGeom prst="rect">
            <a:avLst/>
          </a:prstGeom>
        </p:spPr>
      </p:pic>
      <p:sp>
        <p:nvSpPr>
          <p:cNvPr id="6" name="Text 3"/>
          <p:cNvSpPr txBox="1"/>
          <p:nvPr/>
        </p:nvSpPr>
        <p:spPr>
          <a:xfrm>
            <a:off x="777240" y="3657600"/>
            <a:ext cx="3108960" cy="2423160"/>
          </a:xfrm>
          <a:prstGeom prst="rect">
            <a:avLst/>
          </a:prstGeom>
          <a:noFill/>
          <a:ln/>
        </p:spPr>
        <p:txBody>
          <a:bodyPr wrap="square" lIns="0" tIns="0" rIns="0" bIns="0" rtlCol="0" anchor="t"/>
          <a:lstStyle/>
          <a:p>
            <a:pPr indent="0" marL="0">
              <a:buNone/>
            </a:pPr>
            <a:r>
              <a:rPr lang="en-US" sz="1300" b="1" dirty="0">
                <a:solidFill>
                  <a:schemeClr val="tx1"/>
                </a:solidFill>
              </a:rPr>
              <a:t>Competenza</a:t>
            </a:r>
            <a:endParaRPr lang="en-US" sz="1300" dirty="0"/>
          </a:p>
          <a:p>
            <a:pPr indent="0" marL="0">
              <a:buNone/>
            </a:pPr>
            <a:r>
              <a:rPr lang="en-US" sz="1300" dirty="0">
                <a:solidFill>
                  <a:schemeClr val="tx1"/>
                </a:solidFill>
              </a:rPr>
              <a:t>Interagire con l'IA 3</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Livello di riferimento</a:t>
            </a:r>
            <a:endParaRPr lang="en-US" sz="1300" dirty="0"/>
          </a:p>
          <a:p>
            <a:pPr indent="0" marL="0">
              <a:buNone/>
            </a:pPr>
            <a:r>
              <a:rPr lang="en-US" sz="1300" dirty="0">
                <a:solidFill>
                  <a:schemeClr val="tx1"/>
                </a:solidFill>
              </a:rPr>
              <a:t>Avanzato</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Durata</a:t>
            </a:r>
            <a:endParaRPr lang="en-US" sz="1300" dirty="0"/>
          </a:p>
          <a:p>
            <a:pPr indent="0" marL="0">
              <a:buNone/>
            </a:pPr>
            <a:r>
              <a:rPr lang="en-US" sz="1300" dirty="0">
                <a:solidFill>
                  <a:schemeClr val="tx1"/>
                </a:solidFill>
              </a:rPr>
              <a:t>2 ore</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Materiali</a:t>
            </a:r>
            <a:endParaRPr lang="en-US" sz="1300" dirty="0"/>
          </a:p>
          <a:p>
            <a:pPr indent="0" marL="0">
              <a:buNone/>
            </a:pPr>
            <a:r>
              <a:rPr lang="en-US" sz="1300" dirty="0">
                <a:solidFill>
                  <a:schemeClr val="tx1"/>
                </a:solidFill>
              </a:rPr>
              <a:t>Risposta di un chatbot preparata dal docente, manuale, fonti primarie</a:t>
            </a:r>
            <a:endParaRPr lang="en-US" sz="1300" dirty="0"/>
          </a:p>
        </p:txBody>
      </p:sp>
      <p:sp>
        <p:nvSpPr>
          <p:cNvPr id="7" name="passo_1"/>
          <p:cNvSpPr/>
          <p:nvPr/>
        </p:nvSpPr>
        <p:spPr>
          <a:xfrm>
            <a:off x="4480560" y="1481328"/>
            <a:ext cx="384048" cy="384048"/>
          </a:xfrm>
          <a:prstGeom prst="roundRect">
            <a:avLst>
              <a:gd name="adj" fmla="val 14286"/>
            </a:avLst>
          </a:prstGeom>
          <a:solidFill>
            <a:srgbClr val="01408D"/>
          </a:solidFill>
          <a:ln/>
        </p:spPr>
      </p:sp>
      <p:sp>
        <p:nvSpPr>
          <p:cNvPr id="8" name="Text 5"/>
          <p:cNvSpPr txBox="1"/>
          <p:nvPr/>
        </p:nvSpPr>
        <p:spPr>
          <a:xfrm>
            <a:off x="4480560" y="1481328"/>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9" name="Text 6"/>
          <p:cNvSpPr txBox="1"/>
          <p:nvPr/>
        </p:nvSpPr>
        <p:spPr>
          <a:xfrm>
            <a:off x="5029200" y="1371600"/>
            <a:ext cx="6611112" cy="777240"/>
          </a:xfrm>
          <a:prstGeom prst="rect">
            <a:avLst/>
          </a:prstGeom>
          <a:noFill/>
          <a:ln/>
        </p:spPr>
        <p:txBody>
          <a:bodyPr wrap="square" lIns="0" tIns="0" rIns="0" bIns="0" rtlCol="0" anchor="ctr"/>
          <a:lstStyle/>
          <a:p>
            <a:pPr indent="0" marL="0">
              <a:buNone/>
            </a:pPr>
            <a:r>
              <a:rPr lang="en-US" sz="1500" dirty="0">
                <a:solidFill>
                  <a:schemeClr val="tx1"/>
                </a:solidFill>
              </a:rPr>
              <a:t>Il docente genera con un chatbot una scheda su un argomento del programma (evento storico, fenomeno scientifico).</a:t>
            </a:r>
            <a:endParaRPr lang="en-US" sz="1500" dirty="0"/>
          </a:p>
        </p:txBody>
      </p:sp>
      <p:sp>
        <p:nvSpPr>
          <p:cNvPr id="10" name="passo_2"/>
          <p:cNvSpPr/>
          <p:nvPr/>
        </p:nvSpPr>
        <p:spPr>
          <a:xfrm>
            <a:off x="4480560" y="2377440"/>
            <a:ext cx="384048" cy="384048"/>
          </a:xfrm>
          <a:prstGeom prst="roundRect">
            <a:avLst>
              <a:gd name="adj" fmla="val 14286"/>
            </a:avLst>
          </a:prstGeom>
          <a:solidFill>
            <a:srgbClr val="01408D"/>
          </a:solidFill>
          <a:ln/>
        </p:spPr>
      </p:sp>
      <p:sp>
        <p:nvSpPr>
          <p:cNvPr id="11" name="Text 8"/>
          <p:cNvSpPr txBox="1"/>
          <p:nvPr/>
        </p:nvSpPr>
        <p:spPr>
          <a:xfrm>
            <a:off x="4480560" y="2377440"/>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txBox="1"/>
          <p:nvPr/>
        </p:nvSpPr>
        <p:spPr>
          <a:xfrm>
            <a:off x="5029200" y="2267712"/>
            <a:ext cx="6611112" cy="777240"/>
          </a:xfrm>
          <a:prstGeom prst="rect">
            <a:avLst/>
          </a:prstGeom>
          <a:noFill/>
          <a:ln/>
        </p:spPr>
        <p:txBody>
          <a:bodyPr wrap="square" lIns="0" tIns="0" rIns="0" bIns="0" rtlCol="0" anchor="ctr"/>
          <a:lstStyle/>
          <a:p>
            <a:pPr indent="0" marL="0">
              <a:buNone/>
            </a:pPr>
            <a:r>
              <a:rPr lang="en-US" sz="1500" dirty="0">
                <a:solidFill>
                  <a:schemeClr val="tx1"/>
                </a:solidFill>
              </a:rPr>
              <a:t>I gruppi scompongono la scheda in singole affermazioni e le verificano con almeno due fonti attendibili.</a:t>
            </a:r>
            <a:endParaRPr lang="en-US" sz="1500" dirty="0"/>
          </a:p>
        </p:txBody>
      </p:sp>
      <p:sp>
        <p:nvSpPr>
          <p:cNvPr id="13" name="passo_3"/>
          <p:cNvSpPr/>
          <p:nvPr/>
        </p:nvSpPr>
        <p:spPr>
          <a:xfrm>
            <a:off x="4480560" y="3273552"/>
            <a:ext cx="384048" cy="384048"/>
          </a:xfrm>
          <a:prstGeom prst="roundRect">
            <a:avLst>
              <a:gd name="adj" fmla="val 14286"/>
            </a:avLst>
          </a:prstGeom>
          <a:solidFill>
            <a:srgbClr val="01408D"/>
          </a:solidFill>
          <a:ln/>
        </p:spPr>
      </p:sp>
      <p:sp>
        <p:nvSpPr>
          <p:cNvPr id="14" name="Text 11"/>
          <p:cNvSpPr txBox="1"/>
          <p:nvPr/>
        </p:nvSpPr>
        <p:spPr>
          <a:xfrm>
            <a:off x="4480560" y="3273552"/>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5" name="Text 12"/>
          <p:cNvSpPr txBox="1"/>
          <p:nvPr/>
        </p:nvSpPr>
        <p:spPr>
          <a:xfrm>
            <a:off x="5029200" y="3163824"/>
            <a:ext cx="6611112" cy="777240"/>
          </a:xfrm>
          <a:prstGeom prst="rect">
            <a:avLst/>
          </a:prstGeom>
          <a:noFill/>
          <a:ln/>
        </p:spPr>
        <p:txBody>
          <a:bodyPr wrap="square" lIns="0" tIns="0" rIns="0" bIns="0" rtlCol="0" anchor="ctr"/>
          <a:lstStyle/>
          <a:p>
            <a:pPr indent="0" marL="0">
              <a:buNone/>
            </a:pPr>
            <a:r>
              <a:rPr lang="en-US" sz="1500" dirty="0">
                <a:solidFill>
                  <a:schemeClr val="tx1"/>
                </a:solidFill>
              </a:rPr>
              <a:t>Per ogni affermazione decidono: accetto, modifico o rifiuto, con motivazione scritta.</a:t>
            </a:r>
            <a:endParaRPr lang="en-US" sz="1500" dirty="0"/>
          </a:p>
        </p:txBody>
      </p:sp>
      <p:sp>
        <p:nvSpPr>
          <p:cNvPr id="16" name="passo_4"/>
          <p:cNvSpPr/>
          <p:nvPr/>
        </p:nvSpPr>
        <p:spPr>
          <a:xfrm>
            <a:off x="4480560" y="4169664"/>
            <a:ext cx="384048" cy="384048"/>
          </a:xfrm>
          <a:prstGeom prst="roundRect">
            <a:avLst>
              <a:gd name="adj" fmla="val 14286"/>
            </a:avLst>
          </a:prstGeom>
          <a:solidFill>
            <a:srgbClr val="01408D"/>
          </a:solidFill>
          <a:ln/>
        </p:spPr>
      </p:sp>
      <p:sp>
        <p:nvSpPr>
          <p:cNvPr id="17" name="Text 14"/>
          <p:cNvSpPr txBox="1"/>
          <p:nvPr/>
        </p:nvSpPr>
        <p:spPr>
          <a:xfrm>
            <a:off x="4480560" y="4169664"/>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18" name="Text 15"/>
          <p:cNvSpPr txBox="1"/>
          <p:nvPr/>
        </p:nvSpPr>
        <p:spPr>
          <a:xfrm>
            <a:off x="5029200" y="4059936"/>
            <a:ext cx="6611112" cy="777240"/>
          </a:xfrm>
          <a:prstGeom prst="rect">
            <a:avLst/>
          </a:prstGeom>
          <a:noFill/>
          <a:ln/>
        </p:spPr>
        <p:txBody>
          <a:bodyPr wrap="square" lIns="0" tIns="0" rIns="0" bIns="0" rtlCol="0" anchor="ctr"/>
          <a:lstStyle/>
          <a:p>
            <a:pPr indent="0" marL="0">
              <a:buNone/>
            </a:pPr>
            <a:r>
              <a:rPr lang="en-US" sz="1500" dirty="0">
                <a:solidFill>
                  <a:schemeClr val="tx1"/>
                </a:solidFill>
              </a:rPr>
              <a:t>Calcolano la quota di affermazioni corrette e redigono la versione finale citando le fonti.</a:t>
            </a:r>
            <a:endParaRPr lang="en-US" sz="1500" dirty="0"/>
          </a:p>
        </p:txBody>
      </p:sp>
      <p:sp>
        <p:nvSpPr>
          <p:cNvPr id="19" name="domanda"/>
          <p:cNvSpPr/>
          <p:nvPr/>
        </p:nvSpPr>
        <p:spPr>
          <a:xfrm>
            <a:off x="4480560" y="5074920"/>
            <a:ext cx="7159752" cy="1097280"/>
          </a:xfrm>
          <a:prstGeom prst="roundRect">
            <a:avLst>
              <a:gd name="adj" fmla="val 10000"/>
            </a:avLst>
          </a:prstGeom>
          <a:solidFill>
            <a:srgbClr val="01408D"/>
          </a:solidFill>
          <a:ln/>
        </p:spPr>
      </p:sp>
      <p:sp>
        <p:nvSpPr>
          <p:cNvPr id="20" name="Text 17"/>
          <p:cNvSpPr txBox="1"/>
          <p:nvPr/>
        </p:nvSpPr>
        <p:spPr>
          <a:xfrm>
            <a:off x="4709160" y="5120640"/>
            <a:ext cx="6720840" cy="1005840"/>
          </a:xfrm>
          <a:prstGeom prst="rect">
            <a:avLst/>
          </a:prstGeom>
          <a:noFill/>
          <a:ln/>
        </p:spPr>
        <p:txBody>
          <a:bodyPr wrap="square" lIns="0" tIns="0" rIns="0" bIns="0" rtlCol="0" anchor="ctr"/>
          <a:lstStyle/>
          <a:p>
            <a:pPr indent="0" marL="0">
              <a:buNone/>
            </a:pPr>
            <a:r>
              <a:rPr lang="en-US" sz="1600" b="1" dirty="0">
                <a:solidFill>
                  <a:srgbClr val="FFFFFF"/>
                </a:solidFill>
              </a:rPr>
              <a:t>Domanda di riflessione  </a:t>
            </a:r>
            <a:pPr indent="0" marL="0">
              <a:buNone/>
            </a:pPr>
            <a:r>
              <a:rPr lang="en-US" sz="1600" i="1" dirty="0">
                <a:solidFill>
                  <a:srgbClr val="FFFFFF"/>
                </a:solidFill>
              </a:rPr>
              <a:t>Quali errori sarebbero passati inosservati senza la verifica?</a:t>
            </a:r>
            <a:endParaRPr lang="en-US" sz="16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01408D"/>
                </a:solidFill>
                <a:latin typeface="IBM Plex Sans" pitchFamily="34" charset="0"/>
                <a:ea typeface="IBM Plex Sans" pitchFamily="34" charset="-122"/>
                <a:cs typeface="IBM Plex Sans" pitchFamily="34" charset="-120"/>
              </a:rPr>
              <a:t>Interagire con l'IA 4: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aspettative</a:t>
            </a:r>
            <a:endParaRPr lang="en-US" sz="3200" dirty="0"/>
          </a:p>
        </p:txBody>
      </p:sp>
      <p:pic>
        <p:nvPicPr>
          <p:cNvPr id="3" name="petalo" descr="Illustrazione: ambito1 interagire petalo">    </p:cNvPr>
          <p:cNvPicPr>
            <a:picLocks noChangeAspect="1"/>
          </p:cNvPicPr>
          <p:nvPr/>
        </p:nvPicPr>
        <p:blipFill>
          <a:blip r:embed="rId1"/>
          <a:stretch>
            <a:fillRect/>
          </a:stretch>
        </p:blipFill>
        <p:spPr>
          <a:xfrm>
            <a:off x="10881360" y="411480"/>
            <a:ext cx="777240" cy="691733"/>
          </a:xfrm>
          <a:prstGeom prst="rect">
            <a:avLst/>
          </a:prstGeom>
        </p:spPr>
      </p:pic>
      <p:sp>
        <p:nvSpPr>
          <p:cNvPr id="4" name="Text 1"/>
          <p:cNvSpPr txBox="1"/>
          <p:nvPr/>
        </p:nvSpPr>
        <p:spPr>
          <a:xfrm>
            <a:off x="548640" y="1188720"/>
            <a:ext cx="11091672" cy="713232"/>
          </a:xfrm>
          <a:prstGeom prst="rect">
            <a:avLst/>
          </a:prstGeom>
          <a:noFill/>
          <a:ln/>
        </p:spPr>
        <p:txBody>
          <a:bodyPr wrap="square" lIns="0" tIns="0" rIns="0" bIns="0" rtlCol="0" anchor="t"/>
          <a:lstStyle/>
          <a:p>
            <a:pPr indent="0" marL="0">
              <a:buNone/>
            </a:pPr>
            <a:r>
              <a:rPr lang="en-US" sz="1800" b="1" dirty="0">
                <a:solidFill>
                  <a:schemeClr val="tx1"/>
                </a:solidFill>
                <a:latin typeface="IBM Plex Sans" pitchFamily="34" charset="0"/>
                <a:ea typeface="IBM Plex Sans" pitchFamily="34" charset="-122"/>
                <a:cs typeface="IBM Plex Sans" pitchFamily="34" charset="-120"/>
              </a:rPr>
              <a:t>Analizzare in che modo i sistemi di IA predittiva forniscono raccomandazioni che possono orientare o limitare le prospettive.</a:t>
            </a:r>
            <a:endParaRPr lang="en-US" sz="1800" dirty="0"/>
          </a:p>
        </p:txBody>
      </p:sp>
      <p:sp>
        <p:nvSpPr>
          <p:cNvPr id="5" name="Text 2"/>
          <p:cNvSpPr txBox="1"/>
          <p:nvPr/>
        </p:nvSpPr>
        <p:spPr>
          <a:xfrm>
            <a:off x="548640" y="1920240"/>
            <a:ext cx="11091672" cy="457200"/>
          </a:xfrm>
          <a:prstGeom prst="rect">
            <a:avLst/>
          </a:prstGeom>
          <a:noFill/>
          <a:ln/>
        </p:spPr>
        <p:txBody>
          <a:bodyPr wrap="square" lIns="0" tIns="0" rIns="0" bIns="0" rtlCol="0" anchor="t"/>
          <a:lstStyle/>
          <a:p>
            <a:pPr indent="0" marL="0">
              <a:buNone/>
            </a:pPr>
            <a:r>
              <a:rPr lang="en-US" sz="1300" b="1" dirty="0">
                <a:solidFill>
                  <a:schemeClr val="tx1"/>
                </a:solidFill>
              </a:rPr>
              <a:t>Conoscenze: </a:t>
            </a:r>
            <a:pPr indent="0" marL="0">
              <a:buNone/>
            </a:pPr>
            <a:r>
              <a:rPr lang="en-US" sz="1300" dirty="0">
                <a:solidFill>
                  <a:srgbClr val="215E9E"/>
                </a:solidFill>
              </a:rPr>
              <a:t>1.1, 3.2, 4.1    </a:t>
            </a:r>
            <a:pPr indent="0" marL="0">
              <a:buNone/>
            </a:pPr>
            <a:r>
              <a:rPr lang="en-US" sz="1300" b="1" dirty="0">
                <a:solidFill>
                  <a:schemeClr val="tx1"/>
                </a:solidFill>
              </a:rPr>
              <a:t>Abilità: </a:t>
            </a:r>
            <a:pPr indent="0" marL="0">
              <a:buNone/>
            </a:pPr>
            <a:r>
              <a:rPr lang="en-US" sz="1300" dirty="0">
                <a:solidFill>
                  <a:srgbClr val="215E9E"/>
                </a:solidFill>
              </a:rPr>
              <a:t>consapevolezza di sé e sociale    </a:t>
            </a:r>
            <a:pPr indent="0" marL="0">
              <a:buNone/>
            </a:pPr>
            <a:r>
              <a:rPr lang="en-US" sz="1300" b="1" dirty="0">
                <a:solidFill>
                  <a:schemeClr val="tx1"/>
                </a:solidFill>
              </a:rPr>
              <a:t>Attitudini: </a:t>
            </a:r>
            <a:pPr indent="0" marL="0">
              <a:buNone/>
            </a:pPr>
            <a:r>
              <a:rPr lang="en-US" sz="1300" dirty="0">
                <a:solidFill>
                  <a:srgbClr val="215E9E"/>
                </a:solidFill>
              </a:rPr>
              <a:t>curiosità, capacità di riflessione</a:t>
            </a:r>
            <a:endParaRPr lang="en-US" sz="1300" dirty="0"/>
          </a:p>
        </p:txBody>
      </p:sp>
      <p:sp>
        <p:nvSpPr>
          <p:cNvPr id="6" name="Text 3"/>
          <p:cNvSpPr txBox="1"/>
          <p:nvPr/>
        </p:nvSpPr>
        <p:spPr>
          <a:xfrm>
            <a:off x="548640" y="2377440"/>
            <a:ext cx="11091672" cy="320040"/>
          </a:xfrm>
          <a:prstGeom prst="rect">
            <a:avLst/>
          </a:prstGeom>
          <a:noFill/>
          <a:ln/>
        </p:spPr>
        <p:txBody>
          <a:bodyPr wrap="square" lIns="0" tIns="0" rIns="0" bIns="0" rtlCol="0" anchor="t"/>
          <a:lstStyle/>
          <a:p>
            <a:pPr indent="0" marL="0">
              <a:buNone/>
            </a:pPr>
            <a:r>
              <a:rPr lang="en-US" sz="1200" b="1" dirty="0">
                <a:solidFill>
                  <a:schemeClr val="tx1"/>
                </a:solidFill>
              </a:rPr>
              <a:t>Collegamenti: </a:t>
            </a:r>
            <a:pPr indent="0" marL="0">
              <a:buNone/>
            </a:pPr>
            <a:r>
              <a:rPr lang="en-US" sz="1200" dirty="0">
                <a:solidFill>
                  <a:srgbClr val="6D6E70"/>
                </a:solidFill>
              </a:rPr>
              <a:t>Media e biblioteca · Storia e scienze sociali · Matematica · Trasparenza · Pregiudizi ed equità · Benessere mentale</a:t>
            </a:r>
            <a:endParaRPr lang="en-US" sz="1200" dirty="0"/>
          </a:p>
        </p:txBody>
      </p:sp>
      <p:sp>
        <p:nvSpPr>
          <p:cNvPr id="7" name="cornice"/>
          <p:cNvSpPr/>
          <p:nvPr/>
        </p:nvSpPr>
        <p:spPr>
          <a:xfrm>
            <a:off x="548640" y="2834640"/>
            <a:ext cx="11091672" cy="3337560"/>
          </a:xfrm>
          <a:prstGeom prst="roundRect">
            <a:avLst>
              <a:gd name="adj" fmla="val 3288"/>
            </a:avLst>
          </a:prstGeom>
          <a:solidFill>
            <a:schemeClr val="bg1"/>
          </a:solidFill>
          <a:ln w="12700">
            <a:solidFill>
              <a:schemeClr val="accent1"/>
            </a:solidFill>
            <a:prstDash val="solid"/>
          </a:ln>
        </p:spPr>
      </p:sp>
      <p:sp>
        <p:nvSpPr>
          <p:cNvPr id="8" name="pill_Base"/>
          <p:cNvSpPr/>
          <p:nvPr/>
        </p:nvSpPr>
        <p:spPr>
          <a:xfrm>
            <a:off x="822960" y="3017520"/>
            <a:ext cx="1463040" cy="329184"/>
          </a:xfrm>
          <a:prstGeom prst="roundRect">
            <a:avLst>
              <a:gd name="adj" fmla="val 16667"/>
            </a:avLst>
          </a:prstGeom>
          <a:solidFill>
            <a:srgbClr val="8DC7FF"/>
          </a:solidFill>
          <a:ln/>
        </p:spPr>
      </p:sp>
      <p:sp>
        <p:nvSpPr>
          <p:cNvPr id="9" name="Text 6"/>
          <p:cNvSpPr txBox="1"/>
          <p:nvPr/>
        </p:nvSpPr>
        <p:spPr>
          <a:xfrm>
            <a:off x="822960" y="301752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10" name="Text 7"/>
          <p:cNvSpPr txBox="1"/>
          <p:nvPr/>
        </p:nvSpPr>
        <p:spPr>
          <a:xfrm>
            <a:off x="8229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sanno che l'IA può utilizzare i dati relativi a un utente per fornirgli raccomandazioni o previsioni.</a:t>
            </a:r>
            <a:endParaRPr lang="en-US" sz="1500" dirty="0"/>
          </a:p>
        </p:txBody>
      </p:sp>
      <p:sp>
        <p:nvSpPr>
          <p:cNvPr id="11" name="div_1"/>
          <p:cNvSpPr/>
          <p:nvPr/>
        </p:nvSpPr>
        <p:spPr>
          <a:xfrm>
            <a:off x="4297680" y="2834640"/>
            <a:ext cx="0" cy="3337560"/>
          </a:xfrm>
          <a:prstGeom prst="line">
            <a:avLst/>
          </a:prstGeom>
          <a:noFill/>
          <a:ln w="9525">
            <a:solidFill>
              <a:schemeClr val="accent1"/>
            </a:solidFill>
            <a:prstDash val="dash"/>
          </a:ln>
        </p:spPr>
      </p:sp>
      <p:sp>
        <p:nvSpPr>
          <p:cNvPr id="12" name="pill_Intermedio"/>
          <p:cNvSpPr/>
          <p:nvPr/>
        </p:nvSpPr>
        <p:spPr>
          <a:xfrm>
            <a:off x="4480560" y="3017520"/>
            <a:ext cx="1463040" cy="329184"/>
          </a:xfrm>
          <a:prstGeom prst="roundRect">
            <a:avLst>
              <a:gd name="adj" fmla="val 16667"/>
            </a:avLst>
          </a:prstGeom>
          <a:solidFill>
            <a:srgbClr val="5B9FD6"/>
          </a:solidFill>
          <a:ln/>
        </p:spPr>
      </p:sp>
      <p:sp>
        <p:nvSpPr>
          <p:cNvPr id="13" name="Text 10"/>
          <p:cNvSpPr txBox="1"/>
          <p:nvPr/>
        </p:nvSpPr>
        <p:spPr>
          <a:xfrm>
            <a:off x="44805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4" name="Text 11"/>
          <p:cNvSpPr txBox="1"/>
          <p:nvPr/>
        </p:nvSpPr>
        <p:spPr>
          <a:xfrm>
            <a:off x="44805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riflettono sulle situazioni in cui i consigli generati dall'IA potrebbero essere utili oppure, al contrario, potrebbero sembrare troppo limitati o generici.</a:t>
            </a:r>
            <a:endParaRPr lang="en-US" sz="1500" dirty="0"/>
          </a:p>
        </p:txBody>
      </p:sp>
      <p:sp>
        <p:nvSpPr>
          <p:cNvPr id="15" name="div_2"/>
          <p:cNvSpPr/>
          <p:nvPr/>
        </p:nvSpPr>
        <p:spPr>
          <a:xfrm>
            <a:off x="7955280" y="2834640"/>
            <a:ext cx="0" cy="3337560"/>
          </a:xfrm>
          <a:prstGeom prst="line">
            <a:avLst/>
          </a:prstGeom>
          <a:noFill/>
          <a:ln w="9525">
            <a:solidFill>
              <a:schemeClr val="accent1"/>
            </a:solidFill>
            <a:prstDash val="dash"/>
          </a:ln>
        </p:spPr>
      </p:sp>
      <p:sp>
        <p:nvSpPr>
          <p:cNvPr id="16" name="pill_Avanzato"/>
          <p:cNvSpPr/>
          <p:nvPr/>
        </p:nvSpPr>
        <p:spPr>
          <a:xfrm>
            <a:off x="8138160" y="3017520"/>
            <a:ext cx="1463040" cy="329184"/>
          </a:xfrm>
          <a:prstGeom prst="roundRect">
            <a:avLst>
              <a:gd name="adj" fmla="val 16667"/>
            </a:avLst>
          </a:prstGeom>
          <a:solidFill>
            <a:srgbClr val="01408D"/>
          </a:solidFill>
          <a:ln/>
        </p:spPr>
      </p:sp>
      <p:sp>
        <p:nvSpPr>
          <p:cNvPr id="17" name="Text 14"/>
          <p:cNvSpPr txBox="1"/>
          <p:nvPr/>
        </p:nvSpPr>
        <p:spPr>
          <a:xfrm>
            <a:off x="81381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8" name="Text 15"/>
          <p:cNvSpPr txBox="1"/>
          <p:nvPr/>
        </p:nvSpPr>
        <p:spPr>
          <a:xfrm>
            <a:off x="81381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soppesano i vantaggi e gli svantaggi dei sistemi IA che utilizzano i dati per plasmare l'accesso alle informazioni e riflettono su come ciò possa influenzare la visione della realtà, le idee o i comportamenti.</a:t>
            </a:r>
            <a:endParaRPr lang="en-US" sz="15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01408D"/>
                </a:solidFill>
                <a:latin typeface="IBM Plex Sans" pitchFamily="34" charset="0"/>
                <a:ea typeface="IBM Plex Sans" pitchFamily="34" charset="-122"/>
                <a:cs typeface="IBM Plex Sans" pitchFamily="34" charset="-120"/>
              </a:rPr>
              <a:t>Interagire con l'IA 4: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in classe</a:t>
            </a:r>
            <a:endParaRPr lang="en-US" sz="3200" dirty="0"/>
          </a:p>
        </p:txBody>
      </p:sp>
      <p:pic>
        <p:nvPicPr>
          <p:cNvPr id="3" name="petalo" descr="Illustrazione: ambito1 interagire petalo">    </p:cNvPr>
          <p:cNvPicPr>
            <a:picLocks noChangeAspect="1"/>
          </p:cNvPicPr>
          <p:nvPr/>
        </p:nvPicPr>
        <p:blipFill>
          <a:blip r:embed="rId1"/>
          <a:stretch>
            <a:fillRect/>
          </a:stretch>
        </p:blipFill>
        <p:spPr>
          <a:xfrm>
            <a:off x="10881360" y="411480"/>
            <a:ext cx="777240" cy="691733"/>
          </a:xfrm>
          <a:prstGeom prst="rect">
            <a:avLst/>
          </a:prstGeom>
        </p:spPr>
      </p:pic>
      <p:sp>
        <p:nvSpPr>
          <p:cNvPr id="4" name="box_Base"/>
          <p:cNvSpPr/>
          <p:nvPr/>
        </p:nvSpPr>
        <p:spPr>
          <a:xfrm>
            <a:off x="548640" y="1325880"/>
            <a:ext cx="3611880" cy="4846320"/>
          </a:xfrm>
          <a:prstGeom prst="roundRect">
            <a:avLst>
              <a:gd name="adj" fmla="val 3038"/>
            </a:avLst>
          </a:prstGeom>
          <a:solidFill>
            <a:srgbClr val="F4F8FD"/>
          </a:solidFill>
          <a:ln/>
        </p:spPr>
      </p:sp>
      <p:sp>
        <p:nvSpPr>
          <p:cNvPr id="5" name="pill_Base"/>
          <p:cNvSpPr/>
          <p:nvPr/>
        </p:nvSpPr>
        <p:spPr>
          <a:xfrm>
            <a:off x="731520" y="1508760"/>
            <a:ext cx="1463040" cy="329184"/>
          </a:xfrm>
          <a:prstGeom prst="roundRect">
            <a:avLst>
              <a:gd name="adj" fmla="val 16667"/>
            </a:avLst>
          </a:prstGeom>
          <a:solidFill>
            <a:srgbClr val="8DC7FF"/>
          </a:solidFill>
          <a:ln/>
        </p:spPr>
      </p:sp>
      <p:sp>
        <p:nvSpPr>
          <p:cNvPr id="6" name="Text 3"/>
          <p:cNvSpPr txBox="1"/>
          <p:nvPr/>
        </p:nvSpPr>
        <p:spPr>
          <a:xfrm>
            <a:off x="731520" y="150876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7" name="Text 4"/>
          <p:cNvSpPr txBox="1"/>
          <p:nvPr/>
        </p:nvSpPr>
        <p:spPr>
          <a:xfrm>
            <a:off x="2331720"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8" name="Text 5"/>
          <p:cNvSpPr txBox="1"/>
          <p:nvPr/>
        </p:nvSpPr>
        <p:spPr>
          <a:xfrm>
            <a:off x="731520"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Gli alunni redigono un elenco di film e programmi televisivi che consiglierebbero a uno dei loro personaggi letterari preferiti, motivando le proprie scelte in base a elementi contenuti nel libro. La classe condivide le liste e discute della propria conoscenza dei personaggi, poi confronta il procedimento che hanno seguito con il modo in cui l'IA genera raccomandazioni.</a:t>
            </a:r>
            <a:endParaRPr lang="en-US" sz="1400" dirty="0"/>
          </a:p>
        </p:txBody>
      </p:sp>
      <p:sp>
        <p:nvSpPr>
          <p:cNvPr id="9" name="box_Intermedio"/>
          <p:cNvSpPr/>
          <p:nvPr/>
        </p:nvSpPr>
        <p:spPr>
          <a:xfrm>
            <a:off x="4370832" y="1325880"/>
            <a:ext cx="3611880" cy="4846320"/>
          </a:xfrm>
          <a:prstGeom prst="roundRect">
            <a:avLst>
              <a:gd name="adj" fmla="val 3038"/>
            </a:avLst>
          </a:prstGeom>
          <a:solidFill>
            <a:srgbClr val="EAF3FF"/>
          </a:solidFill>
          <a:ln/>
        </p:spPr>
      </p:sp>
      <p:sp>
        <p:nvSpPr>
          <p:cNvPr id="10" name="pill_Intermedio"/>
          <p:cNvSpPr/>
          <p:nvPr/>
        </p:nvSpPr>
        <p:spPr>
          <a:xfrm>
            <a:off x="4553712" y="1508760"/>
            <a:ext cx="1463040" cy="329184"/>
          </a:xfrm>
          <a:prstGeom prst="roundRect">
            <a:avLst>
              <a:gd name="adj" fmla="val 16667"/>
            </a:avLst>
          </a:prstGeom>
          <a:solidFill>
            <a:srgbClr val="5B9FD6"/>
          </a:solidFill>
          <a:ln/>
        </p:spPr>
      </p:sp>
      <p:sp>
        <p:nvSpPr>
          <p:cNvPr id="11" name="Text 8"/>
          <p:cNvSpPr txBox="1"/>
          <p:nvPr/>
        </p:nvSpPr>
        <p:spPr>
          <a:xfrm>
            <a:off x="4553712"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2" name="Text 9"/>
          <p:cNvSpPr txBox="1"/>
          <p:nvPr/>
        </p:nvSpPr>
        <p:spPr>
          <a:xfrm>
            <a:off x="6153912"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3" name="Text 10"/>
          <p:cNvSpPr txBox="1"/>
          <p:nvPr/>
        </p:nvSpPr>
        <p:spPr>
          <a:xfrm>
            <a:off x="4553712"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Gli alunni confrontano i consigli di un'app musicale con l'elenco dei propri brani e artisti preferiti, dopodiché esaminano i casi in cui gli algoritmi si sono basati sulle preferenze esistenti o hanno proposto loro nuovi generi musicali.</a:t>
            </a:r>
            <a:endParaRPr lang="en-US" sz="1400" dirty="0"/>
          </a:p>
        </p:txBody>
      </p:sp>
      <p:sp>
        <p:nvSpPr>
          <p:cNvPr id="14" name="box_Avanzato"/>
          <p:cNvSpPr/>
          <p:nvPr/>
        </p:nvSpPr>
        <p:spPr>
          <a:xfrm>
            <a:off x="8193024" y="1325880"/>
            <a:ext cx="3611880" cy="4846320"/>
          </a:xfrm>
          <a:prstGeom prst="roundRect">
            <a:avLst>
              <a:gd name="adj" fmla="val 3038"/>
            </a:avLst>
          </a:prstGeom>
          <a:solidFill>
            <a:srgbClr val="F4F8FD"/>
          </a:solidFill>
          <a:ln/>
        </p:spPr>
      </p:sp>
      <p:sp>
        <p:nvSpPr>
          <p:cNvPr id="15" name="pill_Avanzato"/>
          <p:cNvSpPr/>
          <p:nvPr/>
        </p:nvSpPr>
        <p:spPr>
          <a:xfrm>
            <a:off x="8375904" y="1508760"/>
            <a:ext cx="1463040" cy="329184"/>
          </a:xfrm>
          <a:prstGeom prst="roundRect">
            <a:avLst>
              <a:gd name="adj" fmla="val 16667"/>
            </a:avLst>
          </a:prstGeom>
          <a:solidFill>
            <a:srgbClr val="01408D"/>
          </a:solidFill>
          <a:ln/>
        </p:spPr>
      </p:sp>
      <p:sp>
        <p:nvSpPr>
          <p:cNvPr id="16" name="Text 13"/>
          <p:cNvSpPr txBox="1"/>
          <p:nvPr/>
        </p:nvSpPr>
        <p:spPr>
          <a:xfrm>
            <a:off x="8375904"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7" name="Text 14"/>
          <p:cNvSpPr txBox="1"/>
          <p:nvPr/>
        </p:nvSpPr>
        <p:spPr>
          <a:xfrm>
            <a:off x="9976104"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8" name="Text 15"/>
          <p:cNvSpPr txBox="1"/>
          <p:nvPr/>
        </p:nvSpPr>
        <p:spPr>
          <a:xfrm>
            <a:off x="8375904"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Gli alunni esaminano casi di studio su come i sistemi usati dai social media per dare consigli e raccomandazioni hanno influenzato la comprensione di una determinata questione da parte dell'opinione pubblica, dopodiché discutono di come ciò possa influire sui comportamenti delle persone in occasione delle elezioni.</a:t>
            </a:r>
            <a:endParaRPr lang="en-US" sz="14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01408D"/>
                </a:solidFill>
                <a:latin typeface="IBM Plex Sans" pitchFamily="34" charset="0"/>
                <a:ea typeface="IBM Plex Sans" pitchFamily="34" charset="-122"/>
                <a:cs typeface="IBM Plex Sans" pitchFamily="34" charset="-120"/>
              </a:rPr>
              <a:t>Pronto per la classe: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Due profili, due feed</a:t>
            </a:r>
            <a:endParaRPr lang="en-US" sz="3200" dirty="0"/>
          </a:p>
        </p:txBody>
      </p:sp>
      <p:sp>
        <p:nvSpPr>
          <p:cNvPr id="3" name="scheda"/>
          <p:cNvSpPr/>
          <p:nvPr/>
        </p:nvSpPr>
        <p:spPr>
          <a:xfrm>
            <a:off x="548640" y="1325880"/>
            <a:ext cx="3566160" cy="4846320"/>
          </a:xfrm>
          <a:prstGeom prst="roundRect">
            <a:avLst>
              <a:gd name="adj" fmla="val 3846"/>
            </a:avLst>
          </a:prstGeom>
          <a:solidFill>
            <a:srgbClr val="CAE2FF"/>
          </a:solidFill>
          <a:ln/>
        </p:spPr>
      </p:sp>
      <p:sp>
        <p:nvSpPr>
          <p:cNvPr id="4" name="cerchio"/>
          <p:cNvSpPr/>
          <p:nvPr/>
        </p:nvSpPr>
        <p:spPr>
          <a:xfrm>
            <a:off x="1325880" y="1508760"/>
            <a:ext cx="2011680" cy="2011680"/>
          </a:xfrm>
          <a:prstGeom prst="ellipse">
            <a:avLst/>
          </a:prstGeom>
          <a:solidFill>
            <a:schemeClr val="bg1"/>
          </a:solidFill>
          <a:ln/>
        </p:spPr>
      </p:sp>
      <p:pic>
        <p:nvPicPr>
          <p:cNvPr id="5" name="pers_studentessa_computer" descr="Illustrazione: pers studentessa computer">    </p:cNvPr>
          <p:cNvPicPr>
            <a:picLocks noChangeAspect="1"/>
          </p:cNvPicPr>
          <p:nvPr/>
        </p:nvPicPr>
        <p:blipFill>
          <a:blip r:embed="rId1"/>
          <a:stretch>
            <a:fillRect/>
          </a:stretch>
        </p:blipFill>
        <p:spPr>
          <a:xfrm>
            <a:off x="1600200" y="1691640"/>
            <a:ext cx="1705028" cy="1645920"/>
          </a:xfrm>
          <a:prstGeom prst="rect">
            <a:avLst/>
          </a:prstGeom>
        </p:spPr>
      </p:pic>
      <p:sp>
        <p:nvSpPr>
          <p:cNvPr id="6" name="Text 3"/>
          <p:cNvSpPr txBox="1"/>
          <p:nvPr/>
        </p:nvSpPr>
        <p:spPr>
          <a:xfrm>
            <a:off x="777240" y="3657600"/>
            <a:ext cx="3108960" cy="2423160"/>
          </a:xfrm>
          <a:prstGeom prst="rect">
            <a:avLst/>
          </a:prstGeom>
          <a:noFill/>
          <a:ln/>
        </p:spPr>
        <p:txBody>
          <a:bodyPr wrap="square" lIns="0" tIns="0" rIns="0" bIns="0" rtlCol="0" anchor="t"/>
          <a:lstStyle/>
          <a:p>
            <a:pPr indent="0" marL="0">
              <a:buNone/>
            </a:pPr>
            <a:r>
              <a:rPr lang="en-US" sz="1300" b="1" dirty="0">
                <a:solidFill>
                  <a:schemeClr val="tx1"/>
                </a:solidFill>
              </a:rPr>
              <a:t>Competenza</a:t>
            </a:r>
            <a:endParaRPr lang="en-US" sz="1300" dirty="0"/>
          </a:p>
          <a:p>
            <a:pPr indent="0" marL="0">
              <a:buNone/>
            </a:pPr>
            <a:r>
              <a:rPr lang="en-US" sz="1300" dirty="0">
                <a:solidFill>
                  <a:schemeClr val="tx1"/>
                </a:solidFill>
              </a:rPr>
              <a:t>Interagire con l'IA 4</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Livello di riferimento</a:t>
            </a:r>
            <a:endParaRPr lang="en-US" sz="1300" dirty="0"/>
          </a:p>
          <a:p>
            <a:pPr indent="0" marL="0">
              <a:buNone/>
            </a:pPr>
            <a:r>
              <a:rPr lang="en-US" sz="1300" dirty="0">
                <a:solidFill>
                  <a:schemeClr val="tx1"/>
                </a:solidFill>
              </a:rPr>
              <a:t>Avanzato</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Durata</a:t>
            </a:r>
            <a:endParaRPr lang="en-US" sz="1300" dirty="0"/>
          </a:p>
          <a:p>
            <a:pPr indent="0" marL="0">
              <a:buNone/>
            </a:pPr>
            <a:r>
              <a:rPr lang="en-US" sz="1300" dirty="0">
                <a:solidFill>
                  <a:schemeClr val="tx1"/>
                </a:solidFill>
              </a:rPr>
              <a:t>50 minuti</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Materiali</a:t>
            </a:r>
            <a:endParaRPr lang="en-US" sz="1300" dirty="0"/>
          </a:p>
          <a:p>
            <a:pPr indent="0" marL="0">
              <a:buNone/>
            </a:pPr>
            <a:r>
              <a:rPr lang="en-US" sz="1300" dirty="0">
                <a:solidFill>
                  <a:schemeClr val="tx1"/>
                </a:solidFill>
              </a:rPr>
              <a:t>Schermate di raccomandazioni preparate dal docente (nessun account personale)</a:t>
            </a:r>
            <a:endParaRPr lang="en-US" sz="1300" dirty="0"/>
          </a:p>
        </p:txBody>
      </p:sp>
      <p:sp>
        <p:nvSpPr>
          <p:cNvPr id="7" name="passo_1"/>
          <p:cNvSpPr/>
          <p:nvPr/>
        </p:nvSpPr>
        <p:spPr>
          <a:xfrm>
            <a:off x="4480560" y="1481328"/>
            <a:ext cx="384048" cy="384048"/>
          </a:xfrm>
          <a:prstGeom prst="roundRect">
            <a:avLst>
              <a:gd name="adj" fmla="val 14286"/>
            </a:avLst>
          </a:prstGeom>
          <a:solidFill>
            <a:srgbClr val="01408D"/>
          </a:solidFill>
          <a:ln/>
        </p:spPr>
      </p:sp>
      <p:sp>
        <p:nvSpPr>
          <p:cNvPr id="8" name="Text 5"/>
          <p:cNvSpPr txBox="1"/>
          <p:nvPr/>
        </p:nvSpPr>
        <p:spPr>
          <a:xfrm>
            <a:off x="4480560" y="1481328"/>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9" name="Text 6"/>
          <p:cNvSpPr txBox="1"/>
          <p:nvPr/>
        </p:nvSpPr>
        <p:spPr>
          <a:xfrm>
            <a:off x="5029200" y="1371600"/>
            <a:ext cx="6611112" cy="777240"/>
          </a:xfrm>
          <a:prstGeom prst="rect">
            <a:avLst/>
          </a:prstGeom>
          <a:noFill/>
          <a:ln/>
        </p:spPr>
        <p:txBody>
          <a:bodyPr wrap="square" lIns="0" tIns="0" rIns="0" bIns="0" rtlCol="0" anchor="ctr"/>
          <a:lstStyle/>
          <a:p>
            <a:pPr indent="0" marL="0">
              <a:buNone/>
            </a:pPr>
            <a:r>
              <a:rPr lang="en-US" sz="1500" dirty="0">
                <a:solidFill>
                  <a:schemeClr val="tx1"/>
                </a:solidFill>
              </a:rPr>
              <a:t>Il docente mostra le raccomandazioni ricevute da due profili di prova con interessi diversi sulla stessa piattaforma.</a:t>
            </a:r>
            <a:endParaRPr lang="en-US" sz="1500" dirty="0"/>
          </a:p>
        </p:txBody>
      </p:sp>
      <p:sp>
        <p:nvSpPr>
          <p:cNvPr id="10" name="passo_2"/>
          <p:cNvSpPr/>
          <p:nvPr/>
        </p:nvSpPr>
        <p:spPr>
          <a:xfrm>
            <a:off x="4480560" y="2377440"/>
            <a:ext cx="384048" cy="384048"/>
          </a:xfrm>
          <a:prstGeom prst="roundRect">
            <a:avLst>
              <a:gd name="adj" fmla="val 14286"/>
            </a:avLst>
          </a:prstGeom>
          <a:solidFill>
            <a:srgbClr val="01408D"/>
          </a:solidFill>
          <a:ln/>
        </p:spPr>
      </p:sp>
      <p:sp>
        <p:nvSpPr>
          <p:cNvPr id="11" name="Text 8"/>
          <p:cNvSpPr txBox="1"/>
          <p:nvPr/>
        </p:nvSpPr>
        <p:spPr>
          <a:xfrm>
            <a:off x="4480560" y="2377440"/>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txBox="1"/>
          <p:nvPr/>
        </p:nvSpPr>
        <p:spPr>
          <a:xfrm>
            <a:off x="5029200" y="2267712"/>
            <a:ext cx="6611112" cy="777240"/>
          </a:xfrm>
          <a:prstGeom prst="rect">
            <a:avLst/>
          </a:prstGeom>
          <a:noFill/>
          <a:ln/>
        </p:spPr>
        <p:txBody>
          <a:bodyPr wrap="square" lIns="0" tIns="0" rIns="0" bIns="0" rtlCol="0" anchor="ctr"/>
          <a:lstStyle/>
          <a:p>
            <a:pPr indent="0" marL="0">
              <a:buNone/>
            </a:pPr>
            <a:r>
              <a:rPr lang="en-US" sz="1500" dirty="0">
                <a:solidFill>
                  <a:schemeClr val="tx1"/>
                </a:solidFill>
              </a:rPr>
              <a:t>I gruppi confrontano notizie, video e prodotti proposti e ipotizzano quali dati li hanno generati.</a:t>
            </a:r>
            <a:endParaRPr lang="en-US" sz="1500" dirty="0"/>
          </a:p>
        </p:txBody>
      </p:sp>
      <p:sp>
        <p:nvSpPr>
          <p:cNvPr id="13" name="passo_3"/>
          <p:cNvSpPr/>
          <p:nvPr/>
        </p:nvSpPr>
        <p:spPr>
          <a:xfrm>
            <a:off x="4480560" y="3273552"/>
            <a:ext cx="384048" cy="384048"/>
          </a:xfrm>
          <a:prstGeom prst="roundRect">
            <a:avLst>
              <a:gd name="adj" fmla="val 14286"/>
            </a:avLst>
          </a:prstGeom>
          <a:solidFill>
            <a:srgbClr val="01408D"/>
          </a:solidFill>
          <a:ln/>
        </p:spPr>
      </p:sp>
      <p:sp>
        <p:nvSpPr>
          <p:cNvPr id="14" name="Text 11"/>
          <p:cNvSpPr txBox="1"/>
          <p:nvPr/>
        </p:nvSpPr>
        <p:spPr>
          <a:xfrm>
            <a:off x="4480560" y="3273552"/>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5" name="Text 12"/>
          <p:cNvSpPr txBox="1"/>
          <p:nvPr/>
        </p:nvSpPr>
        <p:spPr>
          <a:xfrm>
            <a:off x="5029200" y="3163824"/>
            <a:ext cx="6611112" cy="777240"/>
          </a:xfrm>
          <a:prstGeom prst="rect">
            <a:avLst/>
          </a:prstGeom>
          <a:noFill/>
          <a:ln/>
        </p:spPr>
        <p:txBody>
          <a:bodyPr wrap="square" lIns="0" tIns="0" rIns="0" bIns="0" rtlCol="0" anchor="ctr"/>
          <a:lstStyle/>
          <a:p>
            <a:pPr indent="0" marL="0">
              <a:buNone/>
            </a:pPr>
            <a:r>
              <a:rPr lang="en-US" sz="1500" dirty="0">
                <a:solidFill>
                  <a:schemeClr val="tx1"/>
                </a:solidFill>
              </a:rPr>
              <a:t>Discutete quando la personalizzazione è utile e quando restringe il punto di vista (filter bubble).</a:t>
            </a:r>
            <a:endParaRPr lang="en-US" sz="1500" dirty="0"/>
          </a:p>
        </p:txBody>
      </p:sp>
      <p:sp>
        <p:nvSpPr>
          <p:cNvPr id="16" name="passo_4"/>
          <p:cNvSpPr/>
          <p:nvPr/>
        </p:nvSpPr>
        <p:spPr>
          <a:xfrm>
            <a:off x="4480560" y="4169664"/>
            <a:ext cx="384048" cy="384048"/>
          </a:xfrm>
          <a:prstGeom prst="roundRect">
            <a:avLst>
              <a:gd name="adj" fmla="val 14286"/>
            </a:avLst>
          </a:prstGeom>
          <a:solidFill>
            <a:srgbClr val="01408D"/>
          </a:solidFill>
          <a:ln/>
        </p:spPr>
      </p:sp>
      <p:sp>
        <p:nvSpPr>
          <p:cNvPr id="17" name="Text 14"/>
          <p:cNvSpPr txBox="1"/>
          <p:nvPr/>
        </p:nvSpPr>
        <p:spPr>
          <a:xfrm>
            <a:off x="4480560" y="4169664"/>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18" name="Text 15"/>
          <p:cNvSpPr txBox="1"/>
          <p:nvPr/>
        </p:nvSpPr>
        <p:spPr>
          <a:xfrm>
            <a:off x="5029200" y="4059936"/>
            <a:ext cx="6611112" cy="777240"/>
          </a:xfrm>
          <a:prstGeom prst="rect">
            <a:avLst/>
          </a:prstGeom>
          <a:noFill/>
          <a:ln/>
        </p:spPr>
        <p:txBody>
          <a:bodyPr wrap="square" lIns="0" tIns="0" rIns="0" bIns="0" rtlCol="0" anchor="ctr"/>
          <a:lstStyle/>
          <a:p>
            <a:pPr indent="0" marL="0">
              <a:buNone/>
            </a:pPr>
            <a:r>
              <a:rPr lang="en-US" sz="1500" dirty="0">
                <a:solidFill>
                  <a:schemeClr val="tx1"/>
                </a:solidFill>
              </a:rPr>
              <a:t>Ogni gruppo propone tre azioni per diversificare il proprio feed.</a:t>
            </a:r>
            <a:endParaRPr lang="en-US" sz="1500" dirty="0"/>
          </a:p>
        </p:txBody>
      </p:sp>
      <p:sp>
        <p:nvSpPr>
          <p:cNvPr id="19" name="domanda"/>
          <p:cNvSpPr/>
          <p:nvPr/>
        </p:nvSpPr>
        <p:spPr>
          <a:xfrm>
            <a:off x="4480560" y="5074920"/>
            <a:ext cx="7159752" cy="1097280"/>
          </a:xfrm>
          <a:prstGeom prst="roundRect">
            <a:avLst>
              <a:gd name="adj" fmla="val 10000"/>
            </a:avLst>
          </a:prstGeom>
          <a:solidFill>
            <a:srgbClr val="01408D"/>
          </a:solidFill>
          <a:ln/>
        </p:spPr>
      </p:sp>
      <p:sp>
        <p:nvSpPr>
          <p:cNvPr id="20" name="Text 17"/>
          <p:cNvSpPr txBox="1"/>
          <p:nvPr/>
        </p:nvSpPr>
        <p:spPr>
          <a:xfrm>
            <a:off x="4709160" y="5120640"/>
            <a:ext cx="6720840" cy="1005840"/>
          </a:xfrm>
          <a:prstGeom prst="rect">
            <a:avLst/>
          </a:prstGeom>
          <a:noFill/>
          <a:ln/>
        </p:spPr>
        <p:txBody>
          <a:bodyPr wrap="square" lIns="0" tIns="0" rIns="0" bIns="0" rtlCol="0" anchor="ctr"/>
          <a:lstStyle/>
          <a:p>
            <a:pPr indent="0" marL="0">
              <a:buNone/>
            </a:pPr>
            <a:r>
              <a:rPr lang="en-US" sz="1600" b="1" dirty="0">
                <a:solidFill>
                  <a:srgbClr val="FFFFFF"/>
                </a:solidFill>
              </a:rPr>
              <a:t>Domanda di riflessione  </a:t>
            </a:r>
            <a:pPr indent="0" marL="0">
              <a:buNone/>
            </a:pPr>
            <a:r>
              <a:rPr lang="en-US" sz="1600" i="1" dirty="0">
                <a:solidFill>
                  <a:srgbClr val="FFFFFF"/>
                </a:solidFill>
              </a:rPr>
              <a:t>Che idea del mondo si farebbe una persona che vede solo uno dei due feed?</a:t>
            </a:r>
            <a:endParaRPr lang="en-US" sz="16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01408D"/>
                </a:solidFill>
                <a:latin typeface="IBM Plex Sans" pitchFamily="34" charset="0"/>
                <a:ea typeface="IBM Plex Sans" pitchFamily="34" charset="-122"/>
                <a:cs typeface="IBM Plex Sans" pitchFamily="34" charset="-120"/>
              </a:rPr>
              <a:t>Interagire con l'IA 5: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aspettative</a:t>
            </a:r>
            <a:endParaRPr lang="en-US" sz="3200" dirty="0"/>
          </a:p>
        </p:txBody>
      </p:sp>
      <p:pic>
        <p:nvPicPr>
          <p:cNvPr id="3" name="petalo" descr="Illustrazione: ambito1 interagire petalo">    </p:cNvPr>
          <p:cNvPicPr>
            <a:picLocks noChangeAspect="1"/>
          </p:cNvPicPr>
          <p:nvPr/>
        </p:nvPicPr>
        <p:blipFill>
          <a:blip r:embed="rId1"/>
          <a:stretch>
            <a:fillRect/>
          </a:stretch>
        </p:blipFill>
        <p:spPr>
          <a:xfrm>
            <a:off x="10881360" y="411480"/>
            <a:ext cx="777240" cy="691733"/>
          </a:xfrm>
          <a:prstGeom prst="rect">
            <a:avLst/>
          </a:prstGeom>
        </p:spPr>
      </p:pic>
      <p:sp>
        <p:nvSpPr>
          <p:cNvPr id="4" name="Text 1"/>
          <p:cNvSpPr txBox="1"/>
          <p:nvPr/>
        </p:nvSpPr>
        <p:spPr>
          <a:xfrm>
            <a:off x="548640" y="1188720"/>
            <a:ext cx="11091672" cy="713232"/>
          </a:xfrm>
          <a:prstGeom prst="rect">
            <a:avLst/>
          </a:prstGeom>
          <a:noFill/>
          <a:ln/>
        </p:spPr>
        <p:txBody>
          <a:bodyPr wrap="square" lIns="0" tIns="0" rIns="0" bIns="0" rtlCol="0" anchor="t"/>
          <a:lstStyle/>
          <a:p>
            <a:pPr indent="0" marL="0">
              <a:buNone/>
            </a:pPr>
            <a:r>
              <a:rPr lang="en-US" sz="2000" b="1" dirty="0">
                <a:solidFill>
                  <a:schemeClr val="tx1"/>
                </a:solidFill>
                <a:latin typeface="IBM Plex Sans" pitchFamily="34" charset="0"/>
                <a:ea typeface="IBM Plex Sans" pitchFamily="34" charset="-122"/>
                <a:cs typeface="IBM Plex Sans" pitchFamily="34" charset="-120"/>
              </a:rPr>
              <a:t>Confrontare i modi in cui i sistemi IA consumano energia e risorse naturali.</a:t>
            </a:r>
            <a:endParaRPr lang="en-US" sz="2000" dirty="0"/>
          </a:p>
        </p:txBody>
      </p:sp>
      <p:sp>
        <p:nvSpPr>
          <p:cNvPr id="5" name="Text 2"/>
          <p:cNvSpPr txBox="1"/>
          <p:nvPr/>
        </p:nvSpPr>
        <p:spPr>
          <a:xfrm>
            <a:off x="548640" y="1920240"/>
            <a:ext cx="11091672" cy="457200"/>
          </a:xfrm>
          <a:prstGeom prst="rect">
            <a:avLst/>
          </a:prstGeom>
          <a:noFill/>
          <a:ln/>
        </p:spPr>
        <p:txBody>
          <a:bodyPr wrap="square" lIns="0" tIns="0" rIns="0" bIns="0" rtlCol="0" anchor="t"/>
          <a:lstStyle/>
          <a:p>
            <a:pPr indent="0" marL="0">
              <a:buNone/>
            </a:pPr>
            <a:r>
              <a:rPr lang="en-US" sz="1300" b="1" dirty="0">
                <a:solidFill>
                  <a:schemeClr val="tx1"/>
                </a:solidFill>
              </a:rPr>
              <a:t>Conoscenze: </a:t>
            </a:r>
            <a:pPr indent="0" marL="0">
              <a:buNone/>
            </a:pPr>
            <a:r>
              <a:rPr lang="en-US" sz="1300" dirty="0">
                <a:solidFill>
                  <a:srgbClr val="215E9E"/>
                </a:solidFill>
              </a:rPr>
              <a:t>1.5    </a:t>
            </a:r>
            <a:pPr indent="0" marL="0">
              <a:buNone/>
            </a:pPr>
            <a:r>
              <a:rPr lang="en-US" sz="1300" b="1" dirty="0">
                <a:solidFill>
                  <a:schemeClr val="tx1"/>
                </a:solidFill>
              </a:rPr>
              <a:t>Abilità: </a:t>
            </a:r>
            <a:pPr indent="0" marL="0">
              <a:buNone/>
            </a:pPr>
            <a:r>
              <a:rPr lang="en-US" sz="1300" dirty="0">
                <a:solidFill>
                  <a:srgbClr val="215E9E"/>
                </a:solidFill>
              </a:rPr>
              <a:t>consapevolezza di sé e sociale    </a:t>
            </a:r>
            <a:pPr indent="0" marL="0">
              <a:buNone/>
            </a:pPr>
            <a:r>
              <a:rPr lang="en-US" sz="1300" b="1" dirty="0">
                <a:solidFill>
                  <a:schemeClr val="tx1"/>
                </a:solidFill>
              </a:rPr>
              <a:t>Attitudini: </a:t>
            </a:r>
            <a:pPr indent="0" marL="0">
              <a:buNone/>
            </a:pPr>
            <a:r>
              <a:rPr lang="en-US" sz="1300" dirty="0">
                <a:solidFill>
                  <a:srgbClr val="215E9E"/>
                </a:solidFill>
              </a:rPr>
              <a:t>senso di responsabilità</a:t>
            </a:r>
            <a:endParaRPr lang="en-US" sz="1300" dirty="0"/>
          </a:p>
        </p:txBody>
      </p:sp>
      <p:sp>
        <p:nvSpPr>
          <p:cNvPr id="6" name="Text 3"/>
          <p:cNvSpPr txBox="1"/>
          <p:nvPr/>
        </p:nvSpPr>
        <p:spPr>
          <a:xfrm>
            <a:off x="548640" y="2377440"/>
            <a:ext cx="11091672" cy="320040"/>
          </a:xfrm>
          <a:prstGeom prst="rect">
            <a:avLst/>
          </a:prstGeom>
          <a:noFill/>
          <a:ln/>
        </p:spPr>
        <p:txBody>
          <a:bodyPr wrap="square" lIns="0" tIns="0" rIns="0" bIns="0" rtlCol="0" anchor="t"/>
          <a:lstStyle/>
          <a:p>
            <a:pPr indent="0" marL="0">
              <a:buNone/>
            </a:pPr>
            <a:r>
              <a:rPr lang="en-US" sz="1200" b="1" dirty="0">
                <a:solidFill>
                  <a:schemeClr val="tx1"/>
                </a:solidFill>
              </a:rPr>
              <a:t>Collegamenti: </a:t>
            </a:r>
            <a:pPr indent="0" marL="0">
              <a:buNone/>
            </a:pPr>
            <a:r>
              <a:rPr lang="en-US" sz="1200" dirty="0">
                <a:solidFill>
                  <a:srgbClr val="6D6E70"/>
                </a:solidFill>
              </a:rPr>
              <a:t>Informatica · Storia e scienze sociali · Scienze · Pregiudizi ed equità · Innovazione · Cambiamento climatico</a:t>
            </a:r>
            <a:endParaRPr lang="en-US" sz="1200" dirty="0"/>
          </a:p>
        </p:txBody>
      </p:sp>
      <p:sp>
        <p:nvSpPr>
          <p:cNvPr id="7" name="cornice"/>
          <p:cNvSpPr/>
          <p:nvPr/>
        </p:nvSpPr>
        <p:spPr>
          <a:xfrm>
            <a:off x="548640" y="2834640"/>
            <a:ext cx="11091672" cy="3337560"/>
          </a:xfrm>
          <a:prstGeom prst="roundRect">
            <a:avLst>
              <a:gd name="adj" fmla="val 3288"/>
            </a:avLst>
          </a:prstGeom>
          <a:solidFill>
            <a:schemeClr val="bg1"/>
          </a:solidFill>
          <a:ln w="12700">
            <a:solidFill>
              <a:schemeClr val="accent1"/>
            </a:solidFill>
            <a:prstDash val="solid"/>
          </a:ln>
        </p:spPr>
      </p:sp>
      <p:sp>
        <p:nvSpPr>
          <p:cNvPr id="8" name="pill_Base"/>
          <p:cNvSpPr/>
          <p:nvPr/>
        </p:nvSpPr>
        <p:spPr>
          <a:xfrm>
            <a:off x="822960" y="3017520"/>
            <a:ext cx="1463040" cy="329184"/>
          </a:xfrm>
          <a:prstGeom prst="roundRect">
            <a:avLst>
              <a:gd name="adj" fmla="val 16667"/>
            </a:avLst>
          </a:prstGeom>
          <a:solidFill>
            <a:srgbClr val="8DC7FF"/>
          </a:solidFill>
          <a:ln/>
        </p:spPr>
      </p:sp>
      <p:sp>
        <p:nvSpPr>
          <p:cNvPr id="9" name="Text 6"/>
          <p:cNvSpPr txBox="1"/>
          <p:nvPr/>
        </p:nvSpPr>
        <p:spPr>
          <a:xfrm>
            <a:off x="822960" y="301752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10" name="Text 7"/>
          <p:cNvSpPr txBox="1"/>
          <p:nvPr/>
        </p:nvSpPr>
        <p:spPr>
          <a:xfrm>
            <a:off x="8229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riconoscono che per far funzionare i computer e i sistemi IA sono necessarie diverse risorse.</a:t>
            </a:r>
            <a:endParaRPr lang="en-US" sz="1500" dirty="0"/>
          </a:p>
        </p:txBody>
      </p:sp>
      <p:sp>
        <p:nvSpPr>
          <p:cNvPr id="11" name="div_1"/>
          <p:cNvSpPr/>
          <p:nvPr/>
        </p:nvSpPr>
        <p:spPr>
          <a:xfrm>
            <a:off x="4297680" y="2834640"/>
            <a:ext cx="0" cy="3337560"/>
          </a:xfrm>
          <a:prstGeom prst="line">
            <a:avLst/>
          </a:prstGeom>
          <a:noFill/>
          <a:ln w="9525">
            <a:solidFill>
              <a:schemeClr val="accent1"/>
            </a:solidFill>
            <a:prstDash val="dash"/>
          </a:ln>
        </p:spPr>
      </p:sp>
      <p:sp>
        <p:nvSpPr>
          <p:cNvPr id="12" name="pill_Intermedio"/>
          <p:cNvSpPr/>
          <p:nvPr/>
        </p:nvSpPr>
        <p:spPr>
          <a:xfrm>
            <a:off x="4480560" y="3017520"/>
            <a:ext cx="1463040" cy="329184"/>
          </a:xfrm>
          <a:prstGeom prst="roundRect">
            <a:avLst>
              <a:gd name="adj" fmla="val 16667"/>
            </a:avLst>
          </a:prstGeom>
          <a:solidFill>
            <a:srgbClr val="5B9FD6"/>
          </a:solidFill>
          <a:ln/>
        </p:spPr>
      </p:sp>
      <p:sp>
        <p:nvSpPr>
          <p:cNvPr id="13" name="Text 10"/>
          <p:cNvSpPr txBox="1"/>
          <p:nvPr/>
        </p:nvSpPr>
        <p:spPr>
          <a:xfrm>
            <a:off x="44805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4" name="Text 11"/>
          <p:cNvSpPr txBox="1"/>
          <p:nvPr/>
        </p:nvSpPr>
        <p:spPr>
          <a:xfrm>
            <a:off x="44805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descrivono i diversi modi in cui l'IA ha un impatto sull'ambiente (ad esempio, produzione di hardware, sviluppo di data center, acqua, energia).</a:t>
            </a:r>
            <a:endParaRPr lang="en-US" sz="1500" dirty="0"/>
          </a:p>
        </p:txBody>
      </p:sp>
      <p:sp>
        <p:nvSpPr>
          <p:cNvPr id="15" name="div_2"/>
          <p:cNvSpPr/>
          <p:nvPr/>
        </p:nvSpPr>
        <p:spPr>
          <a:xfrm>
            <a:off x="7955280" y="2834640"/>
            <a:ext cx="0" cy="3337560"/>
          </a:xfrm>
          <a:prstGeom prst="line">
            <a:avLst/>
          </a:prstGeom>
          <a:noFill/>
          <a:ln w="9525">
            <a:solidFill>
              <a:schemeClr val="accent1"/>
            </a:solidFill>
            <a:prstDash val="dash"/>
          </a:ln>
        </p:spPr>
      </p:sp>
      <p:sp>
        <p:nvSpPr>
          <p:cNvPr id="16" name="pill_Avanzato"/>
          <p:cNvSpPr/>
          <p:nvPr/>
        </p:nvSpPr>
        <p:spPr>
          <a:xfrm>
            <a:off x="8138160" y="3017520"/>
            <a:ext cx="1463040" cy="329184"/>
          </a:xfrm>
          <a:prstGeom prst="roundRect">
            <a:avLst>
              <a:gd name="adj" fmla="val 16667"/>
            </a:avLst>
          </a:prstGeom>
          <a:solidFill>
            <a:srgbClr val="01408D"/>
          </a:solidFill>
          <a:ln/>
        </p:spPr>
      </p:sp>
      <p:sp>
        <p:nvSpPr>
          <p:cNvPr id="17" name="Text 14"/>
          <p:cNvSpPr txBox="1"/>
          <p:nvPr/>
        </p:nvSpPr>
        <p:spPr>
          <a:xfrm>
            <a:off x="81381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8" name="Text 15"/>
          <p:cNvSpPr txBox="1"/>
          <p:nvPr/>
        </p:nvSpPr>
        <p:spPr>
          <a:xfrm>
            <a:off x="81381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analizzano il modo in cui le scelte individuali, insieme alle diverse decisioni di progettazione, implementazione o aziendali, possono influire sul consumo complessivo di energia e risorse da parte dell'IA.</a:t>
            </a:r>
            <a:endParaRPr lang="en-US" sz="15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01408D"/>
                </a:solidFill>
                <a:latin typeface="IBM Plex Sans" pitchFamily="34" charset="0"/>
                <a:ea typeface="IBM Plex Sans" pitchFamily="34" charset="-122"/>
                <a:cs typeface="IBM Plex Sans" pitchFamily="34" charset="-120"/>
              </a:rPr>
              <a:t>Interagire con l'IA 5: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in classe</a:t>
            </a:r>
            <a:endParaRPr lang="en-US" sz="3200" dirty="0"/>
          </a:p>
        </p:txBody>
      </p:sp>
      <p:pic>
        <p:nvPicPr>
          <p:cNvPr id="3" name="petalo" descr="Illustrazione: ambito1 interagire petalo">    </p:cNvPr>
          <p:cNvPicPr>
            <a:picLocks noChangeAspect="1"/>
          </p:cNvPicPr>
          <p:nvPr/>
        </p:nvPicPr>
        <p:blipFill>
          <a:blip r:embed="rId1"/>
          <a:stretch>
            <a:fillRect/>
          </a:stretch>
        </p:blipFill>
        <p:spPr>
          <a:xfrm>
            <a:off x="10881360" y="411480"/>
            <a:ext cx="777240" cy="691733"/>
          </a:xfrm>
          <a:prstGeom prst="rect">
            <a:avLst/>
          </a:prstGeom>
        </p:spPr>
      </p:pic>
      <p:sp>
        <p:nvSpPr>
          <p:cNvPr id="4" name="box_Base"/>
          <p:cNvSpPr/>
          <p:nvPr/>
        </p:nvSpPr>
        <p:spPr>
          <a:xfrm>
            <a:off x="548640" y="1325880"/>
            <a:ext cx="3611880" cy="4846320"/>
          </a:xfrm>
          <a:prstGeom prst="roundRect">
            <a:avLst>
              <a:gd name="adj" fmla="val 3038"/>
            </a:avLst>
          </a:prstGeom>
          <a:solidFill>
            <a:srgbClr val="F4F8FD"/>
          </a:solidFill>
          <a:ln/>
        </p:spPr>
      </p:sp>
      <p:sp>
        <p:nvSpPr>
          <p:cNvPr id="5" name="pill_Base"/>
          <p:cNvSpPr/>
          <p:nvPr/>
        </p:nvSpPr>
        <p:spPr>
          <a:xfrm>
            <a:off x="731520" y="1508760"/>
            <a:ext cx="1463040" cy="329184"/>
          </a:xfrm>
          <a:prstGeom prst="roundRect">
            <a:avLst>
              <a:gd name="adj" fmla="val 16667"/>
            </a:avLst>
          </a:prstGeom>
          <a:solidFill>
            <a:srgbClr val="8DC7FF"/>
          </a:solidFill>
          <a:ln/>
        </p:spPr>
      </p:sp>
      <p:sp>
        <p:nvSpPr>
          <p:cNvPr id="6" name="Text 3"/>
          <p:cNvSpPr txBox="1"/>
          <p:nvPr/>
        </p:nvSpPr>
        <p:spPr>
          <a:xfrm>
            <a:off x="731520" y="150876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7" name="Text 4"/>
          <p:cNvSpPr txBox="1"/>
          <p:nvPr/>
        </p:nvSpPr>
        <p:spPr>
          <a:xfrm>
            <a:off x="2331720"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8" name="Text 5"/>
          <p:cNvSpPr txBox="1"/>
          <p:nvPr/>
        </p:nvSpPr>
        <p:spPr>
          <a:xfrm>
            <a:off x="731520"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Gli alunni elencano i dispositivi presenti in classe che devono essere ricaricati e raffreddati e riconoscono che, per funzionare, anche i sistemi IA necessitano di elettricità e hardware.</a:t>
            </a:r>
            <a:endParaRPr lang="en-US" sz="1400" dirty="0"/>
          </a:p>
        </p:txBody>
      </p:sp>
      <p:sp>
        <p:nvSpPr>
          <p:cNvPr id="9" name="box_Intermedio"/>
          <p:cNvSpPr/>
          <p:nvPr/>
        </p:nvSpPr>
        <p:spPr>
          <a:xfrm>
            <a:off x="4370832" y="1325880"/>
            <a:ext cx="3611880" cy="4846320"/>
          </a:xfrm>
          <a:prstGeom prst="roundRect">
            <a:avLst>
              <a:gd name="adj" fmla="val 3038"/>
            </a:avLst>
          </a:prstGeom>
          <a:solidFill>
            <a:srgbClr val="EAF3FF"/>
          </a:solidFill>
          <a:ln/>
        </p:spPr>
      </p:sp>
      <p:sp>
        <p:nvSpPr>
          <p:cNvPr id="10" name="pill_Intermedio"/>
          <p:cNvSpPr/>
          <p:nvPr/>
        </p:nvSpPr>
        <p:spPr>
          <a:xfrm>
            <a:off x="4553712" y="1508760"/>
            <a:ext cx="1463040" cy="329184"/>
          </a:xfrm>
          <a:prstGeom prst="roundRect">
            <a:avLst>
              <a:gd name="adj" fmla="val 16667"/>
            </a:avLst>
          </a:prstGeom>
          <a:solidFill>
            <a:srgbClr val="5B9FD6"/>
          </a:solidFill>
          <a:ln/>
        </p:spPr>
      </p:sp>
      <p:sp>
        <p:nvSpPr>
          <p:cNvPr id="11" name="Text 8"/>
          <p:cNvSpPr txBox="1"/>
          <p:nvPr/>
        </p:nvSpPr>
        <p:spPr>
          <a:xfrm>
            <a:off x="4553712"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2" name="Text 9"/>
          <p:cNvSpPr txBox="1"/>
          <p:nvPr/>
        </p:nvSpPr>
        <p:spPr>
          <a:xfrm>
            <a:off x="6153912"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3" name="Text 10"/>
          <p:cNvSpPr txBox="1"/>
          <p:nvPr/>
        </p:nvSpPr>
        <p:spPr>
          <a:xfrm>
            <a:off x="4553712"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Gli studenti creano un contenuto informativo (come un articolo, un podcast o un video) in cui spiegano in che modo l'addestramento di grandi modelli di IA si rapporta al consumo energetico domestico o individuale.</a:t>
            </a:r>
            <a:endParaRPr lang="en-US" sz="1400" dirty="0"/>
          </a:p>
        </p:txBody>
      </p:sp>
      <p:sp>
        <p:nvSpPr>
          <p:cNvPr id="14" name="box_Avanzato"/>
          <p:cNvSpPr/>
          <p:nvPr/>
        </p:nvSpPr>
        <p:spPr>
          <a:xfrm>
            <a:off x="8193024" y="1325880"/>
            <a:ext cx="3611880" cy="4846320"/>
          </a:xfrm>
          <a:prstGeom prst="roundRect">
            <a:avLst>
              <a:gd name="adj" fmla="val 3038"/>
            </a:avLst>
          </a:prstGeom>
          <a:solidFill>
            <a:srgbClr val="F4F8FD"/>
          </a:solidFill>
          <a:ln/>
        </p:spPr>
      </p:sp>
      <p:sp>
        <p:nvSpPr>
          <p:cNvPr id="15" name="pill_Avanzato"/>
          <p:cNvSpPr/>
          <p:nvPr/>
        </p:nvSpPr>
        <p:spPr>
          <a:xfrm>
            <a:off x="8375904" y="1508760"/>
            <a:ext cx="1463040" cy="329184"/>
          </a:xfrm>
          <a:prstGeom prst="roundRect">
            <a:avLst>
              <a:gd name="adj" fmla="val 16667"/>
            </a:avLst>
          </a:prstGeom>
          <a:solidFill>
            <a:srgbClr val="01408D"/>
          </a:solidFill>
          <a:ln/>
        </p:spPr>
      </p:sp>
      <p:sp>
        <p:nvSpPr>
          <p:cNvPr id="16" name="Text 13"/>
          <p:cNvSpPr txBox="1"/>
          <p:nvPr/>
        </p:nvSpPr>
        <p:spPr>
          <a:xfrm>
            <a:off x="8375904"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7" name="Text 14"/>
          <p:cNvSpPr txBox="1"/>
          <p:nvPr/>
        </p:nvSpPr>
        <p:spPr>
          <a:xfrm>
            <a:off x="9976104"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8" name="Text 15"/>
          <p:cNvSpPr txBox="1"/>
          <p:nvPr/>
        </p:nvSpPr>
        <p:spPr>
          <a:xfrm>
            <a:off x="8375904"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Gli alunni effettuano ricerche sugli impatti ambientali dell'uso dell'IA e dello sviluppo dei data center in diverse comunità. Dopodiché, individuano politiche e strategie che promuovono un uso e uno sviluppo responsabili dell'IA.</a:t>
            </a:r>
            <a:endParaRPr lang="en-US" sz="14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01408D"/>
                </a:solidFill>
                <a:latin typeface="IBM Plex Sans" pitchFamily="34" charset="0"/>
                <a:ea typeface="IBM Plex Sans" pitchFamily="34" charset="-122"/>
                <a:cs typeface="IBM Plex Sans" pitchFamily="34" charset="-120"/>
              </a:rPr>
              <a:t>Pronto per la classe: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Quanto consuma una risposta?</a:t>
            </a:r>
            <a:endParaRPr lang="en-US" sz="3200" dirty="0"/>
          </a:p>
        </p:txBody>
      </p:sp>
      <p:sp>
        <p:nvSpPr>
          <p:cNvPr id="3" name="scheda"/>
          <p:cNvSpPr/>
          <p:nvPr/>
        </p:nvSpPr>
        <p:spPr>
          <a:xfrm>
            <a:off x="548640" y="1325880"/>
            <a:ext cx="3566160" cy="4846320"/>
          </a:xfrm>
          <a:prstGeom prst="roundRect">
            <a:avLst>
              <a:gd name="adj" fmla="val 3846"/>
            </a:avLst>
          </a:prstGeom>
          <a:solidFill>
            <a:srgbClr val="CAE2FF"/>
          </a:solidFill>
          <a:ln/>
        </p:spPr>
      </p:sp>
      <p:sp>
        <p:nvSpPr>
          <p:cNvPr id="4" name="cerchio"/>
          <p:cNvSpPr/>
          <p:nvPr/>
        </p:nvSpPr>
        <p:spPr>
          <a:xfrm>
            <a:off x="1325880" y="1508760"/>
            <a:ext cx="2011680" cy="2011680"/>
          </a:xfrm>
          <a:prstGeom prst="ellipse">
            <a:avLst/>
          </a:prstGeom>
          <a:solidFill>
            <a:schemeClr val="bg1"/>
          </a:solidFill>
          <a:ln/>
        </p:spPr>
      </p:sp>
      <p:pic>
        <p:nvPicPr>
          <p:cNvPr id="5" name="pers_studentessa_computer" descr="Illustrazione: pers studentessa computer">    </p:cNvPr>
          <p:cNvPicPr>
            <a:picLocks noChangeAspect="1"/>
          </p:cNvPicPr>
          <p:nvPr/>
        </p:nvPicPr>
        <p:blipFill>
          <a:blip r:embed="rId1"/>
          <a:stretch>
            <a:fillRect/>
          </a:stretch>
        </p:blipFill>
        <p:spPr>
          <a:xfrm>
            <a:off x="1600200" y="1691640"/>
            <a:ext cx="1705028" cy="1645920"/>
          </a:xfrm>
          <a:prstGeom prst="rect">
            <a:avLst/>
          </a:prstGeom>
        </p:spPr>
      </p:pic>
      <p:sp>
        <p:nvSpPr>
          <p:cNvPr id="6" name="Text 3"/>
          <p:cNvSpPr txBox="1"/>
          <p:nvPr/>
        </p:nvSpPr>
        <p:spPr>
          <a:xfrm>
            <a:off x="777240" y="3657600"/>
            <a:ext cx="3108960" cy="2423160"/>
          </a:xfrm>
          <a:prstGeom prst="rect">
            <a:avLst/>
          </a:prstGeom>
          <a:noFill/>
          <a:ln/>
        </p:spPr>
        <p:txBody>
          <a:bodyPr wrap="square" lIns="0" tIns="0" rIns="0" bIns="0" rtlCol="0" anchor="t"/>
          <a:lstStyle/>
          <a:p>
            <a:pPr indent="0" marL="0">
              <a:buNone/>
            </a:pPr>
            <a:r>
              <a:rPr lang="en-US" sz="1300" b="1" dirty="0">
                <a:solidFill>
                  <a:schemeClr val="tx1"/>
                </a:solidFill>
              </a:rPr>
              <a:t>Competenza</a:t>
            </a:r>
            <a:endParaRPr lang="en-US" sz="1300" dirty="0"/>
          </a:p>
          <a:p>
            <a:pPr indent="0" marL="0">
              <a:buNone/>
            </a:pPr>
            <a:r>
              <a:rPr lang="en-US" sz="1300" dirty="0">
                <a:solidFill>
                  <a:schemeClr val="tx1"/>
                </a:solidFill>
              </a:rPr>
              <a:t>Interagire con l'IA 5</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Livello di riferimento</a:t>
            </a:r>
            <a:endParaRPr lang="en-US" sz="1300" dirty="0"/>
          </a:p>
          <a:p>
            <a:pPr indent="0" marL="0">
              <a:buNone/>
            </a:pPr>
            <a:r>
              <a:rPr lang="en-US" sz="1300" dirty="0">
                <a:solidFill>
                  <a:schemeClr val="tx1"/>
                </a:solidFill>
              </a:rPr>
              <a:t>Intermedio → Avanzato</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Durata</a:t>
            </a:r>
            <a:endParaRPr lang="en-US" sz="1300" dirty="0"/>
          </a:p>
          <a:p>
            <a:pPr indent="0" marL="0">
              <a:buNone/>
            </a:pPr>
            <a:r>
              <a:rPr lang="en-US" sz="1300" dirty="0">
                <a:solidFill>
                  <a:schemeClr val="tx1"/>
                </a:solidFill>
              </a:rPr>
              <a:t>2 ore</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Materiali</a:t>
            </a:r>
            <a:endParaRPr lang="en-US" sz="1300" dirty="0"/>
          </a:p>
          <a:p>
            <a:pPr indent="0" marL="0">
              <a:buNone/>
            </a:pPr>
            <a:r>
              <a:rPr lang="en-US" sz="1300" dirty="0">
                <a:solidFill>
                  <a:schemeClr val="tx1"/>
                </a:solidFill>
              </a:rPr>
              <a:t>Rapporti di enti pubblici e internazionali sull'impatto ambientale dei data center</a:t>
            </a:r>
            <a:endParaRPr lang="en-US" sz="1300" dirty="0"/>
          </a:p>
        </p:txBody>
      </p:sp>
      <p:sp>
        <p:nvSpPr>
          <p:cNvPr id="7" name="passo_1"/>
          <p:cNvSpPr/>
          <p:nvPr/>
        </p:nvSpPr>
        <p:spPr>
          <a:xfrm>
            <a:off x="4480560" y="1481328"/>
            <a:ext cx="384048" cy="384048"/>
          </a:xfrm>
          <a:prstGeom prst="roundRect">
            <a:avLst>
              <a:gd name="adj" fmla="val 14286"/>
            </a:avLst>
          </a:prstGeom>
          <a:solidFill>
            <a:srgbClr val="01408D"/>
          </a:solidFill>
          <a:ln/>
        </p:spPr>
      </p:sp>
      <p:sp>
        <p:nvSpPr>
          <p:cNvPr id="8" name="Text 5"/>
          <p:cNvSpPr txBox="1"/>
          <p:nvPr/>
        </p:nvSpPr>
        <p:spPr>
          <a:xfrm>
            <a:off x="4480560" y="1481328"/>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9" name="Text 6"/>
          <p:cNvSpPr txBox="1"/>
          <p:nvPr/>
        </p:nvSpPr>
        <p:spPr>
          <a:xfrm>
            <a:off x="5029200" y="1371600"/>
            <a:ext cx="6611112" cy="777240"/>
          </a:xfrm>
          <a:prstGeom prst="rect">
            <a:avLst/>
          </a:prstGeom>
          <a:noFill/>
          <a:ln/>
        </p:spPr>
        <p:txBody>
          <a:bodyPr wrap="square" lIns="0" tIns="0" rIns="0" bIns="0" rtlCol="0" anchor="ctr"/>
          <a:lstStyle/>
          <a:p>
            <a:pPr indent="0" marL="0">
              <a:buNone/>
            </a:pPr>
            <a:r>
              <a:rPr lang="en-US" sz="1500" dirty="0">
                <a:solidFill>
                  <a:schemeClr val="tx1"/>
                </a:solidFill>
              </a:rPr>
              <a:t>Cercate da fonti istituzionali dati su energia e acqua usate da data center e IA, annotando l'incertezza delle stime.</a:t>
            </a:r>
            <a:endParaRPr lang="en-US" sz="1500" dirty="0"/>
          </a:p>
        </p:txBody>
      </p:sp>
      <p:sp>
        <p:nvSpPr>
          <p:cNvPr id="10" name="passo_2"/>
          <p:cNvSpPr/>
          <p:nvPr/>
        </p:nvSpPr>
        <p:spPr>
          <a:xfrm>
            <a:off x="4480560" y="2377440"/>
            <a:ext cx="384048" cy="384048"/>
          </a:xfrm>
          <a:prstGeom prst="roundRect">
            <a:avLst>
              <a:gd name="adj" fmla="val 14286"/>
            </a:avLst>
          </a:prstGeom>
          <a:solidFill>
            <a:srgbClr val="01408D"/>
          </a:solidFill>
          <a:ln/>
        </p:spPr>
      </p:sp>
      <p:sp>
        <p:nvSpPr>
          <p:cNvPr id="11" name="Text 8"/>
          <p:cNvSpPr txBox="1"/>
          <p:nvPr/>
        </p:nvSpPr>
        <p:spPr>
          <a:xfrm>
            <a:off x="4480560" y="2377440"/>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txBox="1"/>
          <p:nvPr/>
        </p:nvSpPr>
        <p:spPr>
          <a:xfrm>
            <a:off x="5029200" y="2267712"/>
            <a:ext cx="6611112" cy="777240"/>
          </a:xfrm>
          <a:prstGeom prst="rect">
            <a:avLst/>
          </a:prstGeom>
          <a:noFill/>
          <a:ln/>
        </p:spPr>
        <p:txBody>
          <a:bodyPr wrap="square" lIns="0" tIns="0" rIns="0" bIns="0" rtlCol="0" anchor="ctr"/>
          <a:lstStyle/>
          <a:p>
            <a:pPr indent="0" marL="0">
              <a:buNone/>
            </a:pPr>
            <a:r>
              <a:rPr lang="en-US" sz="1500" dirty="0">
                <a:solidFill>
                  <a:schemeClr val="tx1"/>
                </a:solidFill>
              </a:rPr>
              <a:t>Confrontate gli ordini di grandezza con consumi quotidiani noti (casa, scuola, trasporti).</a:t>
            </a:r>
            <a:endParaRPr lang="en-US" sz="1500" dirty="0"/>
          </a:p>
        </p:txBody>
      </p:sp>
      <p:sp>
        <p:nvSpPr>
          <p:cNvPr id="13" name="passo_3"/>
          <p:cNvSpPr/>
          <p:nvPr/>
        </p:nvSpPr>
        <p:spPr>
          <a:xfrm>
            <a:off x="4480560" y="3273552"/>
            <a:ext cx="384048" cy="384048"/>
          </a:xfrm>
          <a:prstGeom prst="roundRect">
            <a:avLst>
              <a:gd name="adj" fmla="val 14286"/>
            </a:avLst>
          </a:prstGeom>
          <a:solidFill>
            <a:srgbClr val="01408D"/>
          </a:solidFill>
          <a:ln/>
        </p:spPr>
      </p:sp>
      <p:sp>
        <p:nvSpPr>
          <p:cNvPr id="14" name="Text 11"/>
          <p:cNvSpPr txBox="1"/>
          <p:nvPr/>
        </p:nvSpPr>
        <p:spPr>
          <a:xfrm>
            <a:off x="4480560" y="3273552"/>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5" name="Text 12"/>
          <p:cNvSpPr txBox="1"/>
          <p:nvPr/>
        </p:nvSpPr>
        <p:spPr>
          <a:xfrm>
            <a:off x="5029200" y="3163824"/>
            <a:ext cx="6611112" cy="777240"/>
          </a:xfrm>
          <a:prstGeom prst="rect">
            <a:avLst/>
          </a:prstGeom>
          <a:noFill/>
          <a:ln/>
        </p:spPr>
        <p:txBody>
          <a:bodyPr wrap="square" lIns="0" tIns="0" rIns="0" bIns="0" rtlCol="0" anchor="ctr"/>
          <a:lstStyle/>
          <a:p>
            <a:pPr indent="0" marL="0">
              <a:buNone/>
            </a:pPr>
            <a:r>
              <a:rPr lang="en-US" sz="1500" dirty="0">
                <a:solidFill>
                  <a:schemeClr val="tx1"/>
                </a:solidFill>
              </a:rPr>
              <a:t>Distinguete le scelte individuali da quelle di progettazione e aziendali.</a:t>
            </a:r>
            <a:endParaRPr lang="en-US" sz="1500" dirty="0"/>
          </a:p>
        </p:txBody>
      </p:sp>
      <p:sp>
        <p:nvSpPr>
          <p:cNvPr id="16" name="passo_4"/>
          <p:cNvSpPr/>
          <p:nvPr/>
        </p:nvSpPr>
        <p:spPr>
          <a:xfrm>
            <a:off x="4480560" y="4169664"/>
            <a:ext cx="384048" cy="384048"/>
          </a:xfrm>
          <a:prstGeom prst="roundRect">
            <a:avLst>
              <a:gd name="adj" fmla="val 14286"/>
            </a:avLst>
          </a:prstGeom>
          <a:solidFill>
            <a:srgbClr val="01408D"/>
          </a:solidFill>
          <a:ln/>
        </p:spPr>
      </p:sp>
      <p:sp>
        <p:nvSpPr>
          <p:cNvPr id="17" name="Text 14"/>
          <p:cNvSpPr txBox="1"/>
          <p:nvPr/>
        </p:nvSpPr>
        <p:spPr>
          <a:xfrm>
            <a:off x="4480560" y="4169664"/>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18" name="Text 15"/>
          <p:cNvSpPr txBox="1"/>
          <p:nvPr/>
        </p:nvSpPr>
        <p:spPr>
          <a:xfrm>
            <a:off x="5029200" y="4059936"/>
            <a:ext cx="6611112" cy="777240"/>
          </a:xfrm>
          <a:prstGeom prst="rect">
            <a:avLst/>
          </a:prstGeom>
          <a:noFill/>
          <a:ln/>
        </p:spPr>
        <p:txBody>
          <a:bodyPr wrap="square" lIns="0" tIns="0" rIns="0" bIns="0" rtlCol="0" anchor="ctr"/>
          <a:lstStyle/>
          <a:p>
            <a:pPr indent="0" marL="0">
              <a:buNone/>
            </a:pPr>
            <a:r>
              <a:rPr lang="en-US" sz="1500" dirty="0">
                <a:solidFill>
                  <a:schemeClr val="tx1"/>
                </a:solidFill>
              </a:rPr>
              <a:t>Scrivete un breve articolo divulgativo con una proposta per un uso più sostenibile.</a:t>
            </a:r>
            <a:endParaRPr lang="en-US" sz="1500" dirty="0"/>
          </a:p>
        </p:txBody>
      </p:sp>
      <p:sp>
        <p:nvSpPr>
          <p:cNvPr id="19" name="domanda"/>
          <p:cNvSpPr/>
          <p:nvPr/>
        </p:nvSpPr>
        <p:spPr>
          <a:xfrm>
            <a:off x="4480560" y="5074920"/>
            <a:ext cx="7159752" cy="1097280"/>
          </a:xfrm>
          <a:prstGeom prst="roundRect">
            <a:avLst>
              <a:gd name="adj" fmla="val 10000"/>
            </a:avLst>
          </a:prstGeom>
          <a:solidFill>
            <a:srgbClr val="01408D"/>
          </a:solidFill>
          <a:ln/>
        </p:spPr>
      </p:sp>
      <p:sp>
        <p:nvSpPr>
          <p:cNvPr id="20" name="Text 17"/>
          <p:cNvSpPr txBox="1"/>
          <p:nvPr/>
        </p:nvSpPr>
        <p:spPr>
          <a:xfrm>
            <a:off x="4709160" y="5120640"/>
            <a:ext cx="6720840" cy="1005840"/>
          </a:xfrm>
          <a:prstGeom prst="rect">
            <a:avLst/>
          </a:prstGeom>
          <a:noFill/>
          <a:ln/>
        </p:spPr>
        <p:txBody>
          <a:bodyPr wrap="square" lIns="0" tIns="0" rIns="0" bIns="0" rtlCol="0" anchor="ctr"/>
          <a:lstStyle/>
          <a:p>
            <a:pPr indent="0" marL="0">
              <a:buNone/>
            </a:pPr>
            <a:r>
              <a:rPr lang="en-US" sz="1600" b="1" dirty="0">
                <a:solidFill>
                  <a:srgbClr val="FFFFFF"/>
                </a:solidFill>
              </a:rPr>
              <a:t>Domanda di riflessione  </a:t>
            </a:r>
            <a:pPr indent="0" marL="0">
              <a:buNone/>
            </a:pPr>
            <a:r>
              <a:rPr lang="en-US" sz="1600" i="1" dirty="0">
                <a:solidFill>
                  <a:srgbClr val="FFFFFF"/>
                </a:solidFill>
              </a:rPr>
              <a:t>Esiste un'alternativa più ecologica per il compito che stai per affidare all'IA?</a:t>
            </a:r>
            <a:endParaRPr lang="en-US" sz="16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01408D"/>
                </a:solidFill>
                <a:latin typeface="IBM Plex Sans" pitchFamily="34" charset="0"/>
                <a:ea typeface="IBM Plex Sans" pitchFamily="34" charset="-122"/>
                <a:cs typeface="IBM Plex Sans" pitchFamily="34" charset="-120"/>
              </a:rPr>
              <a:t>Interagire con l'IA 6: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aspettative</a:t>
            </a:r>
            <a:endParaRPr lang="en-US" sz="3200" dirty="0"/>
          </a:p>
        </p:txBody>
      </p:sp>
      <p:pic>
        <p:nvPicPr>
          <p:cNvPr id="3" name="petalo" descr="Illustrazione: ambito1 interagire petalo">    </p:cNvPr>
          <p:cNvPicPr>
            <a:picLocks noChangeAspect="1"/>
          </p:cNvPicPr>
          <p:nvPr/>
        </p:nvPicPr>
        <p:blipFill>
          <a:blip r:embed="rId1"/>
          <a:stretch>
            <a:fillRect/>
          </a:stretch>
        </p:blipFill>
        <p:spPr>
          <a:xfrm>
            <a:off x="10881360" y="411480"/>
            <a:ext cx="777240" cy="691733"/>
          </a:xfrm>
          <a:prstGeom prst="rect">
            <a:avLst/>
          </a:prstGeom>
        </p:spPr>
      </p:pic>
      <p:sp>
        <p:nvSpPr>
          <p:cNvPr id="4" name="Text 1"/>
          <p:cNvSpPr txBox="1"/>
          <p:nvPr/>
        </p:nvSpPr>
        <p:spPr>
          <a:xfrm>
            <a:off x="548640" y="1188720"/>
            <a:ext cx="11091672" cy="713232"/>
          </a:xfrm>
          <a:prstGeom prst="rect">
            <a:avLst/>
          </a:prstGeom>
          <a:noFill/>
          <a:ln/>
        </p:spPr>
        <p:txBody>
          <a:bodyPr wrap="square" lIns="0" tIns="0" rIns="0" bIns="0" rtlCol="0" anchor="t"/>
          <a:lstStyle/>
          <a:p>
            <a:pPr indent="0" marL="0">
              <a:buNone/>
            </a:pPr>
            <a:r>
              <a:rPr lang="en-US" sz="2000" b="1" dirty="0">
                <a:solidFill>
                  <a:schemeClr val="tx1"/>
                </a:solidFill>
                <a:latin typeface="IBM Plex Sans" pitchFamily="34" charset="0"/>
                <a:ea typeface="IBM Plex Sans" pitchFamily="34" charset="-122"/>
                <a:cs typeface="IBM Plex Sans" pitchFamily="34" charset="-120"/>
              </a:rPr>
              <a:t>Spiegare in che modo l'IA potrebbe essere utilizzata per amplificare i pregiudizi sociali.</a:t>
            </a:r>
            <a:endParaRPr lang="en-US" sz="2000" dirty="0"/>
          </a:p>
        </p:txBody>
      </p:sp>
      <p:sp>
        <p:nvSpPr>
          <p:cNvPr id="5" name="Text 2"/>
          <p:cNvSpPr txBox="1"/>
          <p:nvPr/>
        </p:nvSpPr>
        <p:spPr>
          <a:xfrm>
            <a:off x="548640" y="1920240"/>
            <a:ext cx="11091672" cy="457200"/>
          </a:xfrm>
          <a:prstGeom prst="rect">
            <a:avLst/>
          </a:prstGeom>
          <a:noFill/>
          <a:ln/>
        </p:spPr>
        <p:txBody>
          <a:bodyPr wrap="square" lIns="0" tIns="0" rIns="0" bIns="0" rtlCol="0" anchor="t"/>
          <a:lstStyle/>
          <a:p>
            <a:pPr indent="0" marL="0">
              <a:buNone/>
            </a:pPr>
            <a:r>
              <a:rPr lang="en-US" sz="1300" b="1" dirty="0">
                <a:solidFill>
                  <a:schemeClr val="tx1"/>
                </a:solidFill>
              </a:rPr>
              <a:t>Conoscenze: </a:t>
            </a:r>
            <a:pPr indent="0" marL="0">
              <a:buNone/>
            </a:pPr>
            <a:r>
              <a:rPr lang="en-US" sz="1300" dirty="0">
                <a:solidFill>
                  <a:srgbClr val="215E9E"/>
                </a:solidFill>
              </a:rPr>
              <a:t>2.1, 2.5, 4.1    </a:t>
            </a:r>
            <a:pPr indent="0" marL="0">
              <a:buNone/>
            </a:pPr>
            <a:r>
              <a:rPr lang="en-US" sz="1300" b="1" dirty="0">
                <a:solidFill>
                  <a:schemeClr val="tx1"/>
                </a:solidFill>
              </a:rPr>
              <a:t>Abilità: </a:t>
            </a:r>
            <a:pPr indent="0" marL="0">
              <a:buNone/>
            </a:pPr>
            <a:r>
              <a:rPr lang="en-US" sz="1300" dirty="0">
                <a:solidFill>
                  <a:srgbClr val="215E9E"/>
                </a:solidFill>
              </a:rPr>
              <a:t>pensiero critico, consapevolezza di sé e sociale    </a:t>
            </a:r>
            <a:pPr indent="0" marL="0">
              <a:buNone/>
            </a:pPr>
            <a:r>
              <a:rPr lang="en-US" sz="1300" b="1" dirty="0">
                <a:solidFill>
                  <a:schemeClr val="tx1"/>
                </a:solidFill>
              </a:rPr>
              <a:t>Attitudini: </a:t>
            </a:r>
            <a:pPr indent="0" marL="0">
              <a:buNone/>
            </a:pPr>
            <a:r>
              <a:rPr lang="en-US" sz="1300" dirty="0">
                <a:solidFill>
                  <a:srgbClr val="215E9E"/>
                </a:solidFill>
              </a:rPr>
              <a:t>empatia, senso di responsabilità</a:t>
            </a:r>
            <a:endParaRPr lang="en-US" sz="1300" dirty="0"/>
          </a:p>
        </p:txBody>
      </p:sp>
      <p:sp>
        <p:nvSpPr>
          <p:cNvPr id="6" name="Text 3"/>
          <p:cNvSpPr txBox="1"/>
          <p:nvPr/>
        </p:nvSpPr>
        <p:spPr>
          <a:xfrm>
            <a:off x="548640" y="2377440"/>
            <a:ext cx="11091672" cy="320040"/>
          </a:xfrm>
          <a:prstGeom prst="rect">
            <a:avLst/>
          </a:prstGeom>
          <a:noFill/>
          <a:ln/>
        </p:spPr>
        <p:txBody>
          <a:bodyPr wrap="square" lIns="0" tIns="0" rIns="0" bIns="0" rtlCol="0" anchor="t"/>
          <a:lstStyle/>
          <a:p>
            <a:pPr indent="0" marL="0">
              <a:buNone/>
            </a:pPr>
            <a:r>
              <a:rPr lang="en-US" sz="1200" b="1" dirty="0">
                <a:solidFill>
                  <a:schemeClr val="tx1"/>
                </a:solidFill>
              </a:rPr>
              <a:t>Collegamenti: </a:t>
            </a:r>
            <a:pPr indent="0" marL="0">
              <a:buNone/>
            </a:pPr>
            <a:r>
              <a:rPr lang="en-US" sz="1200" dirty="0">
                <a:solidFill>
                  <a:srgbClr val="6D6E70"/>
                </a:solidFill>
              </a:rPr>
              <a:t>Informatica · Media e biblioteca · Storia e scienze sociali · Pregiudizi ed equità · Benessere mentale · Innovazione</a:t>
            </a:r>
            <a:endParaRPr lang="en-US" sz="1200" dirty="0"/>
          </a:p>
        </p:txBody>
      </p:sp>
      <p:sp>
        <p:nvSpPr>
          <p:cNvPr id="7" name="cornice"/>
          <p:cNvSpPr/>
          <p:nvPr/>
        </p:nvSpPr>
        <p:spPr>
          <a:xfrm>
            <a:off x="548640" y="2834640"/>
            <a:ext cx="11091672" cy="3337560"/>
          </a:xfrm>
          <a:prstGeom prst="roundRect">
            <a:avLst>
              <a:gd name="adj" fmla="val 3288"/>
            </a:avLst>
          </a:prstGeom>
          <a:solidFill>
            <a:schemeClr val="bg1"/>
          </a:solidFill>
          <a:ln w="12700">
            <a:solidFill>
              <a:schemeClr val="accent1"/>
            </a:solidFill>
            <a:prstDash val="solid"/>
          </a:ln>
        </p:spPr>
      </p:sp>
      <p:sp>
        <p:nvSpPr>
          <p:cNvPr id="8" name="pill_Base"/>
          <p:cNvSpPr/>
          <p:nvPr/>
        </p:nvSpPr>
        <p:spPr>
          <a:xfrm>
            <a:off x="822960" y="3017520"/>
            <a:ext cx="1463040" cy="329184"/>
          </a:xfrm>
          <a:prstGeom prst="roundRect">
            <a:avLst>
              <a:gd name="adj" fmla="val 16667"/>
            </a:avLst>
          </a:prstGeom>
          <a:solidFill>
            <a:srgbClr val="8DC7FF"/>
          </a:solidFill>
          <a:ln/>
        </p:spPr>
      </p:sp>
      <p:sp>
        <p:nvSpPr>
          <p:cNvPr id="9" name="Text 6"/>
          <p:cNvSpPr txBox="1"/>
          <p:nvPr/>
        </p:nvSpPr>
        <p:spPr>
          <a:xfrm>
            <a:off x="822960" y="301752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10" name="Text 7"/>
          <p:cNvSpPr txBox="1"/>
          <p:nvPr/>
        </p:nvSpPr>
        <p:spPr>
          <a:xfrm>
            <a:off x="8229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comprendono che nei dati utilizzati per addestrare l'IA possono essere presenti pregiudizi, i quali possono essere replicati quando gli esseri umani progettano, sviluppano e utilizzano i sistemi IA.</a:t>
            </a:r>
            <a:endParaRPr lang="en-US" sz="1500" dirty="0"/>
          </a:p>
        </p:txBody>
      </p:sp>
      <p:sp>
        <p:nvSpPr>
          <p:cNvPr id="11" name="div_1"/>
          <p:cNvSpPr/>
          <p:nvPr/>
        </p:nvSpPr>
        <p:spPr>
          <a:xfrm>
            <a:off x="4297680" y="2834640"/>
            <a:ext cx="0" cy="3337560"/>
          </a:xfrm>
          <a:prstGeom prst="line">
            <a:avLst/>
          </a:prstGeom>
          <a:noFill/>
          <a:ln w="9525">
            <a:solidFill>
              <a:schemeClr val="accent1"/>
            </a:solidFill>
            <a:prstDash val="dash"/>
          </a:ln>
        </p:spPr>
      </p:sp>
      <p:sp>
        <p:nvSpPr>
          <p:cNvPr id="12" name="pill_Intermedio"/>
          <p:cNvSpPr/>
          <p:nvPr/>
        </p:nvSpPr>
        <p:spPr>
          <a:xfrm>
            <a:off x="4480560" y="3017520"/>
            <a:ext cx="1463040" cy="329184"/>
          </a:xfrm>
          <a:prstGeom prst="roundRect">
            <a:avLst>
              <a:gd name="adj" fmla="val 16667"/>
            </a:avLst>
          </a:prstGeom>
          <a:solidFill>
            <a:srgbClr val="5B9FD6"/>
          </a:solidFill>
          <a:ln/>
        </p:spPr>
      </p:sp>
      <p:sp>
        <p:nvSpPr>
          <p:cNvPr id="13" name="Text 10"/>
          <p:cNvSpPr txBox="1"/>
          <p:nvPr/>
        </p:nvSpPr>
        <p:spPr>
          <a:xfrm>
            <a:off x="44805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4" name="Text 11"/>
          <p:cNvSpPr txBox="1"/>
          <p:nvPr/>
        </p:nvSpPr>
        <p:spPr>
          <a:xfrm>
            <a:off x="44805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spiegano in che modo dati o scelte di progettazione caratterizzati da bias (ad esempio, contenuti stereotipati, classificazioni errate, raccomandazioni non eque) possono indurre i sistemi IA a generare risultati ingiusti o distorti per determinati gruppi.</a:t>
            </a:r>
            <a:endParaRPr lang="en-US" sz="1500" dirty="0"/>
          </a:p>
        </p:txBody>
      </p:sp>
      <p:sp>
        <p:nvSpPr>
          <p:cNvPr id="15" name="div_2"/>
          <p:cNvSpPr/>
          <p:nvPr/>
        </p:nvSpPr>
        <p:spPr>
          <a:xfrm>
            <a:off x="7955280" y="2834640"/>
            <a:ext cx="0" cy="3337560"/>
          </a:xfrm>
          <a:prstGeom prst="line">
            <a:avLst/>
          </a:prstGeom>
          <a:noFill/>
          <a:ln w="9525">
            <a:solidFill>
              <a:schemeClr val="accent1"/>
            </a:solidFill>
            <a:prstDash val="dash"/>
          </a:ln>
        </p:spPr>
      </p:sp>
      <p:sp>
        <p:nvSpPr>
          <p:cNvPr id="16" name="pill_Avanzato"/>
          <p:cNvSpPr/>
          <p:nvPr/>
        </p:nvSpPr>
        <p:spPr>
          <a:xfrm>
            <a:off x="8138160" y="3017520"/>
            <a:ext cx="1463040" cy="329184"/>
          </a:xfrm>
          <a:prstGeom prst="roundRect">
            <a:avLst>
              <a:gd name="adj" fmla="val 16667"/>
            </a:avLst>
          </a:prstGeom>
          <a:solidFill>
            <a:srgbClr val="01408D"/>
          </a:solidFill>
          <a:ln/>
        </p:spPr>
      </p:sp>
      <p:sp>
        <p:nvSpPr>
          <p:cNvPr id="17" name="Text 14"/>
          <p:cNvSpPr txBox="1"/>
          <p:nvPr/>
        </p:nvSpPr>
        <p:spPr>
          <a:xfrm>
            <a:off x="81381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8" name="Text 15"/>
          <p:cNvSpPr txBox="1"/>
          <p:nvPr/>
        </p:nvSpPr>
        <p:spPr>
          <a:xfrm>
            <a:off x="81381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analizzano il modo in cui persone, aziende o istituzioni possono creare e implementare sistemi IA per rispondere a interessi specifici e in cui questi sistemi possono plasmare opportunità, rappresentazioni o percezioni del pubblico.</a:t>
            </a:r>
            <a:endParaRPr lang="en-US" sz="15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01408D"/>
                </a:solidFill>
                <a:latin typeface="IBM Plex Sans" pitchFamily="34" charset="0"/>
                <a:ea typeface="IBM Plex Sans" pitchFamily="34" charset="-122"/>
                <a:cs typeface="IBM Plex Sans" pitchFamily="34" charset="-120"/>
              </a:rPr>
              <a:t>Interagire con l'IA 6: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in classe</a:t>
            </a:r>
            <a:endParaRPr lang="en-US" sz="3200" dirty="0"/>
          </a:p>
        </p:txBody>
      </p:sp>
      <p:pic>
        <p:nvPicPr>
          <p:cNvPr id="3" name="petalo" descr="Illustrazione: ambito1 interagire petalo">    </p:cNvPr>
          <p:cNvPicPr>
            <a:picLocks noChangeAspect="1"/>
          </p:cNvPicPr>
          <p:nvPr/>
        </p:nvPicPr>
        <p:blipFill>
          <a:blip r:embed="rId1"/>
          <a:stretch>
            <a:fillRect/>
          </a:stretch>
        </p:blipFill>
        <p:spPr>
          <a:xfrm>
            <a:off x="10881360" y="411480"/>
            <a:ext cx="777240" cy="691733"/>
          </a:xfrm>
          <a:prstGeom prst="rect">
            <a:avLst/>
          </a:prstGeom>
        </p:spPr>
      </p:pic>
      <p:sp>
        <p:nvSpPr>
          <p:cNvPr id="4" name="box_Base"/>
          <p:cNvSpPr/>
          <p:nvPr/>
        </p:nvSpPr>
        <p:spPr>
          <a:xfrm>
            <a:off x="548640" y="1325880"/>
            <a:ext cx="3611880" cy="4846320"/>
          </a:xfrm>
          <a:prstGeom prst="roundRect">
            <a:avLst>
              <a:gd name="adj" fmla="val 3038"/>
            </a:avLst>
          </a:prstGeom>
          <a:solidFill>
            <a:srgbClr val="F4F8FD"/>
          </a:solidFill>
          <a:ln/>
        </p:spPr>
      </p:sp>
      <p:sp>
        <p:nvSpPr>
          <p:cNvPr id="5" name="pill_Base"/>
          <p:cNvSpPr/>
          <p:nvPr/>
        </p:nvSpPr>
        <p:spPr>
          <a:xfrm>
            <a:off x="731520" y="1508760"/>
            <a:ext cx="1463040" cy="329184"/>
          </a:xfrm>
          <a:prstGeom prst="roundRect">
            <a:avLst>
              <a:gd name="adj" fmla="val 16667"/>
            </a:avLst>
          </a:prstGeom>
          <a:solidFill>
            <a:srgbClr val="8DC7FF"/>
          </a:solidFill>
          <a:ln/>
        </p:spPr>
      </p:sp>
      <p:sp>
        <p:nvSpPr>
          <p:cNvPr id="6" name="Text 3"/>
          <p:cNvSpPr txBox="1"/>
          <p:nvPr/>
        </p:nvSpPr>
        <p:spPr>
          <a:xfrm>
            <a:off x="731520" y="150876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7" name="Text 4"/>
          <p:cNvSpPr txBox="1"/>
          <p:nvPr/>
        </p:nvSpPr>
        <p:spPr>
          <a:xfrm>
            <a:off x="2331720"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8" name="Text 5"/>
          <p:cNvSpPr txBox="1"/>
          <p:nvPr/>
        </p:nvSpPr>
        <p:spPr>
          <a:xfrm>
            <a:off x="731520"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Insieme all'insegnante, gli alunni esaminano i diversi tipi di dati che possono essere raccolti su una persona (ad esempio, l'altezza o il colore preferito). Prendono nota delle sfumature che i dati possono cogliere in modo efficace, ma attingono alla conoscenza reciproca per individuare ciò che viene tralasciato.</a:t>
            </a:r>
            <a:endParaRPr lang="en-US" sz="1400" dirty="0"/>
          </a:p>
        </p:txBody>
      </p:sp>
      <p:sp>
        <p:nvSpPr>
          <p:cNvPr id="9" name="box_Intermedio"/>
          <p:cNvSpPr/>
          <p:nvPr/>
        </p:nvSpPr>
        <p:spPr>
          <a:xfrm>
            <a:off x="4370832" y="1325880"/>
            <a:ext cx="3611880" cy="4846320"/>
          </a:xfrm>
          <a:prstGeom prst="roundRect">
            <a:avLst>
              <a:gd name="adj" fmla="val 3038"/>
            </a:avLst>
          </a:prstGeom>
          <a:solidFill>
            <a:srgbClr val="EAF3FF"/>
          </a:solidFill>
          <a:ln/>
        </p:spPr>
      </p:sp>
      <p:sp>
        <p:nvSpPr>
          <p:cNvPr id="10" name="pill_Intermedio"/>
          <p:cNvSpPr/>
          <p:nvPr/>
        </p:nvSpPr>
        <p:spPr>
          <a:xfrm>
            <a:off x="4553712" y="1508760"/>
            <a:ext cx="1463040" cy="329184"/>
          </a:xfrm>
          <a:prstGeom prst="roundRect">
            <a:avLst>
              <a:gd name="adj" fmla="val 16667"/>
            </a:avLst>
          </a:prstGeom>
          <a:solidFill>
            <a:srgbClr val="5B9FD6"/>
          </a:solidFill>
          <a:ln/>
        </p:spPr>
      </p:sp>
      <p:sp>
        <p:nvSpPr>
          <p:cNvPr id="11" name="Text 8"/>
          <p:cNvSpPr txBox="1"/>
          <p:nvPr/>
        </p:nvSpPr>
        <p:spPr>
          <a:xfrm>
            <a:off x="4553712"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2" name="Text 9"/>
          <p:cNvSpPr txBox="1"/>
          <p:nvPr/>
        </p:nvSpPr>
        <p:spPr>
          <a:xfrm>
            <a:off x="6153912"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3" name="Text 10"/>
          <p:cNvSpPr txBox="1"/>
          <p:nvPr/>
        </p:nvSpPr>
        <p:spPr>
          <a:xfrm>
            <a:off x="4553712"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Gli alunni esaminano come e perché la tecnologia di riconoscimento facciale funziona in modo diverso a seconda dei gruppi demografici e discutono degli effetti che può avere nel mondo reale quando viene utilizzata per prendere decisioni nella vita di tutti i giorni.</a:t>
            </a:r>
            <a:endParaRPr lang="en-US" sz="1400" dirty="0"/>
          </a:p>
        </p:txBody>
      </p:sp>
      <p:sp>
        <p:nvSpPr>
          <p:cNvPr id="14" name="box_Avanzato"/>
          <p:cNvSpPr/>
          <p:nvPr/>
        </p:nvSpPr>
        <p:spPr>
          <a:xfrm>
            <a:off x="8193024" y="1325880"/>
            <a:ext cx="3611880" cy="4846320"/>
          </a:xfrm>
          <a:prstGeom prst="roundRect">
            <a:avLst>
              <a:gd name="adj" fmla="val 3038"/>
            </a:avLst>
          </a:prstGeom>
          <a:solidFill>
            <a:srgbClr val="F4F8FD"/>
          </a:solidFill>
          <a:ln/>
        </p:spPr>
      </p:sp>
      <p:sp>
        <p:nvSpPr>
          <p:cNvPr id="15" name="pill_Avanzato"/>
          <p:cNvSpPr/>
          <p:nvPr/>
        </p:nvSpPr>
        <p:spPr>
          <a:xfrm>
            <a:off x="8375904" y="1508760"/>
            <a:ext cx="1463040" cy="329184"/>
          </a:xfrm>
          <a:prstGeom prst="roundRect">
            <a:avLst>
              <a:gd name="adj" fmla="val 16667"/>
            </a:avLst>
          </a:prstGeom>
          <a:solidFill>
            <a:srgbClr val="01408D"/>
          </a:solidFill>
          <a:ln/>
        </p:spPr>
      </p:sp>
      <p:sp>
        <p:nvSpPr>
          <p:cNvPr id="16" name="Text 13"/>
          <p:cNvSpPr txBox="1"/>
          <p:nvPr/>
        </p:nvSpPr>
        <p:spPr>
          <a:xfrm>
            <a:off x="8375904"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7" name="Text 14"/>
          <p:cNvSpPr txBox="1"/>
          <p:nvPr/>
        </p:nvSpPr>
        <p:spPr>
          <a:xfrm>
            <a:off x="9976104"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8" name="Text 15"/>
          <p:cNvSpPr txBox="1"/>
          <p:nvPr/>
        </p:nvSpPr>
        <p:spPr>
          <a:xfrm>
            <a:off x="8375904"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Insieme a un insegnante, gli alunni valutano esempi concreti in cui l'IA viene usata per influenzare un evento (ad esempio, la misinformazione e la disinformazione sui social media). Dopodiché, analizzano in che modo le scelte di un'istituzione in merito all'uso dell'IA potrebbero avvantaggiare determinati gruppi e avere effetti negativi su altri.</a:t>
            </a:r>
            <a:endParaRPr lang="en-US" sz="14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01408D"/>
                </a:solidFill>
                <a:latin typeface="IBM Plex Sans" pitchFamily="34" charset="0"/>
                <a:ea typeface="IBM Plex Sans" pitchFamily="34" charset="-122"/>
                <a:cs typeface="IBM Plex Sans" pitchFamily="34" charset="-120"/>
              </a:rPr>
              <a:t>Pronto per la classe: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Chi immagina l'IA?</a:t>
            </a:r>
            <a:endParaRPr lang="en-US" sz="3200" dirty="0"/>
          </a:p>
        </p:txBody>
      </p:sp>
      <p:sp>
        <p:nvSpPr>
          <p:cNvPr id="3" name="scheda"/>
          <p:cNvSpPr/>
          <p:nvPr/>
        </p:nvSpPr>
        <p:spPr>
          <a:xfrm>
            <a:off x="548640" y="1325880"/>
            <a:ext cx="3566160" cy="4846320"/>
          </a:xfrm>
          <a:prstGeom prst="roundRect">
            <a:avLst>
              <a:gd name="adj" fmla="val 3846"/>
            </a:avLst>
          </a:prstGeom>
          <a:solidFill>
            <a:srgbClr val="CAE2FF"/>
          </a:solidFill>
          <a:ln/>
        </p:spPr>
      </p:sp>
      <p:sp>
        <p:nvSpPr>
          <p:cNvPr id="4" name="cerchio"/>
          <p:cNvSpPr/>
          <p:nvPr/>
        </p:nvSpPr>
        <p:spPr>
          <a:xfrm>
            <a:off x="1325880" y="1508760"/>
            <a:ext cx="2011680" cy="2011680"/>
          </a:xfrm>
          <a:prstGeom prst="ellipse">
            <a:avLst/>
          </a:prstGeom>
          <a:solidFill>
            <a:schemeClr val="bg1"/>
          </a:solidFill>
          <a:ln/>
        </p:spPr>
      </p:sp>
      <p:pic>
        <p:nvPicPr>
          <p:cNvPr id="5" name="pers_studentessa_computer" descr="Illustrazione: pers studentessa computer">    </p:cNvPr>
          <p:cNvPicPr>
            <a:picLocks noChangeAspect="1"/>
          </p:cNvPicPr>
          <p:nvPr/>
        </p:nvPicPr>
        <p:blipFill>
          <a:blip r:embed="rId1"/>
          <a:stretch>
            <a:fillRect/>
          </a:stretch>
        </p:blipFill>
        <p:spPr>
          <a:xfrm>
            <a:off x="1600200" y="1691640"/>
            <a:ext cx="1705028" cy="1645920"/>
          </a:xfrm>
          <a:prstGeom prst="rect">
            <a:avLst/>
          </a:prstGeom>
        </p:spPr>
      </p:pic>
      <p:sp>
        <p:nvSpPr>
          <p:cNvPr id="6" name="Text 3"/>
          <p:cNvSpPr txBox="1"/>
          <p:nvPr/>
        </p:nvSpPr>
        <p:spPr>
          <a:xfrm>
            <a:off x="777240" y="3657600"/>
            <a:ext cx="3108960" cy="2423160"/>
          </a:xfrm>
          <a:prstGeom prst="rect">
            <a:avLst/>
          </a:prstGeom>
          <a:noFill/>
          <a:ln/>
        </p:spPr>
        <p:txBody>
          <a:bodyPr wrap="square" lIns="0" tIns="0" rIns="0" bIns="0" rtlCol="0" anchor="t"/>
          <a:lstStyle/>
          <a:p>
            <a:pPr indent="0" marL="0">
              <a:buNone/>
            </a:pPr>
            <a:r>
              <a:rPr lang="en-US" sz="1300" b="1" dirty="0">
                <a:solidFill>
                  <a:schemeClr val="tx1"/>
                </a:solidFill>
              </a:rPr>
              <a:t>Competenza</a:t>
            </a:r>
            <a:endParaRPr lang="en-US" sz="1300" dirty="0"/>
          </a:p>
          <a:p>
            <a:pPr indent="0" marL="0">
              <a:buNone/>
            </a:pPr>
            <a:r>
              <a:rPr lang="en-US" sz="1300" dirty="0">
                <a:solidFill>
                  <a:schemeClr val="tx1"/>
                </a:solidFill>
              </a:rPr>
              <a:t>Interagire con l'IA 6</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Livello di riferimento</a:t>
            </a:r>
            <a:endParaRPr lang="en-US" sz="1300" dirty="0"/>
          </a:p>
          <a:p>
            <a:pPr indent="0" marL="0">
              <a:buNone/>
            </a:pPr>
            <a:r>
              <a:rPr lang="en-US" sz="1300" dirty="0">
                <a:solidFill>
                  <a:schemeClr val="tx1"/>
                </a:solidFill>
              </a:rPr>
              <a:t>Intermedio</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Durata</a:t>
            </a:r>
            <a:endParaRPr lang="en-US" sz="1300" dirty="0"/>
          </a:p>
          <a:p>
            <a:pPr indent="0" marL="0">
              <a:buNone/>
            </a:pPr>
            <a:r>
              <a:rPr lang="en-US" sz="1300" dirty="0">
                <a:solidFill>
                  <a:schemeClr val="tx1"/>
                </a:solidFill>
              </a:rPr>
              <a:t>50-100 minuti</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Materiali</a:t>
            </a:r>
            <a:endParaRPr lang="en-US" sz="1300" dirty="0"/>
          </a:p>
          <a:p>
            <a:pPr indent="0" marL="0">
              <a:buNone/>
            </a:pPr>
            <a:r>
              <a:rPr lang="en-US" sz="1300" dirty="0">
                <a:solidFill>
                  <a:schemeClr val="tx1"/>
                </a:solidFill>
              </a:rPr>
              <a:t>Immagini generate dal docente con prompt neutri (es. "un medico", "una persona che fa le pulizie")</a:t>
            </a:r>
            <a:endParaRPr lang="en-US" sz="1300" dirty="0"/>
          </a:p>
        </p:txBody>
      </p:sp>
      <p:sp>
        <p:nvSpPr>
          <p:cNvPr id="7" name="passo_1"/>
          <p:cNvSpPr/>
          <p:nvPr/>
        </p:nvSpPr>
        <p:spPr>
          <a:xfrm>
            <a:off x="4480560" y="1481328"/>
            <a:ext cx="384048" cy="384048"/>
          </a:xfrm>
          <a:prstGeom prst="roundRect">
            <a:avLst>
              <a:gd name="adj" fmla="val 14286"/>
            </a:avLst>
          </a:prstGeom>
          <a:solidFill>
            <a:srgbClr val="01408D"/>
          </a:solidFill>
          <a:ln/>
        </p:spPr>
      </p:sp>
      <p:sp>
        <p:nvSpPr>
          <p:cNvPr id="8" name="Text 5"/>
          <p:cNvSpPr txBox="1"/>
          <p:nvPr/>
        </p:nvSpPr>
        <p:spPr>
          <a:xfrm>
            <a:off x="4480560" y="1481328"/>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9" name="Text 6"/>
          <p:cNvSpPr txBox="1"/>
          <p:nvPr/>
        </p:nvSpPr>
        <p:spPr>
          <a:xfrm>
            <a:off x="5029200" y="1371600"/>
            <a:ext cx="6611112" cy="777240"/>
          </a:xfrm>
          <a:prstGeom prst="rect">
            <a:avLst/>
          </a:prstGeom>
          <a:noFill/>
          <a:ln/>
        </p:spPr>
        <p:txBody>
          <a:bodyPr wrap="square" lIns="0" tIns="0" rIns="0" bIns="0" rtlCol="0" anchor="ctr"/>
          <a:lstStyle/>
          <a:p>
            <a:pPr indent="0" marL="0">
              <a:buNone/>
            </a:pPr>
            <a:r>
              <a:rPr lang="en-US" sz="1500" dirty="0">
                <a:solidFill>
                  <a:schemeClr val="tx1"/>
                </a:solidFill>
              </a:rPr>
              <a:t>Il docente prepara 10-20 immagini generate con prompt che non indicano genere, età o provenienza.</a:t>
            </a:r>
            <a:endParaRPr lang="en-US" sz="1500" dirty="0"/>
          </a:p>
        </p:txBody>
      </p:sp>
      <p:sp>
        <p:nvSpPr>
          <p:cNvPr id="10" name="passo_2"/>
          <p:cNvSpPr/>
          <p:nvPr/>
        </p:nvSpPr>
        <p:spPr>
          <a:xfrm>
            <a:off x="4480560" y="2377440"/>
            <a:ext cx="384048" cy="384048"/>
          </a:xfrm>
          <a:prstGeom prst="roundRect">
            <a:avLst>
              <a:gd name="adj" fmla="val 14286"/>
            </a:avLst>
          </a:prstGeom>
          <a:solidFill>
            <a:srgbClr val="01408D"/>
          </a:solidFill>
          <a:ln/>
        </p:spPr>
      </p:sp>
      <p:sp>
        <p:nvSpPr>
          <p:cNvPr id="11" name="Text 8"/>
          <p:cNvSpPr txBox="1"/>
          <p:nvPr/>
        </p:nvSpPr>
        <p:spPr>
          <a:xfrm>
            <a:off x="4480560" y="2377440"/>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txBox="1"/>
          <p:nvPr/>
        </p:nvSpPr>
        <p:spPr>
          <a:xfrm>
            <a:off x="5029200" y="2267712"/>
            <a:ext cx="6611112" cy="777240"/>
          </a:xfrm>
          <a:prstGeom prst="rect">
            <a:avLst/>
          </a:prstGeom>
          <a:noFill/>
          <a:ln/>
        </p:spPr>
        <p:txBody>
          <a:bodyPr wrap="square" lIns="0" tIns="0" rIns="0" bIns="0" rtlCol="0" anchor="ctr"/>
          <a:lstStyle/>
          <a:p>
            <a:pPr indent="0" marL="0">
              <a:buNone/>
            </a:pPr>
            <a:r>
              <a:rPr lang="en-US" sz="1500" dirty="0">
                <a:solidFill>
                  <a:schemeClr val="tx1"/>
                </a:solidFill>
              </a:rPr>
              <a:t>I gruppi contano e classificano chi viene rappresentato in ciascun ruolo.</a:t>
            </a:r>
            <a:endParaRPr lang="en-US" sz="1500" dirty="0"/>
          </a:p>
        </p:txBody>
      </p:sp>
      <p:sp>
        <p:nvSpPr>
          <p:cNvPr id="13" name="passo_3"/>
          <p:cNvSpPr/>
          <p:nvPr/>
        </p:nvSpPr>
        <p:spPr>
          <a:xfrm>
            <a:off x="4480560" y="3273552"/>
            <a:ext cx="384048" cy="384048"/>
          </a:xfrm>
          <a:prstGeom prst="roundRect">
            <a:avLst>
              <a:gd name="adj" fmla="val 14286"/>
            </a:avLst>
          </a:prstGeom>
          <a:solidFill>
            <a:srgbClr val="01408D"/>
          </a:solidFill>
          <a:ln/>
        </p:spPr>
      </p:sp>
      <p:sp>
        <p:nvSpPr>
          <p:cNvPr id="14" name="Text 11"/>
          <p:cNvSpPr txBox="1"/>
          <p:nvPr/>
        </p:nvSpPr>
        <p:spPr>
          <a:xfrm>
            <a:off x="4480560" y="3273552"/>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5" name="Text 12"/>
          <p:cNvSpPr txBox="1"/>
          <p:nvPr/>
        </p:nvSpPr>
        <p:spPr>
          <a:xfrm>
            <a:off x="5029200" y="3163824"/>
            <a:ext cx="6611112" cy="777240"/>
          </a:xfrm>
          <a:prstGeom prst="rect">
            <a:avLst/>
          </a:prstGeom>
          <a:noFill/>
          <a:ln/>
        </p:spPr>
        <p:txBody>
          <a:bodyPr wrap="square" lIns="0" tIns="0" rIns="0" bIns="0" rtlCol="0" anchor="ctr"/>
          <a:lstStyle/>
          <a:p>
            <a:pPr indent="0" marL="0">
              <a:buNone/>
            </a:pPr>
            <a:r>
              <a:rPr lang="en-US" sz="1500" dirty="0">
                <a:solidFill>
                  <a:schemeClr val="tx1"/>
                </a:solidFill>
              </a:rPr>
              <a:t>Collegate i risultati ai dati di addestramento e alle scelte di progettazione.</a:t>
            </a:r>
            <a:endParaRPr lang="en-US" sz="1500" dirty="0"/>
          </a:p>
        </p:txBody>
      </p:sp>
      <p:sp>
        <p:nvSpPr>
          <p:cNvPr id="16" name="passo_4"/>
          <p:cNvSpPr/>
          <p:nvPr/>
        </p:nvSpPr>
        <p:spPr>
          <a:xfrm>
            <a:off x="4480560" y="4169664"/>
            <a:ext cx="384048" cy="384048"/>
          </a:xfrm>
          <a:prstGeom prst="roundRect">
            <a:avLst>
              <a:gd name="adj" fmla="val 14286"/>
            </a:avLst>
          </a:prstGeom>
          <a:solidFill>
            <a:srgbClr val="01408D"/>
          </a:solidFill>
          <a:ln/>
        </p:spPr>
      </p:sp>
      <p:sp>
        <p:nvSpPr>
          <p:cNvPr id="17" name="Text 14"/>
          <p:cNvSpPr txBox="1"/>
          <p:nvPr/>
        </p:nvSpPr>
        <p:spPr>
          <a:xfrm>
            <a:off x="4480560" y="4169664"/>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18" name="Text 15"/>
          <p:cNvSpPr txBox="1"/>
          <p:nvPr/>
        </p:nvSpPr>
        <p:spPr>
          <a:xfrm>
            <a:off x="5029200" y="4059936"/>
            <a:ext cx="6611112" cy="777240"/>
          </a:xfrm>
          <a:prstGeom prst="rect">
            <a:avLst/>
          </a:prstGeom>
          <a:noFill/>
          <a:ln/>
        </p:spPr>
        <p:txBody>
          <a:bodyPr wrap="square" lIns="0" tIns="0" rIns="0" bIns="0" rtlCol="0" anchor="ctr"/>
          <a:lstStyle/>
          <a:p>
            <a:pPr indent="0" marL="0">
              <a:buNone/>
            </a:pPr>
            <a:r>
              <a:rPr lang="en-US" sz="1500" dirty="0">
                <a:solidFill>
                  <a:schemeClr val="tx1"/>
                </a:solidFill>
              </a:rPr>
              <a:t>Proponete correttivi: diversi prompt, dati più rappresentativi, controlli umani.</a:t>
            </a:r>
            <a:endParaRPr lang="en-US" sz="1500" dirty="0"/>
          </a:p>
        </p:txBody>
      </p:sp>
      <p:sp>
        <p:nvSpPr>
          <p:cNvPr id="19" name="domanda"/>
          <p:cNvSpPr/>
          <p:nvPr/>
        </p:nvSpPr>
        <p:spPr>
          <a:xfrm>
            <a:off x="4480560" y="5074920"/>
            <a:ext cx="7159752" cy="1097280"/>
          </a:xfrm>
          <a:prstGeom prst="roundRect">
            <a:avLst>
              <a:gd name="adj" fmla="val 10000"/>
            </a:avLst>
          </a:prstGeom>
          <a:solidFill>
            <a:srgbClr val="01408D"/>
          </a:solidFill>
          <a:ln/>
        </p:spPr>
      </p:sp>
      <p:sp>
        <p:nvSpPr>
          <p:cNvPr id="20" name="Text 17"/>
          <p:cNvSpPr txBox="1"/>
          <p:nvPr/>
        </p:nvSpPr>
        <p:spPr>
          <a:xfrm>
            <a:off x="4709160" y="5120640"/>
            <a:ext cx="6720840" cy="1005840"/>
          </a:xfrm>
          <a:prstGeom prst="rect">
            <a:avLst/>
          </a:prstGeom>
          <a:noFill/>
          <a:ln/>
        </p:spPr>
        <p:txBody>
          <a:bodyPr wrap="square" lIns="0" tIns="0" rIns="0" bIns="0" rtlCol="0" anchor="ctr"/>
          <a:lstStyle/>
          <a:p>
            <a:pPr indent="0" marL="0">
              <a:buNone/>
            </a:pPr>
            <a:r>
              <a:rPr lang="en-US" sz="1600" b="1" dirty="0">
                <a:solidFill>
                  <a:srgbClr val="FFFFFF"/>
                </a:solidFill>
              </a:rPr>
              <a:t>Domanda di riflessione  </a:t>
            </a:r>
            <a:pPr indent="0" marL="0">
              <a:buNone/>
            </a:pPr>
            <a:r>
              <a:rPr lang="en-US" sz="1600" i="1" dirty="0">
                <a:solidFill>
                  <a:srgbClr val="FFFFFF"/>
                </a:solidFill>
              </a:rPr>
              <a:t>Chi è svantaggiato se queste immagini vengono usate senza controllo?</a:t>
            </a:r>
            <a:endParaRPr lang="en-US" sz="16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01408D"/>
                </a:solidFill>
                <a:latin typeface="IBM Plex Sans" pitchFamily="34" charset="0"/>
                <a:ea typeface="IBM Plex Sans" pitchFamily="34" charset="-122"/>
                <a:cs typeface="IBM Plex Sans" pitchFamily="34" charset="-120"/>
              </a:rPr>
              <a:t>Interagire con l'IA 7: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aspettative</a:t>
            </a:r>
            <a:endParaRPr lang="en-US" sz="3200" dirty="0"/>
          </a:p>
        </p:txBody>
      </p:sp>
      <p:pic>
        <p:nvPicPr>
          <p:cNvPr id="3" name="petalo" descr="Illustrazione: ambito1 interagire petalo">    </p:cNvPr>
          <p:cNvPicPr>
            <a:picLocks noChangeAspect="1"/>
          </p:cNvPicPr>
          <p:nvPr/>
        </p:nvPicPr>
        <p:blipFill>
          <a:blip r:embed="rId1"/>
          <a:stretch>
            <a:fillRect/>
          </a:stretch>
        </p:blipFill>
        <p:spPr>
          <a:xfrm>
            <a:off x="10881360" y="411480"/>
            <a:ext cx="777240" cy="691733"/>
          </a:xfrm>
          <a:prstGeom prst="rect">
            <a:avLst/>
          </a:prstGeom>
        </p:spPr>
      </p:pic>
      <p:sp>
        <p:nvSpPr>
          <p:cNvPr id="4" name="Text 1"/>
          <p:cNvSpPr txBox="1"/>
          <p:nvPr/>
        </p:nvSpPr>
        <p:spPr>
          <a:xfrm>
            <a:off x="548640" y="1188720"/>
            <a:ext cx="11091672" cy="713232"/>
          </a:xfrm>
          <a:prstGeom prst="rect">
            <a:avLst/>
          </a:prstGeom>
          <a:noFill/>
          <a:ln/>
        </p:spPr>
        <p:txBody>
          <a:bodyPr wrap="square" lIns="0" tIns="0" rIns="0" bIns="0" rtlCol="0" anchor="t"/>
          <a:lstStyle/>
          <a:p>
            <a:pPr indent="0" marL="0">
              <a:buNone/>
            </a:pPr>
            <a:r>
              <a:rPr lang="en-US" sz="2000" b="1" dirty="0">
                <a:solidFill>
                  <a:schemeClr val="tx1"/>
                </a:solidFill>
                <a:latin typeface="IBM Plex Sans" pitchFamily="34" charset="0"/>
                <a:ea typeface="IBM Plex Sans" pitchFamily="34" charset="-122"/>
                <a:cs typeface="IBM Plex Sans" pitchFamily="34" charset="-120"/>
              </a:rPr>
              <a:t>Analizzare in che misura l'uso di un sistema IA è in linea con i principi etici e i valori umani.</a:t>
            </a:r>
            <a:endParaRPr lang="en-US" sz="2000" dirty="0"/>
          </a:p>
        </p:txBody>
      </p:sp>
      <p:sp>
        <p:nvSpPr>
          <p:cNvPr id="5" name="Text 2"/>
          <p:cNvSpPr txBox="1"/>
          <p:nvPr/>
        </p:nvSpPr>
        <p:spPr>
          <a:xfrm>
            <a:off x="548640" y="1920240"/>
            <a:ext cx="11091672" cy="457200"/>
          </a:xfrm>
          <a:prstGeom prst="rect">
            <a:avLst/>
          </a:prstGeom>
          <a:noFill/>
          <a:ln/>
        </p:spPr>
        <p:txBody>
          <a:bodyPr wrap="square" lIns="0" tIns="0" rIns="0" bIns="0" rtlCol="0" anchor="t"/>
          <a:lstStyle/>
          <a:p>
            <a:pPr indent="0" marL="0">
              <a:buNone/>
            </a:pPr>
            <a:r>
              <a:rPr lang="en-US" sz="1300" b="1" dirty="0">
                <a:solidFill>
                  <a:schemeClr val="tx1"/>
                </a:solidFill>
              </a:rPr>
              <a:t>Conoscenze: </a:t>
            </a:r>
            <a:pPr indent="0" marL="0">
              <a:buNone/>
            </a:pPr>
            <a:r>
              <a:rPr lang="en-US" sz="1300" dirty="0">
                <a:solidFill>
                  <a:srgbClr val="215E9E"/>
                </a:solidFill>
              </a:rPr>
              <a:t>1.4, 4.1, 4.3    </a:t>
            </a:r>
            <a:pPr indent="0" marL="0">
              <a:buNone/>
            </a:pPr>
            <a:r>
              <a:rPr lang="en-US" sz="1300" b="1" dirty="0">
                <a:solidFill>
                  <a:schemeClr val="tx1"/>
                </a:solidFill>
              </a:rPr>
              <a:t>Abilità: </a:t>
            </a:r>
            <a:pPr indent="0" marL="0">
              <a:buNone/>
            </a:pPr>
            <a:r>
              <a:rPr lang="en-US" sz="1300" dirty="0">
                <a:solidFill>
                  <a:srgbClr val="215E9E"/>
                </a:solidFill>
              </a:rPr>
              <a:t>pensiero critico, capacità di risoluzione dei problemi, consapevolezza di sé e sociale    </a:t>
            </a:r>
            <a:pPr indent="0" marL="0">
              <a:buNone/>
            </a:pPr>
            <a:r>
              <a:rPr lang="en-US" sz="1300" b="1" dirty="0">
                <a:solidFill>
                  <a:schemeClr val="tx1"/>
                </a:solidFill>
              </a:rPr>
              <a:t>Attitudini: </a:t>
            </a:r>
            <a:pPr indent="0" marL="0">
              <a:buNone/>
            </a:pPr>
            <a:r>
              <a:rPr lang="en-US" sz="1300" dirty="0">
                <a:solidFill>
                  <a:srgbClr val="215E9E"/>
                </a:solidFill>
              </a:rPr>
              <a:t>capacità di riflessione, senso di responsabilità</a:t>
            </a:r>
            <a:endParaRPr lang="en-US" sz="1300" dirty="0"/>
          </a:p>
        </p:txBody>
      </p:sp>
      <p:sp>
        <p:nvSpPr>
          <p:cNvPr id="6" name="Text 3"/>
          <p:cNvSpPr txBox="1"/>
          <p:nvPr/>
        </p:nvSpPr>
        <p:spPr>
          <a:xfrm>
            <a:off x="548640" y="2377440"/>
            <a:ext cx="11091672" cy="320040"/>
          </a:xfrm>
          <a:prstGeom prst="rect">
            <a:avLst/>
          </a:prstGeom>
          <a:noFill/>
          <a:ln/>
        </p:spPr>
        <p:txBody>
          <a:bodyPr wrap="square" lIns="0" tIns="0" rIns="0" bIns="0" rtlCol="0" anchor="t"/>
          <a:lstStyle/>
          <a:p>
            <a:pPr indent="0" marL="0">
              <a:buNone/>
            </a:pPr>
            <a:r>
              <a:rPr lang="en-US" sz="1200" b="1" dirty="0">
                <a:solidFill>
                  <a:schemeClr val="tx1"/>
                </a:solidFill>
              </a:rPr>
              <a:t>Collegamenti: </a:t>
            </a:r>
            <a:pPr indent="0" marL="0">
              <a:buNone/>
            </a:pPr>
            <a:r>
              <a:rPr lang="en-US" sz="1200" dirty="0">
                <a:solidFill>
                  <a:srgbClr val="6D6E70"/>
                </a:solidFill>
              </a:rPr>
              <a:t>Storia e scienze sociali · Scienze · Arte · Privacy · Pregiudizi ed equità · Innovazione · Cambiamento climatico</a:t>
            </a:r>
            <a:endParaRPr lang="en-US" sz="1200" dirty="0"/>
          </a:p>
        </p:txBody>
      </p:sp>
      <p:sp>
        <p:nvSpPr>
          <p:cNvPr id="7" name="cornice"/>
          <p:cNvSpPr/>
          <p:nvPr/>
        </p:nvSpPr>
        <p:spPr>
          <a:xfrm>
            <a:off x="548640" y="2834640"/>
            <a:ext cx="11091672" cy="3337560"/>
          </a:xfrm>
          <a:prstGeom prst="roundRect">
            <a:avLst>
              <a:gd name="adj" fmla="val 3288"/>
            </a:avLst>
          </a:prstGeom>
          <a:solidFill>
            <a:schemeClr val="bg1"/>
          </a:solidFill>
          <a:ln w="12700">
            <a:solidFill>
              <a:schemeClr val="accent1"/>
            </a:solidFill>
            <a:prstDash val="solid"/>
          </a:ln>
        </p:spPr>
      </p:sp>
      <p:sp>
        <p:nvSpPr>
          <p:cNvPr id="8" name="pill_Base"/>
          <p:cNvSpPr/>
          <p:nvPr/>
        </p:nvSpPr>
        <p:spPr>
          <a:xfrm>
            <a:off x="822960" y="3017520"/>
            <a:ext cx="1463040" cy="329184"/>
          </a:xfrm>
          <a:prstGeom prst="roundRect">
            <a:avLst>
              <a:gd name="adj" fmla="val 16667"/>
            </a:avLst>
          </a:prstGeom>
          <a:solidFill>
            <a:srgbClr val="8DC7FF"/>
          </a:solidFill>
          <a:ln/>
        </p:spPr>
      </p:sp>
      <p:sp>
        <p:nvSpPr>
          <p:cNvPr id="9" name="Text 6"/>
          <p:cNvSpPr txBox="1"/>
          <p:nvPr/>
        </p:nvSpPr>
        <p:spPr>
          <a:xfrm>
            <a:off x="822960" y="301752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10" name="Text 7"/>
          <p:cNvSpPr txBox="1"/>
          <p:nvPr/>
        </p:nvSpPr>
        <p:spPr>
          <a:xfrm>
            <a:off x="8229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riconoscono che l'uso etico dell'intelligenza artificiale dipende da una serie di fattori, tra cui la progettazione e lo sviluppo del sistema IA e le intenzioni dell'utente.</a:t>
            </a:r>
            <a:endParaRPr lang="en-US" sz="1500" dirty="0"/>
          </a:p>
        </p:txBody>
      </p:sp>
      <p:sp>
        <p:nvSpPr>
          <p:cNvPr id="11" name="div_1"/>
          <p:cNvSpPr/>
          <p:nvPr/>
        </p:nvSpPr>
        <p:spPr>
          <a:xfrm>
            <a:off x="4297680" y="2834640"/>
            <a:ext cx="0" cy="3337560"/>
          </a:xfrm>
          <a:prstGeom prst="line">
            <a:avLst/>
          </a:prstGeom>
          <a:noFill/>
          <a:ln w="9525">
            <a:solidFill>
              <a:schemeClr val="accent1"/>
            </a:solidFill>
            <a:prstDash val="dash"/>
          </a:ln>
        </p:spPr>
      </p:sp>
      <p:sp>
        <p:nvSpPr>
          <p:cNvPr id="12" name="pill_Intermedio"/>
          <p:cNvSpPr/>
          <p:nvPr/>
        </p:nvSpPr>
        <p:spPr>
          <a:xfrm>
            <a:off x="4480560" y="3017520"/>
            <a:ext cx="1463040" cy="329184"/>
          </a:xfrm>
          <a:prstGeom prst="roundRect">
            <a:avLst>
              <a:gd name="adj" fmla="val 16667"/>
            </a:avLst>
          </a:prstGeom>
          <a:solidFill>
            <a:srgbClr val="5B9FD6"/>
          </a:solidFill>
          <a:ln/>
        </p:spPr>
      </p:sp>
      <p:sp>
        <p:nvSpPr>
          <p:cNvPr id="13" name="Text 10"/>
          <p:cNvSpPr txBox="1"/>
          <p:nvPr/>
        </p:nvSpPr>
        <p:spPr>
          <a:xfrm>
            <a:off x="44805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4" name="Text 11"/>
          <p:cNvSpPr txBox="1"/>
          <p:nvPr/>
        </p:nvSpPr>
        <p:spPr>
          <a:xfrm>
            <a:off x="44805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individuano i casi in cui l'uso dell’IA potrebbe avere effetti o implicazioni indesiderati, diversi dagli obiettivi immediati di un utente.</a:t>
            </a:r>
            <a:endParaRPr lang="en-US" sz="1500" dirty="0"/>
          </a:p>
        </p:txBody>
      </p:sp>
      <p:sp>
        <p:nvSpPr>
          <p:cNvPr id="15" name="div_2"/>
          <p:cNvSpPr/>
          <p:nvPr/>
        </p:nvSpPr>
        <p:spPr>
          <a:xfrm>
            <a:off x="7955280" y="2834640"/>
            <a:ext cx="0" cy="3337560"/>
          </a:xfrm>
          <a:prstGeom prst="line">
            <a:avLst/>
          </a:prstGeom>
          <a:noFill/>
          <a:ln w="9525">
            <a:solidFill>
              <a:schemeClr val="accent1"/>
            </a:solidFill>
            <a:prstDash val="dash"/>
          </a:ln>
        </p:spPr>
      </p:sp>
      <p:sp>
        <p:nvSpPr>
          <p:cNvPr id="16" name="pill_Avanzato"/>
          <p:cNvSpPr/>
          <p:nvPr/>
        </p:nvSpPr>
        <p:spPr>
          <a:xfrm>
            <a:off x="8138160" y="3017520"/>
            <a:ext cx="1463040" cy="329184"/>
          </a:xfrm>
          <a:prstGeom prst="roundRect">
            <a:avLst>
              <a:gd name="adj" fmla="val 16667"/>
            </a:avLst>
          </a:prstGeom>
          <a:solidFill>
            <a:srgbClr val="01408D"/>
          </a:solidFill>
          <a:ln/>
        </p:spPr>
      </p:sp>
      <p:sp>
        <p:nvSpPr>
          <p:cNvPr id="17" name="Text 14"/>
          <p:cNvSpPr txBox="1"/>
          <p:nvPr/>
        </p:nvSpPr>
        <p:spPr>
          <a:xfrm>
            <a:off x="81381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8" name="Text 15"/>
          <p:cNvSpPr txBox="1"/>
          <p:nvPr/>
        </p:nvSpPr>
        <p:spPr>
          <a:xfrm>
            <a:off x="81381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valutano l'uso dell'IA in base a diversi principi etici, tenendo conto dei compromessi e di chi potrebbe trarne beneficio o esserne svantaggiato.</a:t>
            </a:r>
            <a:endParaRPr lang="en-US" sz="15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01408D"/>
                </a:solidFill>
                <a:latin typeface="IBM Plex Sans" pitchFamily="34" charset="0"/>
                <a:ea typeface="IBM Plex Sans" pitchFamily="34" charset="-122"/>
                <a:cs typeface="IBM Plex Sans" pitchFamily="34" charset="-120"/>
              </a:rPr>
              <a:t>Interagire con l'IA 7: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in classe</a:t>
            </a:r>
            <a:endParaRPr lang="en-US" sz="3200" dirty="0"/>
          </a:p>
        </p:txBody>
      </p:sp>
      <p:pic>
        <p:nvPicPr>
          <p:cNvPr id="3" name="petalo" descr="Illustrazione: ambito1 interagire petalo">    </p:cNvPr>
          <p:cNvPicPr>
            <a:picLocks noChangeAspect="1"/>
          </p:cNvPicPr>
          <p:nvPr/>
        </p:nvPicPr>
        <p:blipFill>
          <a:blip r:embed="rId1"/>
          <a:stretch>
            <a:fillRect/>
          </a:stretch>
        </p:blipFill>
        <p:spPr>
          <a:xfrm>
            <a:off x="10881360" y="411480"/>
            <a:ext cx="777240" cy="691733"/>
          </a:xfrm>
          <a:prstGeom prst="rect">
            <a:avLst/>
          </a:prstGeom>
        </p:spPr>
      </p:pic>
      <p:sp>
        <p:nvSpPr>
          <p:cNvPr id="4" name="box_Base"/>
          <p:cNvSpPr/>
          <p:nvPr/>
        </p:nvSpPr>
        <p:spPr>
          <a:xfrm>
            <a:off x="548640" y="1325880"/>
            <a:ext cx="3611880" cy="4846320"/>
          </a:xfrm>
          <a:prstGeom prst="roundRect">
            <a:avLst>
              <a:gd name="adj" fmla="val 3038"/>
            </a:avLst>
          </a:prstGeom>
          <a:solidFill>
            <a:srgbClr val="F4F8FD"/>
          </a:solidFill>
          <a:ln/>
        </p:spPr>
      </p:sp>
      <p:sp>
        <p:nvSpPr>
          <p:cNvPr id="5" name="pill_Base"/>
          <p:cNvSpPr/>
          <p:nvPr/>
        </p:nvSpPr>
        <p:spPr>
          <a:xfrm>
            <a:off x="731520" y="1508760"/>
            <a:ext cx="1463040" cy="329184"/>
          </a:xfrm>
          <a:prstGeom prst="roundRect">
            <a:avLst>
              <a:gd name="adj" fmla="val 16667"/>
            </a:avLst>
          </a:prstGeom>
          <a:solidFill>
            <a:srgbClr val="8DC7FF"/>
          </a:solidFill>
          <a:ln/>
        </p:spPr>
      </p:sp>
      <p:sp>
        <p:nvSpPr>
          <p:cNvPr id="6" name="Text 3"/>
          <p:cNvSpPr txBox="1"/>
          <p:nvPr/>
        </p:nvSpPr>
        <p:spPr>
          <a:xfrm>
            <a:off x="731520" y="150876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7" name="Text 4"/>
          <p:cNvSpPr txBox="1"/>
          <p:nvPr/>
        </p:nvSpPr>
        <p:spPr>
          <a:xfrm>
            <a:off x="2331720"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8" name="Text 5"/>
          <p:cNvSpPr txBox="1"/>
          <p:nvPr/>
        </p:nvSpPr>
        <p:spPr>
          <a:xfrm>
            <a:off x="731520"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Gli alunni individuano caratteristiche riconoscibili delle opere di alcuni artisti in vari esempi generati dall'IA. Insieme a un insegnante, stabiliscono se tali esempi costituiscono un uso equo e appropriato e individuano le implicazioni per gli artisti umani.</a:t>
            </a:r>
            <a:endParaRPr lang="en-US" sz="1400" dirty="0"/>
          </a:p>
        </p:txBody>
      </p:sp>
      <p:sp>
        <p:nvSpPr>
          <p:cNvPr id="9" name="box_Intermedio"/>
          <p:cNvSpPr/>
          <p:nvPr/>
        </p:nvSpPr>
        <p:spPr>
          <a:xfrm>
            <a:off x="4370832" y="1325880"/>
            <a:ext cx="3611880" cy="4846320"/>
          </a:xfrm>
          <a:prstGeom prst="roundRect">
            <a:avLst>
              <a:gd name="adj" fmla="val 3038"/>
            </a:avLst>
          </a:prstGeom>
          <a:solidFill>
            <a:srgbClr val="EAF3FF"/>
          </a:solidFill>
          <a:ln/>
        </p:spPr>
      </p:sp>
      <p:sp>
        <p:nvSpPr>
          <p:cNvPr id="10" name="pill_Intermedio"/>
          <p:cNvSpPr/>
          <p:nvPr/>
        </p:nvSpPr>
        <p:spPr>
          <a:xfrm>
            <a:off x="4553712" y="1508760"/>
            <a:ext cx="1463040" cy="329184"/>
          </a:xfrm>
          <a:prstGeom prst="roundRect">
            <a:avLst>
              <a:gd name="adj" fmla="val 16667"/>
            </a:avLst>
          </a:prstGeom>
          <a:solidFill>
            <a:srgbClr val="5B9FD6"/>
          </a:solidFill>
          <a:ln/>
        </p:spPr>
      </p:sp>
      <p:sp>
        <p:nvSpPr>
          <p:cNvPr id="11" name="Text 8"/>
          <p:cNvSpPr txBox="1"/>
          <p:nvPr/>
        </p:nvSpPr>
        <p:spPr>
          <a:xfrm>
            <a:off x="4553712"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2" name="Text 9"/>
          <p:cNvSpPr txBox="1"/>
          <p:nvPr/>
        </p:nvSpPr>
        <p:spPr>
          <a:xfrm>
            <a:off x="6153912"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3" name="Text 10"/>
          <p:cNvSpPr txBox="1"/>
          <p:nvPr/>
        </p:nvSpPr>
        <p:spPr>
          <a:xfrm>
            <a:off x="4553712"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Gli alunni analizzano un caso di studio in cui uno strumento IA utilizza la cronologia di navigazione di una persona per pubblicizzare sconti e promozioni su prodotti che ha visualizzato in passato. Insieme all'insegnante, soppesano la possibilità di risparmiare denaro a fronte dei rischi che lo strumento IA comporta per la privacy personale. Discutono dei pro e dei contro dell'utilizzo dello strumento a lungo e a breve termine.</a:t>
            </a:r>
            <a:endParaRPr lang="en-US" sz="1400" dirty="0"/>
          </a:p>
        </p:txBody>
      </p:sp>
      <p:sp>
        <p:nvSpPr>
          <p:cNvPr id="14" name="box_Avanzato"/>
          <p:cNvSpPr/>
          <p:nvPr/>
        </p:nvSpPr>
        <p:spPr>
          <a:xfrm>
            <a:off x="8193024" y="1325880"/>
            <a:ext cx="3611880" cy="4846320"/>
          </a:xfrm>
          <a:prstGeom prst="roundRect">
            <a:avLst>
              <a:gd name="adj" fmla="val 3038"/>
            </a:avLst>
          </a:prstGeom>
          <a:solidFill>
            <a:srgbClr val="F4F8FD"/>
          </a:solidFill>
          <a:ln/>
        </p:spPr>
      </p:sp>
      <p:sp>
        <p:nvSpPr>
          <p:cNvPr id="15" name="pill_Avanzato"/>
          <p:cNvSpPr/>
          <p:nvPr/>
        </p:nvSpPr>
        <p:spPr>
          <a:xfrm>
            <a:off x="8375904" y="1508760"/>
            <a:ext cx="1463040" cy="329184"/>
          </a:xfrm>
          <a:prstGeom prst="roundRect">
            <a:avLst>
              <a:gd name="adj" fmla="val 16667"/>
            </a:avLst>
          </a:prstGeom>
          <a:solidFill>
            <a:srgbClr val="01408D"/>
          </a:solidFill>
          <a:ln/>
        </p:spPr>
      </p:sp>
      <p:sp>
        <p:nvSpPr>
          <p:cNvPr id="16" name="Text 13"/>
          <p:cNvSpPr txBox="1"/>
          <p:nvPr/>
        </p:nvSpPr>
        <p:spPr>
          <a:xfrm>
            <a:off x="8375904"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7" name="Text 14"/>
          <p:cNvSpPr txBox="1"/>
          <p:nvPr/>
        </p:nvSpPr>
        <p:spPr>
          <a:xfrm>
            <a:off x="9976104"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8" name="Text 15"/>
          <p:cNvSpPr txBox="1"/>
          <p:nvPr/>
        </p:nvSpPr>
        <p:spPr>
          <a:xfrm>
            <a:off x="8375904"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Gli alunni scoprono in che modo l'IA viene utilizzata per analizzare i dati climatici al fine di individuare schemi e formulare previsioni. Valutano i compromessi tra il potere predittivo dello strumento e la ridotta trasparenza di un modello IA. Gli alunni soppesano la possibilità di ottenere previsioni più chiare a fronte del rischio di "allucinazioni" o che importanti incertezze vengano fraintese o ignorate.</a:t>
            </a:r>
            <a:endParaRPr lang="en-US" sz="14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01408D"/>
                </a:solidFill>
                <a:latin typeface="IBM Plex Sans" pitchFamily="34" charset="0"/>
                <a:ea typeface="IBM Plex Sans" pitchFamily="34" charset="-122"/>
                <a:cs typeface="IBM Plex Sans" pitchFamily="34" charset="-120"/>
              </a:rPr>
              <a:t>Pronto per la classe: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Tribunale etico</a:t>
            </a:r>
            <a:endParaRPr lang="en-US" sz="3200" dirty="0"/>
          </a:p>
        </p:txBody>
      </p:sp>
      <p:sp>
        <p:nvSpPr>
          <p:cNvPr id="3" name="scheda"/>
          <p:cNvSpPr/>
          <p:nvPr/>
        </p:nvSpPr>
        <p:spPr>
          <a:xfrm>
            <a:off x="548640" y="1325880"/>
            <a:ext cx="3566160" cy="4846320"/>
          </a:xfrm>
          <a:prstGeom prst="roundRect">
            <a:avLst>
              <a:gd name="adj" fmla="val 3846"/>
            </a:avLst>
          </a:prstGeom>
          <a:solidFill>
            <a:srgbClr val="CAE2FF"/>
          </a:solidFill>
          <a:ln/>
        </p:spPr>
      </p:sp>
      <p:sp>
        <p:nvSpPr>
          <p:cNvPr id="4" name="cerchio"/>
          <p:cNvSpPr/>
          <p:nvPr/>
        </p:nvSpPr>
        <p:spPr>
          <a:xfrm>
            <a:off x="1325880" y="1508760"/>
            <a:ext cx="2011680" cy="2011680"/>
          </a:xfrm>
          <a:prstGeom prst="ellipse">
            <a:avLst/>
          </a:prstGeom>
          <a:solidFill>
            <a:schemeClr val="bg1"/>
          </a:solidFill>
          <a:ln/>
        </p:spPr>
      </p:sp>
      <p:pic>
        <p:nvPicPr>
          <p:cNvPr id="5" name="pers_studentessa_computer" descr="Illustrazione: pers studentessa computer">    </p:cNvPr>
          <p:cNvPicPr>
            <a:picLocks noChangeAspect="1"/>
          </p:cNvPicPr>
          <p:nvPr/>
        </p:nvPicPr>
        <p:blipFill>
          <a:blip r:embed="rId1"/>
          <a:stretch>
            <a:fillRect/>
          </a:stretch>
        </p:blipFill>
        <p:spPr>
          <a:xfrm>
            <a:off x="1600200" y="1691640"/>
            <a:ext cx="1705028" cy="1645920"/>
          </a:xfrm>
          <a:prstGeom prst="rect">
            <a:avLst/>
          </a:prstGeom>
        </p:spPr>
      </p:pic>
      <p:sp>
        <p:nvSpPr>
          <p:cNvPr id="6" name="Text 3"/>
          <p:cNvSpPr txBox="1"/>
          <p:nvPr/>
        </p:nvSpPr>
        <p:spPr>
          <a:xfrm>
            <a:off x="777240" y="3657600"/>
            <a:ext cx="3108960" cy="2423160"/>
          </a:xfrm>
          <a:prstGeom prst="rect">
            <a:avLst/>
          </a:prstGeom>
          <a:noFill/>
          <a:ln/>
        </p:spPr>
        <p:txBody>
          <a:bodyPr wrap="square" lIns="0" tIns="0" rIns="0" bIns="0" rtlCol="0" anchor="t"/>
          <a:lstStyle/>
          <a:p>
            <a:pPr indent="0" marL="0">
              <a:buNone/>
            </a:pPr>
            <a:r>
              <a:rPr lang="en-US" sz="1300" b="1" dirty="0">
                <a:solidFill>
                  <a:schemeClr val="tx1"/>
                </a:solidFill>
              </a:rPr>
              <a:t>Competenza</a:t>
            </a:r>
            <a:endParaRPr lang="en-US" sz="1300" dirty="0"/>
          </a:p>
          <a:p>
            <a:pPr indent="0" marL="0">
              <a:buNone/>
            </a:pPr>
            <a:r>
              <a:rPr lang="en-US" sz="1300" dirty="0">
                <a:solidFill>
                  <a:schemeClr val="tx1"/>
                </a:solidFill>
              </a:rPr>
              <a:t>Interagire con l'IA 7</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Livello di riferimento</a:t>
            </a:r>
            <a:endParaRPr lang="en-US" sz="1300" dirty="0"/>
          </a:p>
          <a:p>
            <a:pPr indent="0" marL="0">
              <a:buNone/>
            </a:pPr>
            <a:r>
              <a:rPr lang="en-US" sz="1300" dirty="0">
                <a:solidFill>
                  <a:schemeClr val="tx1"/>
                </a:solidFill>
              </a:rPr>
              <a:t>Avanzato</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Durata</a:t>
            </a:r>
            <a:endParaRPr lang="en-US" sz="1300" dirty="0"/>
          </a:p>
          <a:p>
            <a:pPr indent="0" marL="0">
              <a:buNone/>
            </a:pPr>
            <a:r>
              <a:rPr lang="en-US" sz="1300" dirty="0">
                <a:solidFill>
                  <a:schemeClr val="tx1"/>
                </a:solidFill>
              </a:rPr>
              <a:t>2 ore</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Materiali</a:t>
            </a:r>
            <a:endParaRPr lang="en-US" sz="1300" dirty="0"/>
          </a:p>
          <a:p>
            <a:pPr indent="0" marL="0">
              <a:buNone/>
            </a:pPr>
            <a:r>
              <a:rPr lang="en-US" sz="1300" dirty="0">
                <a:solidFill>
                  <a:schemeClr val="tx1"/>
                </a:solidFill>
              </a:rPr>
              <a:t>Caso di studio: un istituto valuta l'IA per la sorveglianza degli esami online</a:t>
            </a:r>
            <a:endParaRPr lang="en-US" sz="1300" dirty="0"/>
          </a:p>
        </p:txBody>
      </p:sp>
      <p:sp>
        <p:nvSpPr>
          <p:cNvPr id="7" name="passo_1"/>
          <p:cNvSpPr/>
          <p:nvPr/>
        </p:nvSpPr>
        <p:spPr>
          <a:xfrm>
            <a:off x="4480560" y="1481328"/>
            <a:ext cx="384048" cy="384048"/>
          </a:xfrm>
          <a:prstGeom prst="roundRect">
            <a:avLst>
              <a:gd name="adj" fmla="val 14286"/>
            </a:avLst>
          </a:prstGeom>
          <a:solidFill>
            <a:srgbClr val="01408D"/>
          </a:solidFill>
          <a:ln/>
        </p:spPr>
      </p:sp>
      <p:sp>
        <p:nvSpPr>
          <p:cNvPr id="8" name="Text 5"/>
          <p:cNvSpPr txBox="1"/>
          <p:nvPr/>
        </p:nvSpPr>
        <p:spPr>
          <a:xfrm>
            <a:off x="4480560" y="1481328"/>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9" name="Text 6"/>
          <p:cNvSpPr txBox="1"/>
          <p:nvPr/>
        </p:nvSpPr>
        <p:spPr>
          <a:xfrm>
            <a:off x="5029200" y="1371600"/>
            <a:ext cx="6611112" cy="777240"/>
          </a:xfrm>
          <a:prstGeom prst="rect">
            <a:avLst/>
          </a:prstGeom>
          <a:noFill/>
          <a:ln/>
        </p:spPr>
        <p:txBody>
          <a:bodyPr wrap="square" lIns="0" tIns="0" rIns="0" bIns="0" rtlCol="0" anchor="ctr"/>
          <a:lstStyle/>
          <a:p>
            <a:pPr indent="0" marL="0">
              <a:buNone/>
            </a:pPr>
            <a:r>
              <a:rPr lang="en-US" sz="1500" dirty="0">
                <a:solidFill>
                  <a:schemeClr val="tx1"/>
                </a:solidFill>
              </a:rPr>
              <a:t>Presentate il caso e assegnate i ruoli: studenti, docenti, famiglie, dirigenza, fornitore.</a:t>
            </a:r>
            <a:endParaRPr lang="en-US" sz="1500" dirty="0"/>
          </a:p>
        </p:txBody>
      </p:sp>
      <p:sp>
        <p:nvSpPr>
          <p:cNvPr id="10" name="passo_2"/>
          <p:cNvSpPr/>
          <p:nvPr/>
        </p:nvSpPr>
        <p:spPr>
          <a:xfrm>
            <a:off x="4480560" y="2377440"/>
            <a:ext cx="384048" cy="384048"/>
          </a:xfrm>
          <a:prstGeom prst="roundRect">
            <a:avLst>
              <a:gd name="adj" fmla="val 14286"/>
            </a:avLst>
          </a:prstGeom>
          <a:solidFill>
            <a:srgbClr val="01408D"/>
          </a:solidFill>
          <a:ln/>
        </p:spPr>
      </p:sp>
      <p:sp>
        <p:nvSpPr>
          <p:cNvPr id="11" name="Text 8"/>
          <p:cNvSpPr txBox="1"/>
          <p:nvPr/>
        </p:nvSpPr>
        <p:spPr>
          <a:xfrm>
            <a:off x="4480560" y="2377440"/>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txBox="1"/>
          <p:nvPr/>
        </p:nvSpPr>
        <p:spPr>
          <a:xfrm>
            <a:off x="5029200" y="2267712"/>
            <a:ext cx="6611112" cy="777240"/>
          </a:xfrm>
          <a:prstGeom prst="rect">
            <a:avLst/>
          </a:prstGeom>
          <a:noFill/>
          <a:ln/>
        </p:spPr>
        <p:txBody>
          <a:bodyPr wrap="square" lIns="0" tIns="0" rIns="0" bIns="0" rtlCol="0" anchor="ctr"/>
          <a:lstStyle/>
          <a:p>
            <a:pPr indent="0" marL="0">
              <a:buNone/>
            </a:pPr>
            <a:r>
              <a:rPr lang="en-US" sz="1500" dirty="0">
                <a:solidFill>
                  <a:schemeClr val="tx1"/>
                </a:solidFill>
              </a:rPr>
              <a:t>Ogni gruppo valuta il caso con i principi di equità, trasparenza, spiegabilità, responsabilità, privacy e rispetto delle leggi.</a:t>
            </a:r>
            <a:endParaRPr lang="en-US" sz="1500" dirty="0"/>
          </a:p>
        </p:txBody>
      </p:sp>
      <p:sp>
        <p:nvSpPr>
          <p:cNvPr id="13" name="passo_3"/>
          <p:cNvSpPr/>
          <p:nvPr/>
        </p:nvSpPr>
        <p:spPr>
          <a:xfrm>
            <a:off x="4480560" y="3273552"/>
            <a:ext cx="384048" cy="384048"/>
          </a:xfrm>
          <a:prstGeom prst="roundRect">
            <a:avLst>
              <a:gd name="adj" fmla="val 14286"/>
            </a:avLst>
          </a:prstGeom>
          <a:solidFill>
            <a:srgbClr val="01408D"/>
          </a:solidFill>
          <a:ln/>
        </p:spPr>
      </p:sp>
      <p:sp>
        <p:nvSpPr>
          <p:cNvPr id="14" name="Text 11"/>
          <p:cNvSpPr txBox="1"/>
          <p:nvPr/>
        </p:nvSpPr>
        <p:spPr>
          <a:xfrm>
            <a:off x="4480560" y="3273552"/>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5" name="Text 12"/>
          <p:cNvSpPr txBox="1"/>
          <p:nvPr/>
        </p:nvSpPr>
        <p:spPr>
          <a:xfrm>
            <a:off x="5029200" y="3163824"/>
            <a:ext cx="6611112" cy="777240"/>
          </a:xfrm>
          <a:prstGeom prst="rect">
            <a:avLst/>
          </a:prstGeom>
          <a:noFill/>
          <a:ln/>
        </p:spPr>
        <p:txBody>
          <a:bodyPr wrap="square" lIns="0" tIns="0" rIns="0" bIns="0" rtlCol="0" anchor="ctr"/>
          <a:lstStyle/>
          <a:p>
            <a:pPr indent="0" marL="0">
              <a:buNone/>
            </a:pPr>
            <a:r>
              <a:rPr lang="en-US" sz="1500" dirty="0">
                <a:solidFill>
                  <a:schemeClr val="tx1"/>
                </a:solidFill>
              </a:rPr>
              <a:t>Dibattito in aula con domande incrociate tra i ruoli.</a:t>
            </a:r>
            <a:endParaRPr lang="en-US" sz="1500" dirty="0"/>
          </a:p>
        </p:txBody>
      </p:sp>
      <p:sp>
        <p:nvSpPr>
          <p:cNvPr id="16" name="passo_4"/>
          <p:cNvSpPr/>
          <p:nvPr/>
        </p:nvSpPr>
        <p:spPr>
          <a:xfrm>
            <a:off x="4480560" y="4169664"/>
            <a:ext cx="384048" cy="384048"/>
          </a:xfrm>
          <a:prstGeom prst="roundRect">
            <a:avLst>
              <a:gd name="adj" fmla="val 14286"/>
            </a:avLst>
          </a:prstGeom>
          <a:solidFill>
            <a:srgbClr val="01408D"/>
          </a:solidFill>
          <a:ln/>
        </p:spPr>
      </p:sp>
      <p:sp>
        <p:nvSpPr>
          <p:cNvPr id="17" name="Text 14"/>
          <p:cNvSpPr txBox="1"/>
          <p:nvPr/>
        </p:nvSpPr>
        <p:spPr>
          <a:xfrm>
            <a:off x="4480560" y="4169664"/>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18" name="Text 15"/>
          <p:cNvSpPr txBox="1"/>
          <p:nvPr/>
        </p:nvSpPr>
        <p:spPr>
          <a:xfrm>
            <a:off x="5029200" y="4059936"/>
            <a:ext cx="6611112" cy="777240"/>
          </a:xfrm>
          <a:prstGeom prst="rect">
            <a:avLst/>
          </a:prstGeom>
          <a:noFill/>
          <a:ln/>
        </p:spPr>
        <p:txBody>
          <a:bodyPr wrap="square" lIns="0" tIns="0" rIns="0" bIns="0" rtlCol="0" anchor="ctr"/>
          <a:lstStyle/>
          <a:p>
            <a:pPr indent="0" marL="0">
              <a:buNone/>
            </a:pPr>
            <a:r>
              <a:rPr lang="en-US" sz="1500" dirty="0">
                <a:solidFill>
                  <a:schemeClr val="tx1"/>
                </a:solidFill>
              </a:rPr>
              <a:t>La classe emette un verdetto motivato con condizioni d'uso o rifiuto.</a:t>
            </a:r>
            <a:endParaRPr lang="en-US" sz="1500" dirty="0"/>
          </a:p>
        </p:txBody>
      </p:sp>
      <p:sp>
        <p:nvSpPr>
          <p:cNvPr id="19" name="domanda"/>
          <p:cNvSpPr/>
          <p:nvPr/>
        </p:nvSpPr>
        <p:spPr>
          <a:xfrm>
            <a:off x="4480560" y="5074920"/>
            <a:ext cx="7159752" cy="1097280"/>
          </a:xfrm>
          <a:prstGeom prst="roundRect">
            <a:avLst>
              <a:gd name="adj" fmla="val 10000"/>
            </a:avLst>
          </a:prstGeom>
          <a:solidFill>
            <a:srgbClr val="01408D"/>
          </a:solidFill>
          <a:ln/>
        </p:spPr>
      </p:sp>
      <p:sp>
        <p:nvSpPr>
          <p:cNvPr id="20" name="Text 17"/>
          <p:cNvSpPr txBox="1"/>
          <p:nvPr/>
        </p:nvSpPr>
        <p:spPr>
          <a:xfrm>
            <a:off x="4709160" y="5120640"/>
            <a:ext cx="6720840" cy="1005840"/>
          </a:xfrm>
          <a:prstGeom prst="rect">
            <a:avLst/>
          </a:prstGeom>
          <a:noFill/>
          <a:ln/>
        </p:spPr>
        <p:txBody>
          <a:bodyPr wrap="square" lIns="0" tIns="0" rIns="0" bIns="0" rtlCol="0" anchor="ctr"/>
          <a:lstStyle/>
          <a:p>
            <a:pPr indent="0" marL="0">
              <a:buNone/>
            </a:pPr>
            <a:r>
              <a:rPr lang="en-US" sz="1600" b="1" dirty="0">
                <a:solidFill>
                  <a:srgbClr val="FFFFFF"/>
                </a:solidFill>
              </a:rPr>
              <a:t>Domanda di riflessione  </a:t>
            </a:r>
            <a:pPr indent="0" marL="0">
              <a:buNone/>
            </a:pPr>
            <a:r>
              <a:rPr lang="en-US" sz="1600" i="1" dirty="0">
                <a:solidFill>
                  <a:srgbClr val="FFFFFF"/>
                </a:solidFill>
              </a:rPr>
              <a:t>Quale principio avete dovuto sacrificare per ottenere un vantaggio, e ne valeva la pena?</a:t>
            </a:r>
            <a:endParaRPr lang="en-US" sz="16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ph idx="100" type="title" hasCustomPrompt="1"/>
          </p:nvPr>
        </p:nvSpPr>
        <p:spPr>
          <a:xfrm>
            <a:off x="822960" y="1097280"/>
            <a:ext cx="10543032" cy="1097280"/>
          </a:xfrm>
          <a:prstGeom prst="rect">
            <a:avLst/>
          </a:prstGeom>
          <a:noFill/>
          <a:ln/>
        </p:spPr>
        <p:txBody>
          <a:bodyPr wrap="square" lIns="0" tIns="0" rIns="0" bIns="0" rtlCol="0" anchor="ctr"/>
          <a:lstStyle/>
          <a:p>
            <a:pPr algn="l" indent="0" marL="0">
              <a:buNone/>
            </a:pPr>
            <a:r>
              <a:rPr lang="en-US" sz="4400" b="1" dirty="0">
                <a:solidFill>
                  <a:schemeClr val="bg1"/>
                </a:solidFill>
                <a:latin typeface="IBM Plex Sans" pitchFamily="34" charset="0"/>
                <a:ea typeface="IBM Plex Sans" pitchFamily="34" charset="-122"/>
                <a:cs typeface="IBM Plex Sans" pitchFamily="34" charset="-120"/>
              </a:rPr>
              <a:t>Buon lavoro in classe</a:t>
            </a:r>
            <a:endParaRPr lang="en-US" sz="4400" dirty="0"/>
          </a:p>
        </p:txBody>
      </p:sp>
      <p:sp>
        <p:nvSpPr>
          <p:cNvPr id="3" name="Text 0"/>
          <p:cNvSpPr/>
          <p:nvPr>
            <p:ph idx="101" type="body" hasCustomPrompt="1"/>
          </p:nvPr>
        </p:nvSpPr>
        <p:spPr>
          <a:xfrm>
            <a:off x="822960" y="2377440"/>
            <a:ext cx="6766560" cy="1645920"/>
          </a:xfrm>
          <a:prstGeom prst="rect">
            <a:avLst/>
          </a:prstGeom>
          <a:noFill/>
          <a:ln/>
        </p:spPr>
        <p:txBody>
          <a:bodyPr wrap="square" lIns="0" tIns="0" rIns="0" bIns="0" rtlCol="0" anchor="t"/>
          <a:lstStyle/>
          <a:p>
            <a:pPr indent="0" marL="0">
              <a:buNone/>
            </a:pPr>
            <a:r>
              <a:rPr lang="en-US" sz="1800" b="1" dirty="0">
                <a:solidFill>
                  <a:schemeClr val="bg1"/>
                </a:solidFill>
              </a:rPr>
              <a:t>Antonio Scaramuzzino</a:t>
            </a:r>
            <a:endParaRPr lang="en-US" sz="1800" dirty="0"/>
          </a:p>
          <a:p>
            <a:pPr indent="0" marL="0">
              <a:buNone/>
            </a:pPr>
            <a:r>
              <a:rPr lang="en-US" sz="1800" dirty="0">
                <a:solidFill>
                  <a:schemeClr val="bg1"/>
                </a:solidFill>
              </a:rPr>
              <a:t>Tutte le competenze, i livelli e gli scenari: bussola-ailit.vercel.app</a:t>
            </a:r>
            <a:endParaRPr lang="en-US" sz="1800" dirty="0"/>
          </a:p>
        </p:txBody>
      </p:sp>
      <p:sp>
        <p:nvSpPr>
          <p:cNvPr id="4" name="Text 0"/>
          <p:cNvSpPr/>
          <p:nvPr>
            <p:ph idx="102" type="body" hasCustomPrompt="1"/>
          </p:nvPr>
        </p:nvSpPr>
        <p:spPr>
          <a:xfrm>
            <a:off x="822960" y="4480560"/>
            <a:ext cx="10543032" cy="1645920"/>
          </a:xfrm>
          <a:prstGeom prst="rect">
            <a:avLst/>
          </a:prstGeom>
          <a:noFill/>
          <a:ln/>
        </p:spPr>
        <p:txBody>
          <a:bodyPr wrap="square" lIns="0" tIns="0" rIns="0" bIns="0" rtlCol="0" anchor="t"/>
          <a:lstStyle/>
          <a:p>
            <a:pPr indent="0" marL="0">
              <a:buNone/>
            </a:pPr>
            <a:r>
              <a:rPr lang="en-US" sz="1100" b="1" dirty="0">
                <a:solidFill>
                  <a:schemeClr val="bg1"/>
                </a:solidFill>
              </a:rPr>
              <a:t>Fonte: </a:t>
            </a:r>
            <a:pPr indent="0" marL="0">
              <a:buNone/>
            </a:pPr>
            <a:r>
              <a:rPr lang="en-US" sz="1100" dirty="0">
                <a:solidFill>
                  <a:schemeClr val="bg1"/>
                </a:solidFill>
              </a:rPr>
              <a:t>OECD / Unione europea (2026). Empowering learners for the age of AI: An AI literacy framework for primary and secondary education. OECD Publishing, Paris. https://doi.org/10.1787/65cd27d4-en — Licenza CC BY 4.0. Illustrazioni di Abiyasa Adiguna tratte dalla pubblicazione. Le proposte operative sono un'elaborazione dell'autore.</a:t>
            </a:r>
            <a:endParaRPr lang="en-US" sz="1100" dirty="0"/>
          </a:p>
          <a:p>
            <a:pPr indent="0" marL="0">
              <a:buNone/>
            </a:pPr>
            <a:r>
              <a:rPr lang="en-US" sz="600" dirty="0">
                <a:solidFill>
                  <a:schemeClr val="bg1"/>
                </a:solidFill>
              </a:rPr>
              <a:t> </a:t>
            </a:r>
            <a:endParaRPr lang="en-US" sz="1100" dirty="0"/>
          </a:p>
          <a:p>
            <a:pPr indent="0" marL="0">
              <a:buNone/>
            </a:pPr>
            <a:r>
              <a:rPr lang="en-US" sz="1100" dirty="0">
                <a:solidFill>
                  <a:schemeClr val="bg1"/>
                </a:solidFill>
              </a:rPr>
              <a:t>Il presente documento è un adattamento di un'opera originale dell'OCSE e dell'Unione europea. Le opinioni espresse e le argomentazioni utilizzate in questo adattamento non devono essere riportate come rappresentative delle posizioni ufficiali dell'OCSE, dei suoi paesi membri o dell'Unione europea.</a:t>
            </a:r>
            <a:endParaRPr lang="en-US" sz="1100" dirty="0"/>
          </a:p>
        </p:txBody>
      </p:sp>
      <p:pic>
        <p:nvPicPr>
          <p:cNvPr id="5" name="scena_due_docenti" descr="Illustrazione: scena due docenti">    </p:cNvPr>
          <p:cNvPicPr>
            <a:picLocks noChangeAspect="1"/>
          </p:cNvPicPr>
          <p:nvPr/>
        </p:nvPicPr>
        <p:blipFill>
          <a:blip r:embed="rId1"/>
          <a:stretch>
            <a:fillRect/>
          </a:stretch>
        </p:blipFill>
        <p:spPr>
          <a:xfrm>
            <a:off x="9418320" y="548640"/>
            <a:ext cx="2108748" cy="3657600"/>
          </a:xfrm>
          <a:prstGeom prst="rect">
            <a:avLst/>
          </a:prstGeom>
        </p:spPr>
      </p:pic>
    </p:spTree>
  </p:cSld>
  <p:clrMapOvr>
    <a:masterClrMapping/>
  </p:clrMapOvr>
</p:sld>
</file>

<file path=ppt/theme/theme1.xml><?xml version="1.0" encoding="utf-8"?>
<a:theme xmlns:a="http://schemas.openxmlformats.org/drawingml/2006/main" name="AILit">
  <a:themeElements>
    <a:clrScheme name="AILit">
      <a:dk1>
        <a:srgbClr val="231F20"/>
      </a:dk1>
      <a:lt1>
        <a:srgbClr val="FFFFFF"/>
      </a:lt1>
      <a:dk2>
        <a:srgbClr val="01408D"/>
      </a:dk2>
      <a:lt2>
        <a:srgbClr val="F5F4F3"/>
      </a:lt2>
      <a:accent1>
        <a:srgbClr val="01408D"/>
      </a:accent1>
      <a:accent2>
        <a:srgbClr val="CEF97B"/>
      </a:accent2>
      <a:accent3>
        <a:srgbClr val="E65235"/>
      </a:accent3>
      <a:accent4>
        <a:srgbClr val="7794CA"/>
      </a:accent4>
      <a:accent5>
        <a:srgbClr val="677B3D"/>
      </a:accent5>
      <a:accent6>
        <a:srgbClr val="CAE2FF"/>
      </a:accent6>
      <a:hlink>
        <a:srgbClr val="215E9E"/>
      </a:hlink>
      <a:folHlink>
        <a:srgbClr val="7794CA"/>
      </a:folHlink>
    </a:clrScheme>
    <a:fontScheme name="AILit">
      <a:majorFont>
        <a:latin typeface="IBM Plex Sa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Lato"/>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Interagire con l'IA: esempi per la classe</dc:title>
  <dc:subject>PptxGenJS Presentation</dc:subject>
  <dc:creator>Antonio Scaramuzzino</dc:creator>
  <cp:lastModifiedBy>Antonio Scaramuzzino</cp:lastModifiedBy>
  <cp:revision>1</cp:revision>
  <dcterms:created xsi:type="dcterms:W3CDTF">2026-10-20T15:30:59Z</dcterms:created>
  <dcterms:modified xsi:type="dcterms:W3CDTF">2026-10-20T15:30:59Z</dcterms:modified>
</cp:coreProperties>
</file>