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pertura" id="{1261a4d8-a92e-8abf-47c7-85b145084738}">
          <p14:sldIdLst>
            <p14:sldId id="256"/>
            <p14:sldId id="257"/>
            <p14:sldId id="258"/>
            <p14:sldId id="259"/>
            <p14:sldId id="260"/>
          </p14:sldIdLst>
        </p14:section>
        <p14:section name="Gestire l'IA 1" id="{54637a38-6f62-ea3d-6e20-96b9735f2528}">
          <p14:sldIdLst>
            <p14:sldId id="261"/>
            <p14:sldId id="262"/>
            <p14:sldId id="263"/>
          </p14:sldIdLst>
        </p14:section>
        <p14:section name="Gestire l'IA 2" id="{53fe371c-acde-041a-6fc1-eb4fd40508fe}">
          <p14:sldIdLst>
            <p14:sldId id="264"/>
            <p14:sldId id="265"/>
            <p14:sldId id="266"/>
          </p14:sldIdLst>
        </p14:section>
        <p14:section name="Gestire l'IA 3" id="{90cf21e4-7af0-c58b-9023-a9e8077d631c}">
          <p14:sldIdLst>
            <p14:sldId id="267"/>
            <p14:sldId id="268"/>
            <p14:sldId id="269"/>
          </p14:sldIdLst>
        </p14:section>
        <p14:section name="Gestire l'IA 4" id="{76e422f0-fe9e-e638-c49e-46f13e6a9eee}">
          <p14:sldIdLst>
            <p14:sldId id="270"/>
            <p14:sldId id="271"/>
            <p14:sldId id="272"/>
          </p14:sldIdLst>
        </p14:section>
        <p14:section name="Chiusura" id="{9b715a89-794c-76aa-ae31-bc3dbb6200de}">
          <p14:sldIdLst>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ogni competenza: una slide con le aspettative sugli studenti, una con gli scenari "In classe" del framework (testo ufficiale) e una proposta operativa per la secondaria di II grado (elaborata per questo percorso, non è testo del framework).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Testo citato dalla versione italiana dell'AILit Framework (OECD/Unione europea,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Testo citato dalla versione italiana dell'AILit Framework (OECD/Unione europea,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Gestire l'IA 1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Gestire l'IA 2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Gestire l'IA 3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Gestire l'IA 4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image" Target="../media/image-1014-1.png"/><Relationship Id="rId3"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ILit Copertina">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320040"/>
            <a:ext cx="11457432" cy="2926080"/>
          </a:xfrm>
          <a:prstGeom prst="rect">
            <a:avLst/>
          </a:prstGeom>
          <a:solidFill>
            <a:srgbClr val="01408D"/>
          </a:solidFill>
          <a:ln/>
        </p:spPr>
      </p:sp>
      <p:sp>
        <p:nvSpPr>
          <p:cNvPr id="3" name="Text 1"/>
          <p:cNvSpPr/>
          <p:nvPr>
            <p:ph idx="101" type="title" hasCustomPrompt="1"/>
          </p:nvPr>
        </p:nvSpPr>
        <p:spPr>
          <a:xfrm>
            <a:off x="822960" y="594360"/>
            <a:ext cx="7863840" cy="1600200"/>
          </a:xfrm>
          <a:prstGeom prst="rect">
            <a:avLst/>
          </a:prstGeom>
          <a:noFill/>
          <a:ln/>
        </p:spPr>
        <p:txBody>
          <a:bodyPr wrap="square" rtlCol="0"/>
          <a:lstStyle>
            <a:lvl1pPr algn="l" indent="0" marL="0">
              <a:buNone/>
              <a:defRPr lang="en-US" sz="4400" b="1" dirty="0">
                <a:solidFill>
                  <a:schemeClr val="bg1"/>
                </a:solidFill>
                <a:latin typeface="IBM Plex Sans" pitchFamily="34" charset="0"/>
                <a:ea typeface="IBM Plex Sans" pitchFamily="34" charset="-122"/>
                <a:cs typeface="IBM Plex Sans" pitchFamily="34" charset="-120"/>
              </a:defRPr>
            </a:lvl1pP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Titolo del percorso</a:t>
            </a:r>
            <a:endParaRPr lang="en-US" sz="4400" dirty="0"/>
          </a:p>
        </p:txBody>
      </p:sp>
      <p:sp>
        <p:nvSpPr>
          <p:cNvPr id="4" name="Text 1"/>
          <p:cNvSpPr/>
          <p:nvPr>
            <p:ph idx="102" type="body" hasCustomPrompt="1"/>
          </p:nvPr>
        </p:nvSpPr>
        <p:spPr>
          <a:xfrm>
            <a:off x="822960" y="2286000"/>
            <a:ext cx="7863840" cy="777240"/>
          </a:xfrm>
          <a:prstGeom prst="rect">
            <a:avLst/>
          </a:prstGeom>
          <a:noFill/>
          <a:ln/>
        </p:spPr>
        <p:txBody>
          <a:bodyPr wrap="square" rtlCol="0"/>
          <a:lstStyle>
            <a:lvl1pPr indent="0" marL="0">
              <a:buNone/>
              <a:defRPr lang="en-US" sz="1800" b="1" dirty="0">
                <a:solidFill>
                  <a:schemeClr val="bg1"/>
                </a:solidFill>
              </a:defRPr>
            </a:lvl1pPr>
          </a:lstStyle>
          <a:p>
            <a:pPr indent="0" marL="0">
              <a:buNone/>
            </a:pPr>
            <a:r>
              <a:rPr lang="en-US" sz="1800" b="1" dirty="0">
                <a:solidFill>
                  <a:schemeClr val="bg1"/>
                </a:solidFill>
              </a:rPr>
              <a:t>Sottotitolo / destinatari</a:t>
            </a:r>
            <a:endParaRPr lang="en-US" sz="1800" dirty="0"/>
          </a:p>
        </p:txBody>
      </p:sp>
      <p:sp>
        <p:nvSpPr>
          <p:cNvPr id="5" name="Text 1"/>
          <p:cNvSpPr/>
          <p:nvPr>
            <p:ph idx="103" type="body" hasCustomPrompt="1"/>
          </p:nvPr>
        </p:nvSpPr>
        <p:spPr>
          <a:xfrm>
            <a:off x="822960" y="3840480"/>
            <a:ext cx="5943600" cy="1463040"/>
          </a:xfrm>
          <a:prstGeom prst="rect">
            <a:avLst/>
          </a:prstGeom>
          <a:noFill/>
          <a:ln/>
        </p:spPr>
        <p:txBody>
          <a:bodyPr wrap="square" rtlCol="0"/>
          <a:lstStyle>
            <a:lvl1pPr indent="0" marL="0">
              <a:buNone/>
              <a:defRPr lang="en-US" sz="1600" dirty="0">
                <a:solidFill>
                  <a:schemeClr val="tx1"/>
                </a:solidFill>
              </a:defRPr>
            </a:lvl1pPr>
          </a:lstStyle>
          <a:p>
            <a:pPr indent="0" marL="0">
              <a:buNone/>
            </a:pPr>
            <a:r>
              <a:rPr lang="en-US" sz="1600" dirty="0">
                <a:solidFill>
                  <a:schemeClr val="tx1"/>
                </a:solidFill>
              </a:rPr>
              <a:t>Formatore · Ente · Data</a:t>
            </a:r>
            <a:endParaRPr lang="en-US" sz="1600" dirty="0"/>
          </a:p>
        </p:txBody>
      </p:sp>
      <p:sp>
        <p:nvSpPr>
          <p:cNvPr id="6" name="Shape 1"/>
          <p:cNvSpPr/>
          <p:nvPr/>
        </p:nvSpPr>
        <p:spPr>
          <a:xfrm>
            <a:off x="548640" y="6263640"/>
            <a:ext cx="11091672" cy="0"/>
          </a:xfrm>
          <a:prstGeom prst="line">
            <a:avLst/>
          </a:prstGeom>
          <a:noFill/>
          <a:ln w="9525">
            <a:solidFill>
              <a:srgbClr val="00264A"/>
            </a:solidFill>
            <a:prstDash val="solid"/>
          </a:ln>
        </p:spPr>
      </p:sp>
      <p:sp>
        <p:nvSpPr>
          <p:cNvPr id="7" name="Text 2"/>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8"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ILit Sezione Lim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CEF97B"/>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tx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ILit Sezione Blu">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01408D"/>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ILit Sezione Corallo">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E65235"/>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ILit Sezione Lavanda">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7794CA"/>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ILit Contenut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ph idx="101" type="body" hasCustomPrompt="1"/>
          </p:nvPr>
        </p:nvSpPr>
        <p:spPr>
          <a:xfrm>
            <a:off x="548640" y="1371600"/>
            <a:ext cx="11091672" cy="4754880"/>
          </a:xfrm>
          <a:prstGeom prst="rect">
            <a:avLst/>
          </a:prstGeom>
          <a:noFill/>
          <a:ln/>
        </p:spPr>
        <p:txBody>
          <a:bodyPr wrap="square" rtlCol="0"/>
          <a:lstStyle>
            <a:lvl1pPr indent="0" marL="0">
              <a:spcAft>
                <a:spcPts val="800"/>
              </a:spcAft>
              <a:buNone/>
              <a:defRPr lang="en-US" sz="1800" dirty="0">
                <a:solidFill>
                  <a:schemeClr val="tx1"/>
                </a:solidFill>
              </a:defRPr>
            </a:lvl1pPr>
          </a:lstStyle>
          <a:p>
            <a:pPr indent="0" marL="0">
              <a:spcAft>
                <a:spcPts val="800"/>
              </a:spcAft>
              <a:buNone/>
            </a:pPr>
            <a:r>
              <a:rPr lang="en-US" sz="1800" dirty="0">
                <a:solidFill>
                  <a:schemeClr val="tx1"/>
                </a:solidFill>
              </a:rPr>
              <a:t>Testo o elenco puntato</a:t>
            </a:r>
            <a:endParaRPr lang="en-US" sz="1800" dirty="0"/>
          </a:p>
        </p:txBody>
      </p:sp>
      <p:sp>
        <p:nvSpPr>
          <p:cNvPr id="4"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5"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ILit Due colonne">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ph idx="101" type="body" hasCustomPrompt="1"/>
          </p:nvPr>
        </p:nvSpPr>
        <p:spPr>
          <a:xfrm>
            <a:off x="548640" y="1188720"/>
            <a:ext cx="6035040" cy="548640"/>
          </a:xfrm>
          <a:prstGeom prst="rect">
            <a:avLst/>
          </a:prstGeom>
          <a:noFill/>
          <a:ln/>
        </p:spPr>
        <p:txBody>
          <a:bodyPr wrap="square" rtlCol="0"/>
          <a:lstStyle>
            <a:lvl1pPr indent="0" marL="0">
              <a:buNone/>
              <a:defRPr lang="en-US" sz="1800" b="1" dirty="0">
                <a:solidFill>
                  <a:schemeClr val="tx1"/>
                </a:solidFill>
              </a:defRPr>
            </a:lvl1pPr>
          </a:lstStyle>
          <a:p>
            <a:pPr indent="0" marL="0">
              <a:buNone/>
            </a:pPr>
            <a:r>
              <a:rPr lang="en-US" sz="1800" b="1" dirty="0">
                <a:solidFill>
                  <a:schemeClr val="tx1"/>
                </a:solidFill>
              </a:rPr>
              <a:t>Frase chiave</a:t>
            </a:r>
            <a:endParaRPr lang="en-US" sz="1800" dirty="0"/>
          </a:p>
        </p:txBody>
      </p:sp>
      <p:sp>
        <p:nvSpPr>
          <p:cNvPr id="4" name="Text 0"/>
          <p:cNvSpPr/>
          <p:nvPr>
            <p:ph idx="102" type="body" hasCustomPrompt="1"/>
          </p:nvPr>
        </p:nvSpPr>
        <p:spPr>
          <a:xfrm>
            <a:off x="548640" y="1874520"/>
            <a:ext cx="6035040" cy="425196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(a destra inserire un'illustrazione)</a:t>
            </a:r>
            <a:endParaRPr lang="en-US" sz="1600" dirty="0"/>
          </a:p>
        </p:txBody>
      </p:sp>
      <p:sp>
        <p:nvSpPr>
          <p:cNvPr id="5"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6"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1008</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ILit Definizion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309360" y="0"/>
            <a:ext cx="5882335" cy="6263640"/>
          </a:xfrm>
          <a:prstGeom prst="rect">
            <a:avLst/>
          </a:prstGeom>
          <a:solidFill>
            <a:srgbClr val="CEF97B"/>
          </a:solidFill>
          <a:ln/>
        </p:spPr>
      </p:sp>
      <p:sp>
        <p:nvSpPr>
          <p:cNvPr id="3" name="Text 1"/>
          <p:cNvSpPr/>
          <p:nvPr>
            <p:ph idx="101" type="title" hasCustomPrompt="1"/>
          </p:nvPr>
        </p:nvSpPr>
        <p:spPr>
          <a:xfrm>
            <a:off x="548640" y="365760"/>
            <a:ext cx="5394960"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a:t>
            </a:r>
            <a:endParaRPr lang="en-US" sz="3200" dirty="0"/>
          </a:p>
        </p:txBody>
      </p:sp>
      <p:sp>
        <p:nvSpPr>
          <p:cNvPr id="4" name="Text 1"/>
          <p:cNvSpPr/>
          <p:nvPr>
            <p:ph idx="102" type="body" hasCustomPrompt="1"/>
          </p:nvPr>
        </p:nvSpPr>
        <p:spPr>
          <a:xfrm>
            <a:off x="548640" y="1371600"/>
            <a:ext cx="5394960" cy="475488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di contesto</a:t>
            </a:r>
            <a:endParaRPr lang="en-US" sz="1600" dirty="0"/>
          </a:p>
        </p:txBody>
      </p:sp>
      <p:sp>
        <p:nvSpPr>
          <p:cNvPr id="5" name="Text 1"/>
          <p:cNvSpPr/>
          <p:nvPr>
            <p:ph idx="103" type="body" hasCustomPrompt="1"/>
          </p:nvPr>
        </p:nvSpPr>
        <p:spPr>
          <a:xfrm>
            <a:off x="6766560" y="457200"/>
            <a:ext cx="5029200" cy="1234440"/>
          </a:xfrm>
          <a:prstGeom prst="rect">
            <a:avLst/>
          </a:prstGeom>
          <a:noFill/>
          <a:ln/>
        </p:spPr>
        <p:txBody>
          <a:bodyPr wrap="square" rtlCol="0"/>
          <a:lstStyle>
            <a:lvl1pPr indent="0" marL="0">
              <a:buNone/>
              <a:defRPr lang="en-US" sz="3000" b="1" dirty="0">
                <a:solidFill>
                  <a:srgbClr val="1A1A1A"/>
                </a:solidFill>
                <a:latin typeface="IBM Plex Sans" pitchFamily="34" charset="0"/>
                <a:ea typeface="IBM Plex Sans" pitchFamily="34" charset="-122"/>
                <a:cs typeface="IBM Plex Sans" pitchFamily="34" charset="-120"/>
              </a:defRPr>
            </a:lvl1pPr>
          </a:lstStyle>
          <a:p>
            <a:pPr indent="0" marL="0">
              <a:buNone/>
            </a:pPr>
            <a:r>
              <a:rPr lang="en-US" sz="3000" b="1" dirty="0">
                <a:solidFill>
                  <a:srgbClr val="1A1A1A"/>
                </a:solidFill>
                <a:latin typeface="IBM Plex Sans" pitchFamily="34" charset="0"/>
                <a:ea typeface="IBM Plex Sans" pitchFamily="34" charset="-122"/>
                <a:cs typeface="IBM Plex Sans" pitchFamily="34" charset="-120"/>
              </a:rPr>
              <a:t>Definizione di…</a:t>
            </a:r>
            <a:endParaRPr lang="en-US" sz="3000" dirty="0"/>
          </a:p>
        </p:txBody>
      </p:sp>
      <p:sp>
        <p:nvSpPr>
          <p:cNvPr id="6" name="Text 1"/>
          <p:cNvSpPr/>
          <p:nvPr>
            <p:ph idx="104" type="body" hasCustomPrompt="1"/>
          </p:nvPr>
        </p:nvSpPr>
        <p:spPr>
          <a:xfrm>
            <a:off x="6766560" y="1828800"/>
            <a:ext cx="5029200" cy="3200400"/>
          </a:xfrm>
          <a:prstGeom prst="rect">
            <a:avLst/>
          </a:prstGeom>
          <a:noFill/>
          <a:ln/>
        </p:spPr>
        <p:txBody>
          <a:bodyPr wrap="square" rtlCol="0"/>
          <a:lstStyle>
            <a:lvl1pPr indent="0" marL="0">
              <a:buNone/>
              <a:defRPr lang="en-US" sz="1800" dirty="0">
                <a:solidFill>
                  <a:srgbClr val="1A1A1A"/>
                </a:solidFill>
                <a:latin typeface="IBM Plex Sans" pitchFamily="34" charset="0"/>
                <a:ea typeface="IBM Plex Sans" pitchFamily="34" charset="-122"/>
                <a:cs typeface="IBM Plex Sans" pitchFamily="34" charset="-120"/>
              </a:defRPr>
            </a:lvl1pPr>
          </a:lstStyle>
          <a:p>
            <a:pPr indent="0" marL="0">
              <a:buNone/>
            </a:pPr>
            <a:r>
              <a:rPr lang="en-US" sz="1800" dirty="0">
                <a:solidFill>
                  <a:srgbClr val="1A1A1A"/>
                </a:solidFill>
                <a:latin typeface="IBM Plex Sans" pitchFamily="34" charset="0"/>
                <a:ea typeface="IBM Plex Sans" pitchFamily="34" charset="-122"/>
                <a:cs typeface="IBM Plex Sans" pitchFamily="34" charset="-120"/>
              </a:rPr>
              <a:t>Testo della definizione</a:t>
            </a:r>
            <a:endParaRPr lang="en-US" sz="1800" dirty="0"/>
          </a:p>
        </p:txBody>
      </p:sp>
      <p:sp>
        <p:nvSpPr>
          <p:cNvPr id="7" name="Text 1"/>
          <p:cNvSpPr/>
          <p:nvPr>
            <p:ph idx="105" type="body" hasCustomPrompt="1"/>
          </p:nvPr>
        </p:nvSpPr>
        <p:spPr>
          <a:xfrm>
            <a:off x="6766560" y="5120640"/>
            <a:ext cx="5029200" cy="914400"/>
          </a:xfrm>
          <a:prstGeom prst="rect">
            <a:avLst/>
          </a:prstGeom>
          <a:noFill/>
          <a:ln/>
        </p:spPr>
        <p:txBody>
          <a:bodyPr wrap="square" rtlCol="0"/>
          <a:lstStyle>
            <a:lvl1pPr indent="0" marL="0">
              <a:buNone/>
              <a:defRPr lang="en-US" sz="1200" i="1" dirty="0">
                <a:solidFill>
                  <a:srgbClr val="1A1A1A"/>
                </a:solidFill>
              </a:defRPr>
            </a:lvl1pPr>
          </a:lstStyle>
          <a:p>
            <a:pPr indent="0" marL="0">
              <a:buNone/>
            </a:pPr>
            <a:r>
              <a:rPr lang="en-US" sz="1200" i="1" dirty="0">
                <a:solidFill>
                  <a:srgbClr val="1A1A1A"/>
                </a:solidFill>
              </a:rPr>
              <a:t>Fonte</a:t>
            </a:r>
            <a:endParaRPr lang="en-US" sz="1200" dirty="0"/>
          </a:p>
        </p:txBody>
      </p:sp>
      <p:sp>
        <p:nvSpPr>
          <p:cNvPr id="8"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9"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1009</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ILit Box Azzurr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CAE2FF"/>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1010</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ILit Box Lime">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EDFFC7"/>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1011</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ILit Box Rosa">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FFCCC7"/>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1012</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ILit Solo titol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4"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1013</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ILit Citazione">
    <p:bg>
      <p:bgPr>
        <a:solidFill>
          <a:srgbClr val="FFFFFF"/>
        </a:solidFill>
      </p:bgPr>
    </p:bg>
    <p:spTree>
      <p:nvGrpSpPr>
        <p:cNvPr id="1" name=""/>
        <p:cNvGrpSpPr/>
        <p:nvPr/>
      </p:nvGrpSpPr>
      <p:grpSpPr>
        <a:xfrm>
          <a:off x="0" y="0"/>
          <a:ext cx="0" cy="0"/>
          <a:chOff x="0" y="0"/>
          <a:chExt cx="0" cy="0"/>
        </a:xfrm>
      </p:grpSpPr>
      <p:pic>
        <p:nvPicPr>
          <p:cNvPr id="2" name="Image 0" descr="/mnt/user-data/uploads/AILit/Kit_grafico_AILit/illustrazioni/simbolo_4ambiti.png">    </p:cNvPr>
          <p:cNvPicPr>
            <a:picLocks noChangeAspect="1"/>
          </p:cNvPicPr>
          <p:nvPr/>
        </p:nvPicPr>
        <p:blipFill>
          <a:blip r:embed="rId1"/>
          <a:stretch>
            <a:fillRect/>
          </a:stretch>
        </p:blipFill>
        <p:spPr>
          <a:xfrm>
            <a:off x="914400" y="1737360"/>
            <a:ext cx="731520" cy="654304"/>
          </a:xfrm>
          <a:prstGeom prst="rect">
            <a:avLst/>
          </a:prstGeom>
        </p:spPr>
      </p:pic>
      <p:sp>
        <p:nvSpPr>
          <p:cNvPr id="3" name="Shape 0"/>
          <p:cNvSpPr/>
          <p:nvPr/>
        </p:nvSpPr>
        <p:spPr>
          <a:xfrm>
            <a:off x="1965960" y="1828800"/>
            <a:ext cx="0" cy="3291840"/>
          </a:xfrm>
          <a:prstGeom prst="line">
            <a:avLst/>
          </a:prstGeom>
          <a:noFill/>
          <a:ln w="15875">
            <a:solidFill>
              <a:srgbClr val="01408D"/>
            </a:solidFill>
            <a:prstDash val="solid"/>
          </a:ln>
        </p:spPr>
      </p:sp>
      <p:sp>
        <p:nvSpPr>
          <p:cNvPr id="4" name="Text 1"/>
          <p:cNvSpPr/>
          <p:nvPr>
            <p:ph idx="102" type="body" hasCustomPrompt="1"/>
          </p:nvPr>
        </p:nvSpPr>
        <p:spPr>
          <a:xfrm>
            <a:off x="2286000" y="1737360"/>
            <a:ext cx="8961120" cy="2651760"/>
          </a:xfrm>
          <a:prstGeom prst="rect">
            <a:avLst/>
          </a:prstGeom>
          <a:noFill/>
          <a:ln/>
        </p:spPr>
        <p:txBody>
          <a:bodyPr wrap="square" rtlCol="0"/>
          <a:lstStyle>
            <a:lvl1pPr indent="0" marL="0">
              <a:buNone/>
              <a:defRPr lang="en-US" sz="2800" i="1" dirty="0">
                <a:solidFill>
                  <a:schemeClr val="accent1"/>
                </a:solidFill>
                <a:latin typeface="IBM Plex Sans" pitchFamily="34" charset="0"/>
                <a:ea typeface="IBM Plex Sans" pitchFamily="34" charset="-122"/>
                <a:cs typeface="IBM Plex Sans" pitchFamily="34" charset="-120"/>
              </a:defRPr>
            </a:lvl1pPr>
          </a:lstStyle>
          <a:p>
            <a:pPr indent="0" marL="0">
              <a:buNone/>
            </a:pPr>
            <a:r>
              <a:rPr lang="en-US" sz="2800" i="1" dirty="0">
                <a:solidFill>
                  <a:schemeClr val="accent1"/>
                </a:solidFill>
                <a:latin typeface="IBM Plex Sans" pitchFamily="34" charset="0"/>
                <a:ea typeface="IBM Plex Sans" pitchFamily="34" charset="-122"/>
                <a:cs typeface="IBM Plex Sans" pitchFamily="34" charset="-120"/>
              </a:rPr>
              <a:t>Testo della citazione</a:t>
            </a:r>
            <a:endParaRPr lang="en-US" sz="2800" dirty="0"/>
          </a:p>
        </p:txBody>
      </p:sp>
      <p:sp>
        <p:nvSpPr>
          <p:cNvPr id="5" name="Text 1"/>
          <p:cNvSpPr/>
          <p:nvPr>
            <p:ph idx="103" type="body" hasCustomPrompt="1"/>
          </p:nvPr>
        </p:nvSpPr>
        <p:spPr>
          <a:xfrm>
            <a:off x="2286000" y="4526280"/>
            <a:ext cx="8961120" cy="548640"/>
          </a:xfrm>
          <a:prstGeom prst="rect">
            <a:avLst/>
          </a:prstGeom>
          <a:noFill/>
          <a:ln/>
        </p:spPr>
        <p:txBody>
          <a:bodyPr wrap="square" rtlCol="0"/>
          <a:lstStyle>
            <a:lvl1pPr indent="0" marL="0">
              <a:buNone/>
              <a:defRPr lang="en-US" sz="1600" b="1" dirty="0">
                <a:solidFill>
                  <a:schemeClr val="accent1"/>
                </a:solidFill>
              </a:defRPr>
            </a:lvl1pPr>
          </a:lstStyle>
          <a:p>
            <a:pPr indent="0" marL="0">
              <a:buNone/>
            </a:pPr>
            <a:r>
              <a:rPr lang="en-US" sz="1600" b="1" dirty="0">
                <a:solidFill>
                  <a:schemeClr val="accent1"/>
                </a:solidFill>
              </a:rPr>
              <a:t>– Autore, ruolo</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1" descr="/mnt/user-data/uploads/AILit/Kit_grafico_AILit/illustrazioni/simbolo_4ambiti.png">    </p:cNvPr>
          <p:cNvPicPr>
            <a:picLocks noChangeAspect="1"/>
          </p:cNvPicPr>
          <p:nvPr/>
        </p:nvPicPr>
        <p:blipFill>
          <a:blip r:embed="rId2"/>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1014</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ILit Chiusura">
    <p:bg>
      <p:bgPr>
        <a:solidFill>
          <a:srgbClr val="01408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822960" y="1097280"/>
            <a:ext cx="10543032" cy="1097280"/>
          </a:xfrm>
          <a:prstGeom prst="rect">
            <a:avLst/>
          </a:prstGeom>
          <a:noFill/>
          <a:ln/>
        </p:spPr>
        <p:txBody>
          <a:bodyPr wrap="square" rtlCol="0"/>
          <a:lstStyle>
            <a:lvl1pPr algn="l" indent="0" marL="0">
              <a:buNone/>
              <a:defRPr lang="en-US" sz="4400" b="1" dirty="0">
                <a:solidFill>
                  <a:schemeClr val="bg1"/>
                </a:solidFill>
                <a:latin typeface="IBM Plex Sans" pitchFamily="34" charset="0"/>
                <a:ea typeface="IBM Plex Sans" pitchFamily="34" charset="-122"/>
                <a:cs typeface="IBM Plex Sans" pitchFamily="34" charset="-120"/>
              </a:defRPr>
            </a:lvl1pP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Grazie</a:t>
            </a:r>
            <a:endParaRPr lang="en-US" sz="4400" dirty="0"/>
          </a:p>
        </p:txBody>
      </p:sp>
      <p:sp>
        <p:nvSpPr>
          <p:cNvPr id="3" name="Text 0"/>
          <p:cNvSpPr/>
          <p:nvPr>
            <p:ph idx="101" type="body" hasCustomPrompt="1"/>
          </p:nvPr>
        </p:nvSpPr>
        <p:spPr>
          <a:xfrm>
            <a:off x="822960" y="2377440"/>
            <a:ext cx="6766560" cy="1645920"/>
          </a:xfrm>
          <a:prstGeom prst="rect">
            <a:avLst/>
          </a:prstGeom>
          <a:noFill/>
          <a:ln/>
        </p:spPr>
        <p:txBody>
          <a:bodyPr wrap="square" rtlCol="0"/>
          <a:lstStyle>
            <a:lvl1pPr indent="0" marL="0">
              <a:buNone/>
              <a:defRPr lang="en-US" sz="1800" dirty="0">
                <a:solidFill>
                  <a:schemeClr val="bg1"/>
                </a:solidFill>
              </a:defRPr>
            </a:lvl1pPr>
          </a:lstStyle>
          <a:p>
            <a:pPr indent="0" marL="0">
              <a:buNone/>
            </a:pPr>
            <a:r>
              <a:rPr lang="en-US" sz="1800" dirty="0">
                <a:solidFill>
                  <a:schemeClr val="bg1"/>
                </a:solidFill>
              </a:rPr>
              <a:t>Contatti, prossimi passi</a:t>
            </a:r>
            <a:endParaRPr lang="en-US" sz="1800" dirty="0"/>
          </a:p>
        </p:txBody>
      </p:sp>
      <p:sp>
        <p:nvSpPr>
          <p:cNvPr id="4" name="Text 0"/>
          <p:cNvSpPr/>
          <p:nvPr>
            <p:ph idx="102" type="body" hasCustomPrompt="1"/>
          </p:nvPr>
        </p:nvSpPr>
        <p:spPr>
          <a:xfrm>
            <a:off x="822960" y="4480560"/>
            <a:ext cx="10543032" cy="1645920"/>
          </a:xfrm>
          <a:prstGeom prst="rect">
            <a:avLst/>
          </a:prstGeom>
          <a:noFill/>
          <a:ln/>
        </p:spPr>
        <p:txBody>
          <a:bodyPr wrap="square" rtlCol="0"/>
          <a:lstStyle>
            <a:lvl1pPr indent="0" marL="0">
              <a:buNone/>
              <a:defRPr lang="en-US" sz="1100" dirty="0">
                <a:solidFill>
                  <a:schemeClr val="bg1"/>
                </a:solidFill>
              </a:defRPr>
            </a:lvl1pPr>
          </a:lstStyle>
          <a:p>
            <a:pPr indent="0" marL="0">
              <a:buNone/>
            </a:pPr>
            <a:r>
              <a:rPr lang="en-US" sz="1100" dirty="0">
                <a:solidFill>
                  <a:schemeClr val="bg1"/>
                </a:solidFill>
              </a:rPr>
              <a:t>Nota di licenza e adattamento</a:t>
            </a:r>
            <a:endParaRPr lang="en-US" sz="1100" dirty="0"/>
          </a:p>
        </p:txBody>
      </p:sp>
      <p:sp>
        <p:nvSpPr>
          <p:cNvPr id="5"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FFFFFF"/>
                </a:solidFill>
              </a:rPr>
              <a:t>Adattato da OECD/Unione europea (2026), Preparare gli studenti all'era dell'IA (AILit Framework) · CC BY 4.0</a:t>
            </a:r>
            <a:endParaRPr lang="en-US" sz="900" dirty="0"/>
          </a:p>
        </p:txBody>
      </p:sp>
      <p:pic>
        <p:nvPicPr>
          <p:cNvPr id="6"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5.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8.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5.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title" hasCustomPrompt="1"/>
          </p:nvPr>
        </p:nvSpPr>
        <p:spPr>
          <a:xfrm>
            <a:off x="822960" y="594360"/>
            <a:ext cx="7863840" cy="1600200"/>
          </a:xfrm>
          <a:prstGeom prst="rect">
            <a:avLst/>
          </a:prstGeom>
          <a:noFill/>
          <a:ln/>
        </p:spPr>
        <p:txBody>
          <a:bodyPr wrap="square" lIns="0" tIns="0" rIns="0" bIns="0" rtlCol="0" anchor="t"/>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Gestire l'IA: esempi per la classe</a:t>
            </a:r>
            <a:endParaRPr lang="en-US" sz="4400" dirty="0"/>
          </a:p>
        </p:txBody>
      </p:sp>
      <p:sp>
        <p:nvSpPr>
          <p:cNvPr id="3" name="Text 1"/>
          <p:cNvSpPr/>
          <p:nvPr>
            <p:ph idx="102" type="body" hasCustomPrompt="1"/>
          </p:nvPr>
        </p:nvSpPr>
        <p:spPr>
          <a:xfrm>
            <a:off x="822960" y="2286000"/>
            <a:ext cx="7863840" cy="777240"/>
          </a:xfrm>
          <a:prstGeom prst="rect">
            <a:avLst/>
          </a:prstGeom>
          <a:noFill/>
          <a:ln/>
        </p:spPr>
        <p:txBody>
          <a:bodyPr wrap="square" lIns="0" tIns="0" rIns="0" bIns="0" rtlCol="0" anchor="t"/>
          <a:lstStyle/>
          <a:p>
            <a:pPr indent="0" marL="0">
              <a:buNone/>
            </a:pPr>
            <a:r>
              <a:rPr lang="en-US" sz="1800" b="1" dirty="0">
                <a:solidFill>
                  <a:schemeClr val="bg1"/>
                </a:solidFill>
              </a:rPr>
              <a:t>Le 4 competenze con aspettative, scenari ufficiali e proposte operative per la secondaria di II grado</a:t>
            </a:r>
            <a:endParaRPr lang="en-US" sz="1800" dirty="0"/>
          </a:p>
        </p:txBody>
      </p:sp>
      <p:sp>
        <p:nvSpPr>
          <p:cNvPr id="4" name="Text 1"/>
          <p:cNvSpPr/>
          <p:nvPr>
            <p:ph idx="103" type="body" hasCustomPrompt="1"/>
          </p:nvPr>
        </p:nvSpPr>
        <p:spPr>
          <a:xfrm>
            <a:off x="822960" y="3840480"/>
            <a:ext cx="5943600" cy="1463040"/>
          </a:xfrm>
          <a:prstGeom prst="rect">
            <a:avLst/>
          </a:prstGeom>
          <a:noFill/>
          <a:ln/>
        </p:spPr>
        <p:txBody>
          <a:bodyPr wrap="square" lIns="0" tIns="0" rIns="0" bIns="0" rtlCol="0" anchor="t"/>
          <a:lstStyle/>
          <a:p>
            <a:pPr indent="0" marL="0">
              <a:buNone/>
            </a:pPr>
            <a:r>
              <a:rPr lang="en-US" sz="1600" b="1" dirty="0">
                <a:solidFill>
                  <a:schemeClr val="tx1"/>
                </a:solidFill>
              </a:rPr>
              <a:t>Antonio Scaramuzzino</a:t>
            </a:r>
            <a:endParaRPr lang="en-US" sz="1600" dirty="0"/>
          </a:p>
          <a:p>
            <a:pPr indent="0" marL="0">
              <a:buNone/>
            </a:pPr>
            <a:r>
              <a:rPr lang="en-US" sz="1600" dirty="0">
                <a:solidFill>
                  <a:schemeClr val="tx1"/>
                </a:solidFill>
              </a:rPr>
              <a:t>Materiali per docenti · a.s. 2026/27</a:t>
            </a:r>
            <a:endParaRPr lang="en-US" sz="1600" dirty="0"/>
          </a:p>
        </p:txBody>
      </p:sp>
      <p:pic>
        <p:nvPicPr>
          <p:cNvPr id="5" name="ambito3_gestire_scena" descr="Illustrazione: ambito3 gestire scena">    </p:cNvPr>
          <p:cNvPicPr>
            <a:picLocks noChangeAspect="1"/>
          </p:cNvPicPr>
          <p:nvPr/>
        </p:nvPicPr>
        <p:blipFill>
          <a:blip r:embed="rId1"/>
          <a:stretch>
            <a:fillRect/>
          </a:stretch>
        </p:blipFill>
        <p:spPr>
          <a:xfrm>
            <a:off x="8229600" y="3383280"/>
            <a:ext cx="2556307" cy="2834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body" hasCustomPrompt="1"/>
          </p:nvPr>
        </p:nvSpPr>
        <p:spPr>
          <a:xfrm>
            <a:off x="5184648" y="45720"/>
            <a:ext cx="1828800" cy="1097280"/>
          </a:xfrm>
          <a:prstGeom prst="rect">
            <a:avLst/>
          </a:prstGeom>
          <a:noFill/>
          <a:ln/>
        </p:spPr>
        <p:txBody>
          <a:bodyPr wrap="square" lIns="0" tIns="0" rIns="0" bIns="0" rtlCol="0" anchor="ct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03</a:t>
            </a:r>
            <a:endParaRPr lang="en-US" sz="6400" dirty="0"/>
          </a:p>
        </p:txBody>
      </p:sp>
      <p:sp>
        <p:nvSpPr>
          <p:cNvPr id="3" name="Text 1"/>
          <p:cNvSpPr/>
          <p:nvPr>
            <p:ph idx="102" type="title" hasCustomPrompt="1"/>
          </p:nvPr>
        </p:nvSpPr>
        <p:spPr>
          <a:xfrm>
            <a:off x="1097280" y="1417320"/>
            <a:ext cx="9994392" cy="868680"/>
          </a:xfrm>
          <a:prstGeom prst="rect">
            <a:avLst/>
          </a:prstGeom>
          <a:noFill/>
          <a:ln/>
        </p:spPr>
        <p:txBody>
          <a:bodyPr wrap="square" lIns="0" tIns="0" rIns="0" bIns="0" rtlCol="0" anchor="ct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Gestire l'IA</a:t>
            </a:r>
            <a:endParaRPr lang="en-US" sz="4000" dirty="0"/>
          </a:p>
        </p:txBody>
      </p:sp>
      <p:sp>
        <p:nvSpPr>
          <p:cNvPr id="4" name="Text 1"/>
          <p:cNvSpPr/>
          <p:nvPr>
            <p:ph idx="103" type="body" hasCustomPrompt="1"/>
          </p:nvPr>
        </p:nvSpPr>
        <p:spPr>
          <a:xfrm>
            <a:off x="2011680" y="2331720"/>
            <a:ext cx="8165592" cy="640080"/>
          </a:xfrm>
          <a:prstGeom prst="rect">
            <a:avLst/>
          </a:prstGeom>
          <a:noFill/>
          <a:ln/>
        </p:spPr>
        <p:txBody>
          <a:bodyPr wrap="square" lIns="0" tIns="0" rIns="0" bIns="0" rtlCol="0" anchor="t"/>
          <a:lstStyle/>
          <a:p>
            <a:pPr algn="ctr" indent="0" marL="0">
              <a:buNone/>
            </a:pPr>
            <a:r>
              <a:rPr lang="en-US" sz="1800" dirty="0">
                <a:solidFill>
                  <a:srgbClr val="6D6E70"/>
                </a:solidFill>
              </a:rPr>
              <a:t>Suddividere il lavoro tra esseri umani e IA in modo consapevole</a:t>
            </a:r>
            <a:endParaRPr lang="en-US" sz="1800" dirty="0"/>
          </a:p>
        </p:txBody>
      </p:sp>
      <p:pic>
        <p:nvPicPr>
          <p:cNvPr id="5" name="ambito3_gestire_petalo" descr="Illustrazione: ambito3 gestire petalo">    </p:cNvPr>
          <p:cNvPicPr>
            <a:picLocks noChangeAspect="1"/>
          </p:cNvPicPr>
          <p:nvPr/>
        </p:nvPicPr>
        <p:blipFill>
          <a:blip r:embed="rId1"/>
          <a:stretch>
            <a:fillRect/>
          </a:stretch>
        </p:blipFill>
        <p:spPr>
          <a:xfrm>
            <a:off x="4727448" y="3200400"/>
            <a:ext cx="3065417" cy="2743200"/>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Che cosa significa</a:t>
            </a:r>
            <a:endParaRPr lang="en-US" sz="3200" dirty="0"/>
          </a:p>
        </p:txBody>
      </p:sp>
      <p:sp>
        <p:nvSpPr>
          <p:cNvPr id="3" name="Text 0"/>
          <p:cNvSpPr/>
          <p:nvPr>
            <p:ph idx="101" type="body" hasCustomPrompt="1"/>
          </p:nvPr>
        </p:nvSpPr>
        <p:spPr>
          <a:xfrm>
            <a:off x="548640" y="1188720"/>
            <a:ext cx="6035040" cy="548640"/>
          </a:xfrm>
          <a:prstGeom prst="rect">
            <a:avLst/>
          </a:prstGeom>
          <a:noFill/>
          <a:ln/>
        </p:spPr>
        <p:txBody>
          <a:bodyPr wrap="square" lIns="0" tIns="0" rIns="0" bIns="0" rtlCol="0" anchor="t"/>
          <a:lstStyle/>
          <a:p>
            <a:pPr indent="0" marL="0">
              <a:buNone/>
            </a:pPr>
            <a:r>
              <a:rPr lang="en-US" sz="1800" b="1" dirty="0">
                <a:solidFill>
                  <a:schemeClr val="tx1"/>
                </a:solidFill>
              </a:rPr>
              <a:t>Suddividere il lavoro tra esseri umani e IA in modo consapevole</a:t>
            </a:r>
            <a:endParaRPr lang="en-US" sz="1800" dirty="0"/>
          </a:p>
        </p:txBody>
      </p:sp>
      <p:sp>
        <p:nvSpPr>
          <p:cNvPr id="4" name="Text 0"/>
          <p:cNvSpPr/>
          <p:nvPr>
            <p:ph idx="102" type="body" hasCustomPrompt="1"/>
          </p:nvPr>
        </p:nvSpPr>
        <p:spPr>
          <a:xfrm>
            <a:off x="548640" y="1874520"/>
            <a:ext cx="6035040" cy="425196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Gestire l'IA pone gli alunni nel ruolo di responsabili di decisioni su come delegare il lavoro degli essere umani agli strumenti IA. Gli studenti confrontano diversi approcci all'IA, scompongono i problemi in parti e decidono quando l'IA debba automatizzare o potenziare lo svolgimento delle attività, in modo che l'impegno umano si focalizzi sul giudizio, sulla creatività, sulla costruzione di relazioni e sulle competenze settoriali. Durante questo processo, gli studenti monitorano e adattano l'uso dell'IA per mantenere la supervisione e garantire che l'intelligenza artificiale rimanga efficace, etica e allineata a obiettivi sociali.</a:t>
            </a:r>
            <a:endParaRPr lang="en-US" sz="1600" dirty="0"/>
          </a:p>
        </p:txBody>
      </p:sp>
      <p:pic>
        <p:nvPicPr>
          <p:cNvPr id="5" name="ambito3_gestire_scena" descr="Illustrazione: ambito3 gestire scena">    </p:cNvPr>
          <p:cNvPicPr>
            <a:picLocks noChangeAspect="1"/>
          </p:cNvPicPr>
          <p:nvPr/>
        </p:nvPicPr>
        <p:blipFill>
          <a:blip r:embed="rId1"/>
          <a:stretch>
            <a:fillRect/>
          </a:stretch>
        </p:blipFill>
        <p:spPr>
          <a:xfrm>
            <a:off x="7223760" y="1188720"/>
            <a:ext cx="4494153" cy="4983480"/>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body" hasCustomPrompt="1"/>
          </p:nvPr>
        </p:nvSpPr>
        <p:spPr>
          <a:xfrm>
            <a:off x="2286000" y="1737360"/>
            <a:ext cx="8961120" cy="2651760"/>
          </a:xfrm>
          <a:prstGeom prst="rect">
            <a:avLst/>
          </a:prstGeom>
          <a:noFill/>
          <a:ln/>
        </p:spPr>
        <p:txBody>
          <a:bodyPr wrap="square" lIns="0" tIns="0" rIns="0" bIns="0" rtlCol="0" anchor="t"/>
          <a:lstStyle/>
          <a:p>
            <a:pPr indent="0" marL="0">
              <a:buNone/>
            </a:pPr>
            <a:r>
              <a:rPr lang="en-US" sz="1800" i="1" dirty="0">
                <a:solidFill>
                  <a:schemeClr val="accent1"/>
                </a:solidFill>
                <a:latin typeface="IBM Plex Sans" pitchFamily="34" charset="0"/>
                <a:ea typeface="IBM Plex Sans" pitchFamily="34" charset="-122"/>
                <a:cs typeface="IBM Plex Sans" pitchFamily="34" charset="-120"/>
              </a:rPr>
              <a:t>«Per gestire l'IA in modo efficace, gli studenti devono innanzitutto decidere se questa tecnologia è davvero necessaria. A tal fine, è necessario definire obiettivi di apprendimento chiari, scomporre i problemi e distribuire il lavoro in modo adeguato, utilizzando gli strumenti IA per potenziare le capacità umane. Gli alunni devono essere in grado di esprimere in modo chiaro come utilizzano l'IA e di seguire linee guida che garantiscano l'equità, ponendo al centro la giustizia e il giudizio umano.»</a:t>
            </a:r>
            <a:endParaRPr lang="en-US" sz="2800" dirty="0"/>
          </a:p>
        </p:txBody>
      </p:sp>
      <p:sp>
        <p:nvSpPr>
          <p:cNvPr id="3" name="Text 1"/>
          <p:cNvSpPr/>
          <p:nvPr>
            <p:ph idx="103" type="body" hasCustomPrompt="1"/>
          </p:nvPr>
        </p:nvSpPr>
        <p:spPr>
          <a:xfrm>
            <a:off x="2286000" y="4526280"/>
            <a:ext cx="8961120" cy="548640"/>
          </a:xfrm>
          <a:prstGeom prst="rect">
            <a:avLst/>
          </a:prstGeom>
          <a:noFill/>
          <a:ln/>
        </p:spPr>
        <p:txBody>
          <a:bodyPr wrap="square" lIns="0" tIns="0" rIns="0" bIns="0" rtlCol="0" anchor="t"/>
          <a:lstStyle/>
          <a:p>
            <a:pPr indent="0" marL="0">
              <a:buNone/>
            </a:pPr>
            <a:r>
              <a:rPr lang="en-US" sz="1600" b="1" dirty="0">
                <a:solidFill>
                  <a:schemeClr val="accent1"/>
                </a:solidFill>
              </a:rPr>
              <a:t>– Pati Ruiz, Digital Promise, Stati Uniti</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Gestire l'IA: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le competenze</a:t>
            </a:r>
            <a:endParaRPr lang="en-US" sz="3200" dirty="0"/>
          </a:p>
        </p:txBody>
      </p:sp>
      <p:pic>
        <p:nvPicPr>
          <p:cNvPr id="3" name="ambito3_gestire_scena" descr="Illustrazione: ambito3 gestire scena">    </p:cNvPr>
          <p:cNvPicPr>
            <a:picLocks noChangeAspect="1"/>
          </p:cNvPicPr>
          <p:nvPr/>
        </p:nvPicPr>
        <p:blipFill>
          <a:blip r:embed="rId1"/>
          <a:stretch>
            <a:fillRect/>
          </a:stretch>
        </p:blipFill>
        <p:spPr>
          <a:xfrm>
            <a:off x="640080" y="1417320"/>
            <a:ext cx="3566160" cy="3954446"/>
          </a:xfrm>
          <a:prstGeom prst="rect">
            <a:avLst/>
          </a:prstGeom>
        </p:spPr>
      </p:pic>
      <p:sp>
        <p:nvSpPr>
          <p:cNvPr id="4" name="num_1"/>
          <p:cNvSpPr/>
          <p:nvPr/>
        </p:nvSpPr>
        <p:spPr>
          <a:xfrm>
            <a:off x="4572000" y="1613916"/>
            <a:ext cx="384048" cy="384048"/>
          </a:xfrm>
          <a:prstGeom prst="roundRect">
            <a:avLst>
              <a:gd name="adj" fmla="val 14286"/>
            </a:avLst>
          </a:prstGeom>
          <a:solidFill>
            <a:srgbClr val="E65235"/>
          </a:solidFill>
          <a:ln/>
        </p:spPr>
      </p:sp>
      <p:sp>
        <p:nvSpPr>
          <p:cNvPr id="5" name="Text 2"/>
          <p:cNvSpPr txBox="1"/>
          <p:nvPr/>
        </p:nvSpPr>
        <p:spPr>
          <a:xfrm>
            <a:off x="4572000" y="161391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6" name="Text 3"/>
          <p:cNvSpPr txBox="1"/>
          <p:nvPr/>
        </p:nvSpPr>
        <p:spPr>
          <a:xfrm>
            <a:off x="5166360" y="137160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Decidere se utilizzare i sistemi IA in base alla natura dell'attività.</a:t>
            </a:r>
            <a:endParaRPr lang="en-US" sz="1500" dirty="0"/>
          </a:p>
        </p:txBody>
      </p:sp>
      <p:sp>
        <p:nvSpPr>
          <p:cNvPr id="7" name="sep_1"/>
          <p:cNvSpPr/>
          <p:nvPr/>
        </p:nvSpPr>
        <p:spPr>
          <a:xfrm>
            <a:off x="5166360" y="2276856"/>
            <a:ext cx="6492240" cy="0"/>
          </a:xfrm>
          <a:prstGeom prst="line">
            <a:avLst/>
          </a:prstGeom>
          <a:noFill/>
          <a:ln w="9525">
            <a:solidFill>
              <a:srgbClr val="E65235"/>
            </a:solidFill>
            <a:prstDash val="solid"/>
          </a:ln>
        </p:spPr>
      </p:sp>
      <p:sp>
        <p:nvSpPr>
          <p:cNvPr id="8" name="num_2"/>
          <p:cNvSpPr/>
          <p:nvPr/>
        </p:nvSpPr>
        <p:spPr>
          <a:xfrm>
            <a:off x="4572000" y="2665476"/>
            <a:ext cx="384048" cy="384048"/>
          </a:xfrm>
          <a:prstGeom prst="roundRect">
            <a:avLst>
              <a:gd name="adj" fmla="val 14286"/>
            </a:avLst>
          </a:prstGeom>
          <a:solidFill>
            <a:srgbClr val="E65235"/>
          </a:solidFill>
          <a:ln/>
        </p:spPr>
      </p:sp>
      <p:sp>
        <p:nvSpPr>
          <p:cNvPr id="9" name="Text 6"/>
          <p:cNvSpPr txBox="1"/>
          <p:nvPr/>
        </p:nvSpPr>
        <p:spPr>
          <a:xfrm>
            <a:off x="4572000" y="266547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0" name="Text 7"/>
          <p:cNvSpPr txBox="1"/>
          <p:nvPr/>
        </p:nvSpPr>
        <p:spPr>
          <a:xfrm>
            <a:off x="5166360" y="242316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Scegliere un approccio all'intelligenza artificiale appropriato per una determinata attività facendo un confronto tra il modo in cui funzionano i diversi sistemi IA e ciò per cui sono più adatti.</a:t>
            </a:r>
            <a:endParaRPr lang="en-US" sz="1500" dirty="0"/>
          </a:p>
        </p:txBody>
      </p:sp>
      <p:sp>
        <p:nvSpPr>
          <p:cNvPr id="11" name="sep_2"/>
          <p:cNvSpPr/>
          <p:nvPr/>
        </p:nvSpPr>
        <p:spPr>
          <a:xfrm>
            <a:off x="5166360" y="3328416"/>
            <a:ext cx="6492240" cy="0"/>
          </a:xfrm>
          <a:prstGeom prst="line">
            <a:avLst/>
          </a:prstGeom>
          <a:noFill/>
          <a:ln w="9525">
            <a:solidFill>
              <a:srgbClr val="E65235"/>
            </a:solidFill>
            <a:prstDash val="solid"/>
          </a:ln>
        </p:spPr>
      </p:sp>
      <p:sp>
        <p:nvSpPr>
          <p:cNvPr id="12" name="num_3"/>
          <p:cNvSpPr/>
          <p:nvPr/>
        </p:nvSpPr>
        <p:spPr>
          <a:xfrm>
            <a:off x="4572000" y="3717036"/>
            <a:ext cx="384048" cy="384048"/>
          </a:xfrm>
          <a:prstGeom prst="roundRect">
            <a:avLst>
              <a:gd name="adj" fmla="val 14286"/>
            </a:avLst>
          </a:prstGeom>
          <a:solidFill>
            <a:srgbClr val="E65235"/>
          </a:solidFill>
          <a:ln/>
        </p:spPr>
      </p:sp>
      <p:sp>
        <p:nvSpPr>
          <p:cNvPr id="13" name="Text 10"/>
          <p:cNvSpPr txBox="1"/>
          <p:nvPr/>
        </p:nvSpPr>
        <p:spPr>
          <a:xfrm>
            <a:off x="4572000" y="371703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4" name="Text 11"/>
          <p:cNvSpPr txBox="1"/>
          <p:nvPr/>
        </p:nvSpPr>
        <p:spPr>
          <a:xfrm>
            <a:off x="5166360" y="347472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Scomporre un problema per determinare quando e in che modo i sistemi IA debbano essere utilizzati per automatizzare o potenziare lo svolgimento delle attività.</a:t>
            </a:r>
            <a:endParaRPr lang="en-US" sz="1500" dirty="0"/>
          </a:p>
        </p:txBody>
      </p:sp>
      <p:sp>
        <p:nvSpPr>
          <p:cNvPr id="15" name="sep_3"/>
          <p:cNvSpPr/>
          <p:nvPr/>
        </p:nvSpPr>
        <p:spPr>
          <a:xfrm>
            <a:off x="5166360" y="4379976"/>
            <a:ext cx="6492240" cy="0"/>
          </a:xfrm>
          <a:prstGeom prst="line">
            <a:avLst/>
          </a:prstGeom>
          <a:noFill/>
          <a:ln w="9525">
            <a:solidFill>
              <a:srgbClr val="E65235"/>
            </a:solidFill>
            <a:prstDash val="solid"/>
          </a:ln>
        </p:spPr>
      </p:sp>
      <p:sp>
        <p:nvSpPr>
          <p:cNvPr id="16" name="num_4"/>
          <p:cNvSpPr/>
          <p:nvPr/>
        </p:nvSpPr>
        <p:spPr>
          <a:xfrm>
            <a:off x="4572000" y="4768596"/>
            <a:ext cx="384048" cy="384048"/>
          </a:xfrm>
          <a:prstGeom prst="roundRect">
            <a:avLst>
              <a:gd name="adj" fmla="val 14286"/>
            </a:avLst>
          </a:prstGeom>
          <a:solidFill>
            <a:srgbClr val="E65235"/>
          </a:solidFill>
          <a:ln/>
        </p:spPr>
      </p:sp>
      <p:sp>
        <p:nvSpPr>
          <p:cNvPr id="17" name="Text 14"/>
          <p:cNvSpPr txBox="1"/>
          <p:nvPr/>
        </p:nvSpPr>
        <p:spPr>
          <a:xfrm>
            <a:off x="4572000" y="476859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166360" y="452628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Monitorare e valutare l'uso dell'IA durante un processo di risoluzione dei problemi.</a:t>
            </a:r>
            <a:endParaRPr lang="en-US" sz="1500" dirty="0"/>
          </a:p>
        </p:txBody>
      </p:sp>
      <p:sp>
        <p:nvSpPr>
          <p:cNvPr id="19" name="sep_4"/>
          <p:cNvSpPr/>
          <p:nvPr/>
        </p:nvSpPr>
        <p:spPr>
          <a:xfrm>
            <a:off x="5166360" y="5431536"/>
            <a:ext cx="6492240" cy="0"/>
          </a:xfrm>
          <a:prstGeom prst="line">
            <a:avLst/>
          </a:prstGeom>
          <a:noFill/>
          <a:ln w="9525">
            <a:solidFill>
              <a:srgbClr val="E65235"/>
            </a:solidFill>
            <a:prstDash val="solid"/>
          </a:ln>
        </p:spPr>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Gestire l'IA 1: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3 gestire petalo">    </p:cNvPr>
          <p:cNvPicPr>
            <a:picLocks noChangeAspect="1"/>
          </p:cNvPicPr>
          <p:nvPr/>
        </p:nvPicPr>
        <p:blipFill>
          <a:blip r:embed="rId1"/>
          <a:stretch>
            <a:fillRect/>
          </a:stretch>
        </p:blipFill>
        <p:spPr>
          <a:xfrm>
            <a:off x="10881360" y="411480"/>
            <a:ext cx="777240" cy="695541"/>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2000" b="1" dirty="0">
                <a:solidFill>
                  <a:schemeClr val="tx1"/>
                </a:solidFill>
                <a:latin typeface="IBM Plex Sans" pitchFamily="34" charset="0"/>
                <a:ea typeface="IBM Plex Sans" pitchFamily="34" charset="-122"/>
                <a:cs typeface="IBM Plex Sans" pitchFamily="34" charset="-120"/>
              </a:rPr>
              <a:t>Decidere se utilizzare i sistemi IA in base alla natura dell'attività.</a:t>
            </a:r>
            <a:endParaRPr lang="en-US" sz="20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3.1, 4.3    </a:t>
            </a:r>
            <a:pPr indent="0" marL="0">
              <a:buNone/>
            </a:pPr>
            <a:r>
              <a:rPr lang="en-US" sz="1300" b="1" dirty="0">
                <a:solidFill>
                  <a:schemeClr val="tx1"/>
                </a:solidFill>
              </a:rPr>
              <a:t>Abilità: </a:t>
            </a:r>
            <a:pPr indent="0" marL="0">
              <a:buNone/>
            </a:pPr>
            <a:r>
              <a:rPr lang="en-US" sz="1300" dirty="0">
                <a:solidFill>
                  <a:srgbClr val="215E9E"/>
                </a:solidFill>
              </a:rPr>
              <a:t>pensiero computazionale, capacità di risoluzione dei problemi    </a:t>
            </a:r>
            <a:pPr indent="0" marL="0">
              <a:buNone/>
            </a:pPr>
            <a:r>
              <a:rPr lang="en-US" sz="1300" b="1" dirty="0">
                <a:solidFill>
                  <a:schemeClr val="tx1"/>
                </a:solidFill>
              </a:rPr>
              <a:t>Attitudini: </a:t>
            </a:r>
            <a:pPr indent="0" marL="0">
              <a:buNone/>
            </a:pPr>
            <a:r>
              <a:rPr lang="en-US" sz="1300" dirty="0">
                <a:solidFill>
                  <a:srgbClr val="215E9E"/>
                </a:solidFill>
              </a:rPr>
              <a:t>innovatività, 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Media e biblioteca · Lingua e letteratura · Trasparenza · Pregiudizi ed equità · Futuro del lavoro · Autenticità</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individuano diversi sistemi IA e le attività per cui sono stati progettati.</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utilizzano le loro conoscenze sull'IA per stabilire se quest'ultima sia uno strumento digitale appropriato per una specifica attività.</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stabiliscono se l'IA è lo strumento digitale giusto per una specifica attività confrontando la complessità di quest'ultima e la necessità di un giudizio umano con le implicazioni etiche dell'uso dell'intelligenza artificiale.</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Gestire l'IA 1: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3 gestire petalo">    </p:cNvPr>
          <p:cNvPicPr>
            <a:picLocks noChangeAspect="1"/>
          </p:cNvPicPr>
          <p:nvPr/>
        </p:nvPicPr>
        <p:blipFill>
          <a:blip r:embed="rId1"/>
          <a:stretch>
            <a:fillRect/>
          </a:stretch>
        </p:blipFill>
        <p:spPr>
          <a:xfrm>
            <a:off x="10881360" y="411480"/>
            <a:ext cx="777240" cy="695541"/>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seguono le indicazioni fornite dall'insegnante per abbinare gli strumenti appropriati alle attività scolastiche (ad esempio, l'IA per la sintesi, i motori di ricerca per la ricerca).</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Mentre l'insegnante propone a tutta la classe esempi di attività quotidiane, gli alunni si spostano in diversi angoli dell'aula contrassegnati con le diciture "Solo IA", "Con il supporto dell'IA", "Solo esseri umani" o "Non so" a seconda di come ritengono che l'IA possa essere utilizzata. Successivamente, argomentano e spiegano le proprie scelte ai compagni che si sono espressi in modo diverso e, se vengono convinti da questi ultimi, si spostano nell'angolo corrispondente.</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riflettono sulle fasi della stesura di un tema (ad esempio, scelta dell'argomento, ricerca di prove, organizzazione delle idee, redazione dei paragrafi, revisione e correzione), dopodiché individuano le fasi in cui l'IA potrebbe essere d'aiuto e quelle che richiedono il loro contributo e ragionamento. Consultano le linee guida della loro scuola sull'uso dell'IA per adattare il proprio approccio.</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Il semaforo dell'IA</a:t>
            </a:r>
            <a:endParaRPr lang="en-US" sz="3200" dirty="0"/>
          </a:p>
        </p:txBody>
      </p:sp>
      <p:sp>
        <p:nvSpPr>
          <p:cNvPr id="3" name="scheda"/>
          <p:cNvSpPr/>
          <p:nvPr/>
        </p:nvSpPr>
        <p:spPr>
          <a:xfrm>
            <a:off x="548640" y="1325880"/>
            <a:ext cx="3566160" cy="4846320"/>
          </a:xfrm>
          <a:prstGeom prst="roundRect">
            <a:avLst>
              <a:gd name="adj" fmla="val 3846"/>
            </a:avLst>
          </a:prstGeom>
          <a:solidFill>
            <a:srgbClr val="FFCCC7"/>
          </a:solidFill>
          <a:ln/>
        </p:spPr>
      </p:sp>
      <p:sp>
        <p:nvSpPr>
          <p:cNvPr id="4" name="cerchio"/>
          <p:cNvSpPr/>
          <p:nvPr/>
        </p:nvSpPr>
        <p:spPr>
          <a:xfrm>
            <a:off x="1325880" y="1508760"/>
            <a:ext cx="2011680" cy="2011680"/>
          </a:xfrm>
          <a:prstGeom prst="ellipse">
            <a:avLst/>
          </a:prstGeom>
          <a:solidFill>
            <a:schemeClr val="bg1"/>
          </a:solidFill>
          <a:ln/>
        </p:spPr>
      </p:sp>
      <p:pic>
        <p:nvPicPr>
          <p:cNvPr id="5" name="pers_docente_spiega" descr="Illustrazione: pers docente spiega">    </p:cNvPr>
          <p:cNvPicPr>
            <a:picLocks noChangeAspect="1"/>
          </p:cNvPicPr>
          <p:nvPr/>
        </p:nvPicPr>
        <p:blipFill>
          <a:blip r:embed="rId1"/>
          <a:stretch>
            <a:fillRect/>
          </a:stretch>
        </p:blipFill>
        <p:spPr>
          <a:xfrm>
            <a:off x="1600200" y="1691640"/>
            <a:ext cx="1820062"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Gestire l'IA 1</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50 minuti</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Elenco di 10-12 compiti scolastici e quotidiani, linee guida della scuola</a:t>
            </a:r>
            <a:endParaRPr lang="en-US" sz="1300" dirty="0"/>
          </a:p>
        </p:txBody>
      </p:sp>
      <p:sp>
        <p:nvSpPr>
          <p:cNvPr id="7" name="passo_1"/>
          <p:cNvSpPr/>
          <p:nvPr/>
        </p:nvSpPr>
        <p:spPr>
          <a:xfrm>
            <a:off x="4480560" y="1481328"/>
            <a:ext cx="384048" cy="384048"/>
          </a:xfrm>
          <a:prstGeom prst="roundRect">
            <a:avLst>
              <a:gd name="adj" fmla="val 14286"/>
            </a:avLst>
          </a:prstGeom>
          <a:solidFill>
            <a:srgbClr val="E65235"/>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Il docente propone compiti diversi: tradurre una lettera ufficiale, scrivere un messaggio di condoglianze, riassumere un capitolo da studiare, analizzare dati di un esperimento.</a:t>
            </a:r>
            <a:endParaRPr lang="en-US" sz="1500" dirty="0"/>
          </a:p>
        </p:txBody>
      </p:sp>
      <p:sp>
        <p:nvSpPr>
          <p:cNvPr id="10" name="passo_2"/>
          <p:cNvSpPr/>
          <p:nvPr/>
        </p:nvSpPr>
        <p:spPr>
          <a:xfrm>
            <a:off x="4480560" y="2377440"/>
            <a:ext cx="384048" cy="384048"/>
          </a:xfrm>
          <a:prstGeom prst="roundRect">
            <a:avLst>
              <a:gd name="adj" fmla="val 14286"/>
            </a:avLst>
          </a:prstGeom>
          <a:solidFill>
            <a:srgbClr val="E65235"/>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A gruppi classificate ogni compito: verde (IA utile), giallo (IA con supervisione), rosso (meglio senza IA).</a:t>
            </a:r>
            <a:endParaRPr lang="en-US" sz="1500" dirty="0"/>
          </a:p>
        </p:txBody>
      </p:sp>
      <p:sp>
        <p:nvSpPr>
          <p:cNvPr id="13" name="passo_3"/>
          <p:cNvSpPr/>
          <p:nvPr/>
        </p:nvSpPr>
        <p:spPr>
          <a:xfrm>
            <a:off x="4480560" y="3273552"/>
            <a:ext cx="384048" cy="384048"/>
          </a:xfrm>
          <a:prstGeom prst="roundRect">
            <a:avLst>
              <a:gd name="adj" fmla="val 14286"/>
            </a:avLst>
          </a:prstGeom>
          <a:solidFill>
            <a:srgbClr val="E65235"/>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Motivate ogni scelta considerando apprendimento, giudizio umano, rischi ed etica.</a:t>
            </a:r>
            <a:endParaRPr lang="en-US" sz="1500" dirty="0"/>
          </a:p>
        </p:txBody>
      </p:sp>
      <p:sp>
        <p:nvSpPr>
          <p:cNvPr id="16" name="passo_4"/>
          <p:cNvSpPr/>
          <p:nvPr/>
        </p:nvSpPr>
        <p:spPr>
          <a:xfrm>
            <a:off x="4480560" y="4169664"/>
            <a:ext cx="384048" cy="384048"/>
          </a:xfrm>
          <a:prstGeom prst="roundRect">
            <a:avLst>
              <a:gd name="adj" fmla="val 14286"/>
            </a:avLst>
          </a:prstGeom>
          <a:solidFill>
            <a:srgbClr val="E65235"/>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Confrontate le vostre scelte con le linee guida della scuola.</a:t>
            </a:r>
            <a:endParaRPr lang="en-US" sz="1500" dirty="0"/>
          </a:p>
        </p:txBody>
      </p:sp>
      <p:sp>
        <p:nvSpPr>
          <p:cNvPr id="19" name="domanda"/>
          <p:cNvSpPr/>
          <p:nvPr/>
        </p:nvSpPr>
        <p:spPr>
          <a:xfrm>
            <a:off x="4480560" y="5074920"/>
            <a:ext cx="7159752" cy="1097280"/>
          </a:xfrm>
          <a:prstGeom prst="roundRect">
            <a:avLst>
              <a:gd name="adj" fmla="val 10000"/>
            </a:avLst>
          </a:prstGeom>
          <a:solidFill>
            <a:srgbClr val="E65235"/>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In quali casi usare l'IA ti farebbe perdere proprio ciò che dovevi imparare?</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Gestire l'IA 2: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3 gestire petalo">    </p:cNvPr>
          <p:cNvPicPr>
            <a:picLocks noChangeAspect="1"/>
          </p:cNvPicPr>
          <p:nvPr/>
        </p:nvPicPr>
        <p:blipFill>
          <a:blip r:embed="rId1"/>
          <a:stretch>
            <a:fillRect/>
          </a:stretch>
        </p:blipFill>
        <p:spPr>
          <a:xfrm>
            <a:off x="10881360" y="411480"/>
            <a:ext cx="777240" cy="695541"/>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1600" b="1" dirty="0">
                <a:solidFill>
                  <a:schemeClr val="tx1"/>
                </a:solidFill>
                <a:latin typeface="IBM Plex Sans" pitchFamily="34" charset="0"/>
                <a:ea typeface="IBM Plex Sans" pitchFamily="34" charset="-122"/>
                <a:cs typeface="IBM Plex Sans" pitchFamily="34" charset="-120"/>
              </a:rPr>
              <a:t>Scegliere un approccio all'intelligenza artificiale appropriato per una determinata attività facendo un confronto tra il modo in cui funzionano i diversi sistemi IA e ciò per cui sono più adatti.</a:t>
            </a:r>
            <a:endParaRPr lang="en-US" sz="16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1.2, 1.4    </a:t>
            </a:r>
            <a:pPr indent="0" marL="0">
              <a:buNone/>
            </a:pPr>
            <a:r>
              <a:rPr lang="en-US" sz="1300" b="1" dirty="0">
                <a:solidFill>
                  <a:schemeClr val="tx1"/>
                </a:solidFill>
              </a:rPr>
              <a:t>Abilità: </a:t>
            </a:r>
            <a:pPr indent="0" marL="0">
              <a:buNone/>
            </a:pPr>
            <a:r>
              <a:rPr lang="en-US" sz="1300" dirty="0">
                <a:solidFill>
                  <a:srgbClr val="215E9E"/>
                </a:solidFill>
              </a:rPr>
              <a:t>pensiero computazionale, capacità di risoluzione dei problemi    </a:t>
            </a:r>
            <a:pPr indent="0" marL="0">
              <a:buNone/>
            </a:pPr>
            <a:r>
              <a:rPr lang="en-US" sz="1300" b="1" dirty="0">
                <a:solidFill>
                  <a:schemeClr val="tx1"/>
                </a:solidFill>
              </a:rPr>
              <a:t>Attitudini: </a:t>
            </a:r>
            <a:pPr indent="0" marL="0">
              <a:buNone/>
            </a:pPr>
            <a:r>
              <a:rPr lang="en-US" sz="1300" dirty="0">
                <a:solidFill>
                  <a:srgbClr val="215E9E"/>
                </a:solidFill>
              </a:rPr>
              <a:t>adattabilità, curiosità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Istruzione tecnica e professionale · Scienze · Trasparenza · Pregiudizi ed equità · Innovazione</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sono consapevoli del fatto che alcuni tipi di sistemi IA possono essere programmati con regole specifiche (rule-based) per svolgere determinate attività, mentre altri possono apprendere schemi dai dati.</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identificano i vantaggi e gli svantaggi di un approccio rule-based e di un approccio di apprendimento automatico per risolvere un problema.</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valutano se l'IA rappresenta un approccio efficace per una determinata attività, prendendo in considerazione fattori come il contesto, la disponibilità e la qualità dei dati, l'efficienza, la trasparenza, i risultati desiderati e i potenziali impatti.</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Gestire l'IA 2: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3 gestire petalo">    </p:cNvPr>
          <p:cNvPicPr>
            <a:picLocks noChangeAspect="1"/>
          </p:cNvPicPr>
          <p:nvPr/>
        </p:nvPicPr>
        <p:blipFill>
          <a:blip r:embed="rId1"/>
          <a:stretch>
            <a:fillRect/>
          </a:stretch>
        </p:blipFill>
        <p:spPr>
          <a:xfrm>
            <a:off x="10881360" y="411480"/>
            <a:ext cx="777240" cy="695541"/>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300" dirty="0">
                <a:solidFill>
                  <a:schemeClr val="tx1"/>
                </a:solidFill>
              </a:rPr>
              <a:t>Gli alunni confrontano diversi approcci alla creazione di sistemi IA svolgendo un'attività relativa allo smistamento dei rifiuti. Innanzitutto, riflettono sul motivo per cui è improbabile che output casuali possano smistare gli oggetti in modo affidabile. Successivamente, danno istruzioni a un compagno di classe che interpreta il ruolo di un robot affinché smisti le immagini di rifiuti in base a criteri specifici. Osservano in che modo il "robot" risponde a nuove immagini che non corrispondono ai criteri. Infine, cercano di comprendere in che modo un sistema potrebbe utilizzare i modelli ricavati dai dati raccolti (ad esempio, tramite un sondaggio condotto in classe) per prendere decisioni migliori in relazione allo smistamento e decidere quale approccio sia più appropriato per le diverse attività.</a:t>
            </a:r>
            <a:endParaRPr lang="en-US" sz="13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300" dirty="0">
                <a:solidFill>
                  <a:schemeClr val="tx1"/>
                </a:solidFill>
              </a:rPr>
              <a:t>Gli alunni confrontano le tecnologie che seguono regole prestabilite per eseguire un compito (ad esempio, calcolatrici, semafori, termostati) con quelle che sono state addestrate su esempi tratti da dati (ad esempio, riconoscimento di immagini, traduzione). Insieme a un insegnante, riflettono sul motivo per cui ciascun approccio è adatto a una specifica attività.</a:t>
            </a:r>
            <a:endParaRPr lang="en-US" sz="13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300" dirty="0">
                <a:solidFill>
                  <a:schemeClr val="tx1"/>
                </a:solidFill>
              </a:rPr>
              <a:t>Gli alunni analizzano esempi concreti relativi all'uso dell'IA (come la pianificazione di percorsi, la moderazione di contenuti o l'assegnazione di risorse). Spiegano perché è più appropriato un approccio rule-based o un approccio di apprendimento automatico (oppure se l'IA debba essere utilizzata o meno) in base ai requisiti, ai vincoli e ai trade-off implicati. Sviluppano argomentazioni a sostegno di una raccomandazione, poi presentano agli altri alunni gli approcci che hanno scelto nel corso di un dibattito svolto in classe.</a:t>
            </a:r>
            <a:endParaRPr lang="en-US" sz="13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Un filtro antispam fatto a mano</a:t>
            </a:r>
            <a:endParaRPr lang="en-US" sz="3200" dirty="0"/>
          </a:p>
        </p:txBody>
      </p:sp>
      <p:sp>
        <p:nvSpPr>
          <p:cNvPr id="3" name="scheda"/>
          <p:cNvSpPr/>
          <p:nvPr/>
        </p:nvSpPr>
        <p:spPr>
          <a:xfrm>
            <a:off x="548640" y="1325880"/>
            <a:ext cx="3566160" cy="4846320"/>
          </a:xfrm>
          <a:prstGeom prst="roundRect">
            <a:avLst>
              <a:gd name="adj" fmla="val 3846"/>
            </a:avLst>
          </a:prstGeom>
          <a:solidFill>
            <a:srgbClr val="FFCCC7"/>
          </a:solidFill>
          <a:ln/>
        </p:spPr>
      </p:sp>
      <p:sp>
        <p:nvSpPr>
          <p:cNvPr id="4" name="cerchio"/>
          <p:cNvSpPr/>
          <p:nvPr/>
        </p:nvSpPr>
        <p:spPr>
          <a:xfrm>
            <a:off x="1325880" y="1508760"/>
            <a:ext cx="2011680" cy="2011680"/>
          </a:xfrm>
          <a:prstGeom prst="ellipse">
            <a:avLst/>
          </a:prstGeom>
          <a:solidFill>
            <a:schemeClr val="bg1"/>
          </a:solidFill>
          <a:ln/>
        </p:spPr>
      </p:sp>
      <p:pic>
        <p:nvPicPr>
          <p:cNvPr id="5" name="pers_docente_spiega" descr="Illustrazione: pers docente spiega">    </p:cNvPr>
          <p:cNvPicPr>
            <a:picLocks noChangeAspect="1"/>
          </p:cNvPicPr>
          <p:nvPr/>
        </p:nvPicPr>
        <p:blipFill>
          <a:blip r:embed="rId1"/>
          <a:stretch>
            <a:fillRect/>
          </a:stretch>
        </p:blipFill>
        <p:spPr>
          <a:xfrm>
            <a:off x="1600200" y="1691640"/>
            <a:ext cx="1820062"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Gestire l'IA 2</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Intermedio → 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2 ore</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30 messaggi stampati, di cui 10 tenuti da parte per il test</a:t>
            </a:r>
            <a:endParaRPr lang="en-US" sz="1300" dirty="0"/>
          </a:p>
        </p:txBody>
      </p:sp>
      <p:sp>
        <p:nvSpPr>
          <p:cNvPr id="7" name="passo_1"/>
          <p:cNvSpPr/>
          <p:nvPr/>
        </p:nvSpPr>
        <p:spPr>
          <a:xfrm>
            <a:off x="4480560" y="1481328"/>
            <a:ext cx="384048" cy="384048"/>
          </a:xfrm>
          <a:prstGeom prst="roundRect">
            <a:avLst>
              <a:gd name="adj" fmla="val 14286"/>
            </a:avLst>
          </a:prstGeom>
          <a:solidFill>
            <a:srgbClr val="E65235"/>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Su 20 messaggi i gruppi scrivono regole per riconoscere lo spam (parole, mittenti, link).</a:t>
            </a:r>
            <a:endParaRPr lang="en-US" sz="1500" dirty="0"/>
          </a:p>
        </p:txBody>
      </p:sp>
      <p:sp>
        <p:nvSpPr>
          <p:cNvPr id="10" name="passo_2"/>
          <p:cNvSpPr/>
          <p:nvPr/>
        </p:nvSpPr>
        <p:spPr>
          <a:xfrm>
            <a:off x="4480560" y="2377440"/>
            <a:ext cx="384048" cy="384048"/>
          </a:xfrm>
          <a:prstGeom prst="roundRect">
            <a:avLst>
              <a:gd name="adj" fmla="val 14286"/>
            </a:avLst>
          </a:prstGeom>
          <a:solidFill>
            <a:srgbClr val="E65235"/>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Applicano le regole ai 10 messaggi nuovi e contano gli errori.</a:t>
            </a:r>
            <a:endParaRPr lang="en-US" sz="1500" dirty="0"/>
          </a:p>
        </p:txBody>
      </p:sp>
      <p:sp>
        <p:nvSpPr>
          <p:cNvPr id="13" name="passo_3"/>
          <p:cNvSpPr/>
          <p:nvPr/>
        </p:nvSpPr>
        <p:spPr>
          <a:xfrm>
            <a:off x="4480560" y="3273552"/>
            <a:ext cx="384048" cy="384048"/>
          </a:xfrm>
          <a:prstGeom prst="roundRect">
            <a:avLst>
              <a:gd name="adj" fmla="val 14286"/>
            </a:avLst>
          </a:prstGeom>
          <a:solidFill>
            <a:srgbClr val="E65235"/>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Il docente mostra come un modello di apprendimento automatico imparerebbe dagli esempi etichettati.</a:t>
            </a:r>
            <a:endParaRPr lang="en-US" sz="1500" dirty="0"/>
          </a:p>
        </p:txBody>
      </p:sp>
      <p:sp>
        <p:nvSpPr>
          <p:cNvPr id="16" name="passo_4"/>
          <p:cNvSpPr/>
          <p:nvPr/>
        </p:nvSpPr>
        <p:spPr>
          <a:xfrm>
            <a:off x="4480560" y="4169664"/>
            <a:ext cx="384048" cy="384048"/>
          </a:xfrm>
          <a:prstGeom prst="roundRect">
            <a:avLst>
              <a:gd name="adj" fmla="val 14286"/>
            </a:avLst>
          </a:prstGeom>
          <a:solidFill>
            <a:srgbClr val="E65235"/>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Confrontate i due approcci per trasparenza, dati necessari, errori e manutenzione.</a:t>
            </a:r>
            <a:endParaRPr lang="en-US" sz="1500" dirty="0"/>
          </a:p>
        </p:txBody>
      </p:sp>
      <p:sp>
        <p:nvSpPr>
          <p:cNvPr id="19" name="domanda"/>
          <p:cNvSpPr/>
          <p:nvPr/>
        </p:nvSpPr>
        <p:spPr>
          <a:xfrm>
            <a:off x="4480560" y="5074920"/>
            <a:ext cx="7159752" cy="1097280"/>
          </a:xfrm>
          <a:prstGeom prst="roundRect">
            <a:avLst>
              <a:gd name="adj" fmla="val 10000"/>
            </a:avLst>
          </a:prstGeom>
          <a:solidFill>
            <a:srgbClr val="E65235"/>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Per quali compiti preferiresti regole scritte da persone invece di un modello addestrato?</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Gestire l'IA 3: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3 gestire petalo">    </p:cNvPr>
          <p:cNvPicPr>
            <a:picLocks noChangeAspect="1"/>
          </p:cNvPicPr>
          <p:nvPr/>
        </p:nvPicPr>
        <p:blipFill>
          <a:blip r:embed="rId1"/>
          <a:stretch>
            <a:fillRect/>
          </a:stretch>
        </p:blipFill>
        <p:spPr>
          <a:xfrm>
            <a:off x="10881360" y="411480"/>
            <a:ext cx="777240" cy="695541"/>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1600" b="1" dirty="0">
                <a:solidFill>
                  <a:schemeClr val="tx1"/>
                </a:solidFill>
                <a:latin typeface="IBM Plex Sans" pitchFamily="34" charset="0"/>
                <a:ea typeface="IBM Plex Sans" pitchFamily="34" charset="-122"/>
                <a:cs typeface="IBM Plex Sans" pitchFamily="34" charset="-120"/>
              </a:rPr>
              <a:t>Scomporre un problema per determinare quando e in che modo i sistemi IA debbano essere utilizzati per automatizzare o potenziare lo svolgimento delle attività.</a:t>
            </a:r>
            <a:endParaRPr lang="en-US" sz="16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1.1, 3.1    </a:t>
            </a:r>
            <a:pPr indent="0" marL="0">
              <a:buNone/>
            </a:pPr>
            <a:r>
              <a:rPr lang="en-US" sz="1300" b="1" dirty="0">
                <a:solidFill>
                  <a:schemeClr val="tx1"/>
                </a:solidFill>
              </a:rPr>
              <a:t>Abilità: </a:t>
            </a:r>
            <a:pPr indent="0" marL="0">
              <a:buNone/>
            </a:pPr>
            <a:r>
              <a:rPr lang="en-US" sz="1300" dirty="0">
                <a:solidFill>
                  <a:srgbClr val="215E9E"/>
                </a:solidFill>
              </a:rPr>
              <a:t>collaborazione, pensiero computazionale, capacità di risoluzione dei problemi    </a:t>
            </a:r>
            <a:pPr indent="0" marL="0">
              <a:buNone/>
            </a:pPr>
            <a:r>
              <a:rPr lang="en-US" sz="1300" b="1" dirty="0">
                <a:solidFill>
                  <a:schemeClr val="tx1"/>
                </a:solidFill>
              </a:rPr>
              <a:t>Attitudini: </a:t>
            </a:r>
            <a:pPr indent="0" marL="0">
              <a:buNone/>
            </a:pPr>
            <a:r>
              <a:rPr lang="en-US" sz="1300" dirty="0">
                <a:solidFill>
                  <a:srgbClr val="215E9E"/>
                </a:solidFill>
              </a:rPr>
              <a:t>adattabilità, innovatività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Media e biblioteca · Istruzione tecnica e professionale · Attribuzione · Pregiudizi ed equità · Innovazione · Futuro del lavoro</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identificano la tipologia di problema in questione e valutano se l'IA potrebbe contribuire a risolverlo.</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scompongono un problema nelle sue componenti e valutano in che modo l'IA potrebbe essere d'aiuto in fasi specifiche.</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assegnano consapevolmente le attività nell'ambito di un processo articolato in più fasi in base ai punti di forza umani appropriati e alle capacità pertinenti dell'IA.</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Gestire l'IA 3: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3 gestire petalo">    </p:cNvPr>
          <p:cNvPicPr>
            <a:picLocks noChangeAspect="1"/>
          </p:cNvPicPr>
          <p:nvPr/>
        </p:nvPicPr>
        <p:blipFill>
          <a:blip r:embed="rId1"/>
          <a:stretch>
            <a:fillRect/>
          </a:stretch>
        </p:blipFill>
        <p:spPr>
          <a:xfrm>
            <a:off x="10881360" y="411480"/>
            <a:ext cx="777240" cy="695541"/>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Agli alunni vengono forniti esempi riguardanti diversi problemi da identificare (ad esempio, prevedere le condizioni meteorologiche, consolare un amico, identificare un plagio) e devono classificare ciascun problema in base alla tipologia (ad esempio, basato sui dati, emotivo, creativo). Tutta la classe discute se l'IA possa essere utile per risolvere il problema e se le soluzioni basate su questa tecnologia siano sempre necessarie per raggiungere un obiettivo.</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scompongono le fasi necessarie per portare a termine un progetto di ricerca complesso e individuano quelle in cui l'IA potrebbe essere d'aiuto (ad esempio, riassumere le informazioni ottenute dalle fonti principali e individuare i commenti pertinenti). Lavorano in modo autonomo per verificare le dichiarazioni, valutare i potenziali pregiudizi presenti negli output generati dall'IA e sviluppare le proprie argomentazioni e interpretazioni.</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affrontano una sfida a tempo in cui devono realizzare due versioni dello stesso prodotto, una con l'IA e una senza l'IA. Prima di iniziare l'attività con l'ausilio dell'IA, i gruppi decidono quali fasi saranno svolte con l'aiuto dell'intelligenza artificiale e quali invece saranno basate solo sulle capacità umane. Dopo aver confrontato i risultati, gli studenti rivedono le attività che sono state loro assegnate e spiegano in che modo la modifica dei ruoli delle persone e dell'IA abbia influito sulla qualità, sull'affidabilità e sullo scopo del prodotto finale.</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Sfida a tempo: con e senza IA</a:t>
            </a:r>
            <a:endParaRPr lang="en-US" sz="3200" dirty="0"/>
          </a:p>
        </p:txBody>
      </p:sp>
      <p:sp>
        <p:nvSpPr>
          <p:cNvPr id="3" name="scheda"/>
          <p:cNvSpPr/>
          <p:nvPr/>
        </p:nvSpPr>
        <p:spPr>
          <a:xfrm>
            <a:off x="548640" y="1325880"/>
            <a:ext cx="3566160" cy="4846320"/>
          </a:xfrm>
          <a:prstGeom prst="roundRect">
            <a:avLst>
              <a:gd name="adj" fmla="val 3846"/>
            </a:avLst>
          </a:prstGeom>
          <a:solidFill>
            <a:srgbClr val="FFCCC7"/>
          </a:solidFill>
          <a:ln/>
        </p:spPr>
      </p:sp>
      <p:sp>
        <p:nvSpPr>
          <p:cNvPr id="4" name="cerchio"/>
          <p:cNvSpPr/>
          <p:nvPr/>
        </p:nvSpPr>
        <p:spPr>
          <a:xfrm>
            <a:off x="1325880" y="1508760"/>
            <a:ext cx="2011680" cy="2011680"/>
          </a:xfrm>
          <a:prstGeom prst="ellipse">
            <a:avLst/>
          </a:prstGeom>
          <a:solidFill>
            <a:schemeClr val="bg1"/>
          </a:solidFill>
          <a:ln/>
        </p:spPr>
      </p:sp>
      <p:pic>
        <p:nvPicPr>
          <p:cNvPr id="5" name="pers_docente_spiega" descr="Illustrazione: pers docente spiega">    </p:cNvPr>
          <p:cNvPicPr>
            <a:picLocks noChangeAspect="1"/>
          </p:cNvPicPr>
          <p:nvPr/>
        </p:nvPicPr>
        <p:blipFill>
          <a:blip r:embed="rId1"/>
          <a:stretch>
            <a:fillRect/>
          </a:stretch>
        </p:blipFill>
        <p:spPr>
          <a:xfrm>
            <a:off x="1600200" y="1691640"/>
            <a:ext cx="1820062"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Gestire l'IA 3</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2 ore</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Consegna di un prodotto breve (es. scheda informativa su un tema di studio)</a:t>
            </a:r>
            <a:endParaRPr lang="en-US" sz="1300" dirty="0"/>
          </a:p>
        </p:txBody>
      </p:sp>
      <p:sp>
        <p:nvSpPr>
          <p:cNvPr id="7" name="passo_1"/>
          <p:cNvSpPr/>
          <p:nvPr/>
        </p:nvSpPr>
        <p:spPr>
          <a:xfrm>
            <a:off x="4480560" y="1481328"/>
            <a:ext cx="384048" cy="384048"/>
          </a:xfrm>
          <a:prstGeom prst="roundRect">
            <a:avLst>
              <a:gd name="adj" fmla="val 14286"/>
            </a:avLst>
          </a:prstGeom>
          <a:solidFill>
            <a:srgbClr val="E65235"/>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Ogni gruppo scompone il lavoro in fasi e decide quali affidare all'IA e quali svolgere da sé.</a:t>
            </a:r>
            <a:endParaRPr lang="en-US" sz="1500" dirty="0"/>
          </a:p>
        </p:txBody>
      </p:sp>
      <p:sp>
        <p:nvSpPr>
          <p:cNvPr id="10" name="passo_2"/>
          <p:cNvSpPr/>
          <p:nvPr/>
        </p:nvSpPr>
        <p:spPr>
          <a:xfrm>
            <a:off x="4480560" y="2377440"/>
            <a:ext cx="384048" cy="384048"/>
          </a:xfrm>
          <a:prstGeom prst="roundRect">
            <a:avLst>
              <a:gd name="adj" fmla="val 14286"/>
            </a:avLst>
          </a:prstGeom>
          <a:solidFill>
            <a:srgbClr val="E65235"/>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Realizza due versioni dello stesso prodotto: una con l'IA, una senza.</a:t>
            </a:r>
            <a:endParaRPr lang="en-US" sz="1500" dirty="0"/>
          </a:p>
        </p:txBody>
      </p:sp>
      <p:sp>
        <p:nvSpPr>
          <p:cNvPr id="13" name="passo_3"/>
          <p:cNvSpPr/>
          <p:nvPr/>
        </p:nvSpPr>
        <p:spPr>
          <a:xfrm>
            <a:off x="4480560" y="3273552"/>
            <a:ext cx="384048" cy="384048"/>
          </a:xfrm>
          <a:prstGeom prst="roundRect">
            <a:avLst>
              <a:gd name="adj" fmla="val 14286"/>
            </a:avLst>
          </a:prstGeom>
          <a:solidFill>
            <a:srgbClr val="E65235"/>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Confrontate qualità, affidabilità e tempo impiegato nelle due versioni.</a:t>
            </a:r>
            <a:endParaRPr lang="en-US" sz="1500" dirty="0"/>
          </a:p>
        </p:txBody>
      </p:sp>
      <p:sp>
        <p:nvSpPr>
          <p:cNvPr id="16" name="passo_4"/>
          <p:cNvSpPr/>
          <p:nvPr/>
        </p:nvSpPr>
        <p:spPr>
          <a:xfrm>
            <a:off x="4480560" y="4169664"/>
            <a:ext cx="384048" cy="384048"/>
          </a:xfrm>
          <a:prstGeom prst="roundRect">
            <a:avLst>
              <a:gd name="adj" fmla="val 14286"/>
            </a:avLst>
          </a:prstGeom>
          <a:solidFill>
            <a:srgbClr val="E65235"/>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Rivedete la divisione dei compiti e spiegate che cosa cambiereste.</a:t>
            </a:r>
            <a:endParaRPr lang="en-US" sz="1500" dirty="0"/>
          </a:p>
        </p:txBody>
      </p:sp>
      <p:sp>
        <p:nvSpPr>
          <p:cNvPr id="19" name="domanda"/>
          <p:cNvSpPr/>
          <p:nvPr/>
        </p:nvSpPr>
        <p:spPr>
          <a:xfrm>
            <a:off x="4480560" y="5074920"/>
            <a:ext cx="7159752" cy="1097280"/>
          </a:xfrm>
          <a:prstGeom prst="roundRect">
            <a:avLst>
              <a:gd name="adj" fmla="val 10000"/>
            </a:avLst>
          </a:prstGeom>
          <a:solidFill>
            <a:srgbClr val="E65235"/>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Quale fase non affideresti mai all'IA, e perché?</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Gestire l'IA 4: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3 gestire petalo">    </p:cNvPr>
          <p:cNvPicPr>
            <a:picLocks noChangeAspect="1"/>
          </p:cNvPicPr>
          <p:nvPr/>
        </p:nvPicPr>
        <p:blipFill>
          <a:blip r:embed="rId1"/>
          <a:stretch>
            <a:fillRect/>
          </a:stretch>
        </p:blipFill>
        <p:spPr>
          <a:xfrm>
            <a:off x="10881360" y="411480"/>
            <a:ext cx="777240" cy="695541"/>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2000" b="1" dirty="0">
                <a:solidFill>
                  <a:schemeClr val="tx1"/>
                </a:solidFill>
                <a:latin typeface="IBM Plex Sans" pitchFamily="34" charset="0"/>
                <a:ea typeface="IBM Plex Sans" pitchFamily="34" charset="-122"/>
                <a:cs typeface="IBM Plex Sans" pitchFamily="34" charset="-120"/>
              </a:rPr>
              <a:t>Monitorare e valutare l'uso dell'IA durante un processo di risoluzione dei problemi.</a:t>
            </a:r>
            <a:endParaRPr lang="en-US" sz="20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4.1    </a:t>
            </a:r>
            <a:pPr indent="0" marL="0">
              <a:buNone/>
            </a:pPr>
            <a:r>
              <a:rPr lang="en-US" sz="1300" b="1" dirty="0">
                <a:solidFill>
                  <a:schemeClr val="tx1"/>
                </a:solidFill>
              </a:rPr>
              <a:t>Abilità: </a:t>
            </a:r>
            <a:pPr indent="0" marL="0">
              <a:buNone/>
            </a:pPr>
            <a:r>
              <a:rPr lang="en-US" sz="1300" dirty="0">
                <a:solidFill>
                  <a:srgbClr val="215E9E"/>
                </a:solidFill>
              </a:rPr>
              <a:t>collaborazione, capacità di risoluzione dei problemi    </a:t>
            </a:r>
            <a:pPr indent="0" marL="0">
              <a:buNone/>
            </a:pPr>
            <a:r>
              <a:rPr lang="en-US" sz="1300" b="1" dirty="0">
                <a:solidFill>
                  <a:schemeClr val="tx1"/>
                </a:solidFill>
              </a:rPr>
              <a:t>Attitudini: </a:t>
            </a:r>
            <a:pPr indent="0" marL="0">
              <a:buNone/>
            </a:pPr>
            <a:r>
              <a:rPr lang="en-US" sz="1300" dirty="0">
                <a:solidFill>
                  <a:srgbClr val="215E9E"/>
                </a:solidFill>
              </a:rPr>
              <a:t>adattabilità, capacità di riflessione, 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Informatica · Istruzione tecnica e professionale · Scienze · Trasparenza · Pregiudizi ed equità · Futuro del lavoro</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riconoscono che, in merito all'uso dell'IA, é necessario prendere decisioni che favoriscano la responsabilità, l'apprendimento e l'equità.</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confrontano gli output dell'IA con i risultati desiderati e sanno quando indirizzare nuovamente i sistemi IA o migliorare gli output in autonomia.</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definiscono dei punti di controllo in base ai ruoli delle persone e dell'IA, monitorano i progressi rispetto ai criteri di successo e adeguano i ruoli di conseguenza.</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Gestire l'IA 4: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3 gestire petalo">    </p:cNvPr>
          <p:cNvPicPr>
            <a:picLocks noChangeAspect="1"/>
          </p:cNvPicPr>
          <p:nvPr/>
        </p:nvPicPr>
        <p:blipFill>
          <a:blip r:embed="rId1"/>
          <a:stretch>
            <a:fillRect/>
          </a:stretch>
        </p:blipFill>
        <p:spPr>
          <a:xfrm>
            <a:off x="10881360" y="411480"/>
            <a:ext cx="777240" cy="695541"/>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esaminano esempi di utilizzo degli strumenti IA in diversi settori (ad esempio, sport, giornalismo, musica) per stabilire se esistono attività in cui l'uso dell'intelligenza artificiale potrebbe essere vantaggioso e in quali casi un essere umano dovrebbe svolgere un ruolo più attivo.</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guardano brevi video riguardanti auto a guida autonoma che affrontano diverse situazioni. Tutta la classe discute delle decisioni che potrebbe prendere un essere umano rispetto all'auto a guida autonoma e dei casi in cui il giudizio umano dovrebbe prevalere sull'algoritmo.</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lavorano in gruppo per sviluppare una campagna per sensibilizzare l'opinione pubblica su un problema che riguarda la comunità locale (ad esempio, la riduzione degli sprechi alimentari o la progettazione di piste ciclabili sicure). Utilizzano gli strumenti IA per generare messaggi o immagini, ma si fermano a confrontare gli output con le esigenze del pubblico e gli obiettivi del progetto. Quando i contenuti generati dall'IA sono fuorvianti o non pertinenti, adeguano i ruoli o i flussi di lavoro per produrre un messaggio accurato e autentico.</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E65235"/>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Diario di bordo dell'IA</a:t>
            </a:r>
            <a:endParaRPr lang="en-US" sz="3200" dirty="0"/>
          </a:p>
        </p:txBody>
      </p:sp>
      <p:sp>
        <p:nvSpPr>
          <p:cNvPr id="3" name="scheda"/>
          <p:cNvSpPr/>
          <p:nvPr/>
        </p:nvSpPr>
        <p:spPr>
          <a:xfrm>
            <a:off x="548640" y="1325880"/>
            <a:ext cx="3566160" cy="4846320"/>
          </a:xfrm>
          <a:prstGeom prst="roundRect">
            <a:avLst>
              <a:gd name="adj" fmla="val 3846"/>
            </a:avLst>
          </a:prstGeom>
          <a:solidFill>
            <a:srgbClr val="FFCCC7"/>
          </a:solidFill>
          <a:ln/>
        </p:spPr>
      </p:sp>
      <p:sp>
        <p:nvSpPr>
          <p:cNvPr id="4" name="cerchio"/>
          <p:cNvSpPr/>
          <p:nvPr/>
        </p:nvSpPr>
        <p:spPr>
          <a:xfrm>
            <a:off x="1325880" y="1508760"/>
            <a:ext cx="2011680" cy="2011680"/>
          </a:xfrm>
          <a:prstGeom prst="ellipse">
            <a:avLst/>
          </a:prstGeom>
          <a:solidFill>
            <a:schemeClr val="bg1"/>
          </a:solidFill>
          <a:ln/>
        </p:spPr>
      </p:sp>
      <p:pic>
        <p:nvPicPr>
          <p:cNvPr id="5" name="pers_docente_spiega" descr="Illustrazione: pers docente spiega">    </p:cNvPr>
          <p:cNvPicPr>
            <a:picLocks noChangeAspect="1"/>
          </p:cNvPicPr>
          <p:nvPr/>
        </p:nvPicPr>
        <p:blipFill>
          <a:blip r:embed="rId1"/>
          <a:stretch>
            <a:fillRect/>
          </a:stretch>
        </p:blipFill>
        <p:spPr>
          <a:xfrm>
            <a:off x="1600200" y="1691640"/>
            <a:ext cx="1820062"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Gestire l'IA 4</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Progetto di 2-3 settimane</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Modello di diario di bordo condiviso</a:t>
            </a:r>
            <a:endParaRPr lang="en-US" sz="1300" dirty="0"/>
          </a:p>
        </p:txBody>
      </p:sp>
      <p:sp>
        <p:nvSpPr>
          <p:cNvPr id="7" name="passo_1"/>
          <p:cNvSpPr/>
          <p:nvPr/>
        </p:nvSpPr>
        <p:spPr>
          <a:xfrm>
            <a:off x="4480560" y="1481328"/>
            <a:ext cx="384048" cy="384048"/>
          </a:xfrm>
          <a:prstGeom prst="roundRect">
            <a:avLst>
              <a:gd name="adj" fmla="val 14286"/>
            </a:avLst>
          </a:prstGeom>
          <a:solidFill>
            <a:srgbClr val="E65235"/>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All'avvio di un progetto di gruppo fissate obiettivi, criteri di successo e punti di controllo.</a:t>
            </a:r>
            <a:endParaRPr lang="en-US" sz="1500" dirty="0"/>
          </a:p>
        </p:txBody>
      </p:sp>
      <p:sp>
        <p:nvSpPr>
          <p:cNvPr id="10" name="passo_2"/>
          <p:cNvSpPr/>
          <p:nvPr/>
        </p:nvSpPr>
        <p:spPr>
          <a:xfrm>
            <a:off x="4480560" y="2377440"/>
            <a:ext cx="384048" cy="384048"/>
          </a:xfrm>
          <a:prstGeom prst="roundRect">
            <a:avLst>
              <a:gd name="adj" fmla="val 14286"/>
            </a:avLst>
          </a:prstGeom>
          <a:solidFill>
            <a:srgbClr val="E65235"/>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A ogni uso dell'IA annotate: obiettivo, richiesta, risultato, verifica, decisione.</a:t>
            </a:r>
            <a:endParaRPr lang="en-US" sz="1500" dirty="0"/>
          </a:p>
        </p:txBody>
      </p:sp>
      <p:sp>
        <p:nvSpPr>
          <p:cNvPr id="13" name="passo_3"/>
          <p:cNvSpPr/>
          <p:nvPr/>
        </p:nvSpPr>
        <p:spPr>
          <a:xfrm>
            <a:off x="4480560" y="3273552"/>
            <a:ext cx="384048" cy="384048"/>
          </a:xfrm>
          <a:prstGeom prst="roundRect">
            <a:avLst>
              <a:gd name="adj" fmla="val 14286"/>
            </a:avLst>
          </a:prstGeom>
          <a:solidFill>
            <a:srgbClr val="E65235"/>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A metà percorso confrontate gli output con le esigenze del pubblico e riassegnate i ruoli se serve.</a:t>
            </a:r>
            <a:endParaRPr lang="en-US" sz="1500" dirty="0"/>
          </a:p>
        </p:txBody>
      </p:sp>
      <p:sp>
        <p:nvSpPr>
          <p:cNvPr id="16" name="passo_4"/>
          <p:cNvSpPr/>
          <p:nvPr/>
        </p:nvSpPr>
        <p:spPr>
          <a:xfrm>
            <a:off x="4480560" y="4169664"/>
            <a:ext cx="384048" cy="384048"/>
          </a:xfrm>
          <a:prstGeom prst="roundRect">
            <a:avLst>
              <a:gd name="adj" fmla="val 14286"/>
            </a:avLst>
          </a:prstGeom>
          <a:solidFill>
            <a:srgbClr val="E65235"/>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Nella valutazione finale stimate quanto l'IA ha aiutato o ostacolato il progetto.</a:t>
            </a:r>
            <a:endParaRPr lang="en-US" sz="1500" dirty="0"/>
          </a:p>
        </p:txBody>
      </p:sp>
      <p:sp>
        <p:nvSpPr>
          <p:cNvPr id="19" name="domanda"/>
          <p:cNvSpPr/>
          <p:nvPr/>
        </p:nvSpPr>
        <p:spPr>
          <a:xfrm>
            <a:off x="4480560" y="5074920"/>
            <a:ext cx="7159752" cy="1097280"/>
          </a:xfrm>
          <a:prstGeom prst="roundRect">
            <a:avLst>
              <a:gd name="adj" fmla="val 10000"/>
            </a:avLst>
          </a:prstGeom>
          <a:solidFill>
            <a:srgbClr val="E65235"/>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FFFFFF"/>
                </a:solidFill>
              </a:rPr>
              <a:t>Domanda di riflessione  </a:t>
            </a:r>
            <a:pPr indent="0" marL="0">
              <a:buNone/>
            </a:pPr>
            <a:r>
              <a:rPr lang="en-US" sz="1600" i="1" dirty="0">
                <a:solidFill>
                  <a:srgbClr val="FFFFFF"/>
                </a:solidFill>
              </a:rPr>
              <a:t>In quale momento il controllo umano ha cambiato il risultato?</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822960" y="1097280"/>
            <a:ext cx="10543032" cy="1097280"/>
          </a:xfrm>
          <a:prstGeom prst="rect">
            <a:avLst/>
          </a:prstGeom>
          <a:noFill/>
          <a:ln/>
        </p:spPr>
        <p:txBody>
          <a:bodyPr wrap="square" lIns="0" tIns="0" rIns="0" bIns="0" rtlCol="0" anchor="ct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Buon lavoro in classe</a:t>
            </a:r>
            <a:endParaRPr lang="en-US" sz="4400" dirty="0"/>
          </a:p>
        </p:txBody>
      </p:sp>
      <p:sp>
        <p:nvSpPr>
          <p:cNvPr id="3" name="Text 0"/>
          <p:cNvSpPr/>
          <p:nvPr>
            <p:ph idx="101" type="body" hasCustomPrompt="1"/>
          </p:nvPr>
        </p:nvSpPr>
        <p:spPr>
          <a:xfrm>
            <a:off x="822960" y="2377440"/>
            <a:ext cx="6766560" cy="1645920"/>
          </a:xfrm>
          <a:prstGeom prst="rect">
            <a:avLst/>
          </a:prstGeom>
          <a:noFill/>
          <a:ln/>
        </p:spPr>
        <p:txBody>
          <a:bodyPr wrap="square" lIns="0" tIns="0" rIns="0" bIns="0" rtlCol="0" anchor="t"/>
          <a:lstStyle/>
          <a:p>
            <a:pPr indent="0" marL="0">
              <a:buNone/>
            </a:pPr>
            <a:r>
              <a:rPr lang="en-US" sz="1800" b="1" dirty="0">
                <a:solidFill>
                  <a:schemeClr val="bg1"/>
                </a:solidFill>
              </a:rPr>
              <a:t>Antonio Scaramuzzino</a:t>
            </a:r>
            <a:endParaRPr lang="en-US" sz="1800" dirty="0"/>
          </a:p>
          <a:p>
            <a:pPr indent="0" marL="0">
              <a:buNone/>
            </a:pPr>
            <a:r>
              <a:rPr lang="en-US" sz="1800" dirty="0">
                <a:solidFill>
                  <a:schemeClr val="bg1"/>
                </a:solidFill>
              </a:rPr>
              <a:t>Tutte le competenze, i livelli e gli scenari: bussola-ailit.vercel.app</a:t>
            </a:r>
            <a:endParaRPr lang="en-US" sz="1800" dirty="0"/>
          </a:p>
        </p:txBody>
      </p:sp>
      <p:sp>
        <p:nvSpPr>
          <p:cNvPr id="4" name="Text 0"/>
          <p:cNvSpPr/>
          <p:nvPr>
            <p:ph idx="102" type="body" hasCustomPrompt="1"/>
          </p:nvPr>
        </p:nvSpPr>
        <p:spPr>
          <a:xfrm>
            <a:off x="822960" y="4480560"/>
            <a:ext cx="10543032" cy="1645920"/>
          </a:xfrm>
          <a:prstGeom prst="rect">
            <a:avLst/>
          </a:prstGeom>
          <a:noFill/>
          <a:ln/>
        </p:spPr>
        <p:txBody>
          <a:bodyPr wrap="square" lIns="0" tIns="0" rIns="0" bIns="0" rtlCol="0" anchor="t"/>
          <a:lstStyle/>
          <a:p>
            <a:pPr indent="0" marL="0">
              <a:buNone/>
            </a:pPr>
            <a:r>
              <a:rPr lang="en-US" sz="1100" b="1" dirty="0">
                <a:solidFill>
                  <a:schemeClr val="bg1"/>
                </a:solidFill>
              </a:rPr>
              <a:t>Fonte: </a:t>
            </a:r>
            <a:pPr indent="0" marL="0">
              <a:buNone/>
            </a:pPr>
            <a:r>
              <a:rPr lang="en-US" sz="1100" dirty="0">
                <a:solidFill>
                  <a:schemeClr val="bg1"/>
                </a:solidFill>
              </a:rPr>
              <a:t>OECD / Unione europea (2026). Empowering learners for the age of AI: An AI literacy framework for primary and secondary education. OECD Publishing, Paris. https://doi.org/10.1787/65cd27d4-en — Licenza CC BY 4.0. Illustrazioni di Abiyasa Adiguna tratte dalla pubblicazione. Le proposte operative sono un'elaborazione dell'autore.</a:t>
            </a:r>
            <a:endParaRPr lang="en-US" sz="1100" dirty="0"/>
          </a:p>
          <a:p>
            <a:pPr indent="0" marL="0">
              <a:buNone/>
            </a:pPr>
            <a:r>
              <a:rPr lang="en-US" sz="600" dirty="0">
                <a:solidFill>
                  <a:schemeClr val="bg1"/>
                </a:solidFill>
              </a:rPr>
              <a:t> </a:t>
            </a:r>
            <a:endParaRPr lang="en-US" sz="1100" dirty="0"/>
          </a:p>
          <a:p>
            <a:pPr indent="0" marL="0">
              <a:buNone/>
            </a:pPr>
            <a:r>
              <a:rPr lang="en-US" sz="1100" dirty="0">
                <a:solidFill>
                  <a:schemeClr val="bg1"/>
                </a:solidFill>
              </a:rPr>
              <a:t>Il presente documento è un adattamento di un'opera originale dell'OCSE e dell'Unione europea. Le opinioni espresse e le argomentazioni utilizzate in questo adattamento non devono essere riportate come rappresentative delle posizioni ufficiali dell'OCSE, dei suoi paesi membri o dell'Unione europea.</a:t>
            </a:r>
            <a:endParaRPr lang="en-US" sz="1100" dirty="0"/>
          </a:p>
        </p:txBody>
      </p:sp>
      <p:pic>
        <p:nvPicPr>
          <p:cNvPr id="5" name="scena_due_docenti" descr="Illustrazione: scena due docenti">    </p:cNvPr>
          <p:cNvPicPr>
            <a:picLocks noChangeAspect="1"/>
          </p:cNvPicPr>
          <p:nvPr/>
        </p:nvPicPr>
        <p:blipFill>
          <a:blip r:embed="rId1"/>
          <a:stretch>
            <a:fillRect/>
          </a:stretch>
        </p:blipFill>
        <p:spPr>
          <a:xfrm>
            <a:off x="9418320" y="548640"/>
            <a:ext cx="2108748" cy="3657600"/>
          </a:xfrm>
          <a:prstGeom prst="rect">
            <a:avLst/>
          </a:prstGeom>
        </p:spPr>
      </p:pic>
    </p:spTree>
  </p:cSld>
  <p:clrMapOvr>
    <a:masterClrMapping/>
  </p:clrMapOvr>
</p:sld>
</file>

<file path=ppt/theme/theme1.xml><?xml version="1.0" encoding="utf-8"?>
<a:theme xmlns:a="http://schemas.openxmlformats.org/drawingml/2006/main" name="AILit">
  <a:themeElements>
    <a:clrScheme name="AILit">
      <a:dk1>
        <a:srgbClr val="231F20"/>
      </a:dk1>
      <a:lt1>
        <a:srgbClr val="FFFFFF"/>
      </a:lt1>
      <a:dk2>
        <a:srgbClr val="01408D"/>
      </a:dk2>
      <a:lt2>
        <a:srgbClr val="F5F4F3"/>
      </a:lt2>
      <a:accent1>
        <a:srgbClr val="01408D"/>
      </a:accent1>
      <a:accent2>
        <a:srgbClr val="CEF97B"/>
      </a:accent2>
      <a:accent3>
        <a:srgbClr val="E65235"/>
      </a:accent3>
      <a:accent4>
        <a:srgbClr val="7794CA"/>
      </a:accent4>
      <a:accent5>
        <a:srgbClr val="677B3D"/>
      </a:accent5>
      <a:accent6>
        <a:srgbClr val="CAE2FF"/>
      </a:accent6>
      <a:hlink>
        <a:srgbClr val="215E9E"/>
      </a:hlink>
      <a:folHlink>
        <a:srgbClr val="7794CA"/>
      </a:folHlink>
    </a:clrScheme>
    <a:fontScheme name="AILit">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Gestire l'IA: esempi per la classe</dc:title>
  <dc:subject>PptxGenJS Presentation</dc:subject>
  <dc:creator>Antonio Scaramuzzino</dc:creator>
  <cp:lastModifiedBy>Antonio Scaramuzzino</cp:lastModifiedBy>
  <cp:revision>1</cp:revision>
  <dcterms:created xsi:type="dcterms:W3CDTF">2026-10-20T15:31:00Z</dcterms:created>
  <dcterms:modified xsi:type="dcterms:W3CDTF">2026-10-20T15:31:00Z</dcterms:modified>
</cp:coreProperties>
</file>