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ertura" id="{f7858c9b-bc51-eaa8-6263-4ef65e745f56}">
          <p14:sldIdLst>
            <p14:sldId id="256"/>
            <p14:sldId id="257"/>
            <p14:sldId id="258"/>
            <p14:sldId id="259"/>
            <p14:sldId id="260"/>
          </p14:sldIdLst>
        </p14:section>
        <p14:section name="Creare con l'IA 1" id="{714918f0-4d5b-e495-d179-e58b95002aa5}">
          <p14:sldIdLst>
            <p14:sldId id="261"/>
            <p14:sldId id="262"/>
            <p14:sldId id="263"/>
          </p14:sldIdLst>
        </p14:section>
        <p14:section name="Creare con l'IA 2" id="{98506022-24e1-8d3f-26b0-4445be69736b}">
          <p14:sldIdLst>
            <p14:sldId id="264"/>
            <p14:sldId id="265"/>
            <p14:sldId id="266"/>
          </p14:sldIdLst>
        </p14:section>
        <p14:section name="Creare con l'IA 3" id="{765c4c6e-6708-ae03-2bd5-b8f90036f581}">
          <p14:sldIdLst>
            <p14:sldId id="267"/>
            <p14:sldId id="268"/>
            <p14:sldId id="269"/>
          </p14:sldIdLst>
        </p14:section>
        <p14:section name="Creare con l'IA 4" id="{b4746421-4aa9-41b8-956a-2c58a8b746dc}">
          <p14:sldIdLst>
            <p14:sldId id="270"/>
            <p14:sldId id="271"/>
            <p14:sldId id="272"/>
          </p14:sldIdLst>
        </p14:section>
        <p14:section name="Chiusura" id="{116fdbe8-31dc-17a8-8e33-80c5fb6e5eb2}">
          <p14:sldIdLst>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ogni competenza: una slide con le aspettative sugli studenti, una con gli scenari "In classe" del framework (testo ufficiale) e una proposta operativa per la secondaria di II grado (elaborata per questo percorso, non è testo del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Testo citato dalla versione italiana dell'AILit Framework (OECD/Unione europea, 2026). Testo completo dell'introduzione: Creare con l'IA pone gli alunni nel ruolo di creatori fantasiosi che utilizzano l'intelligenza artificiale per esaminare domande aperte e sviluppare idee e soluzioni innovative. Questo approccio si sviluppa attraverso l'uso iterativo degli strumenti IA, mentre gli studenti fanno brainstorming ed espongono le loro idee, pongono domande, riflettono e perfezionano gli output dell'intelligenza artificiale. In questo modo, gli alunni utilizzano l'IA come strumento per concretizzare, anziché sostituire, le loro visioni creative. Gli alunni prendono in considerazione anche le questioni etiche relative all'originalità, alla proprietà intellettuale e all'uso corretto degli output dell'IA. Creare con l'IA dà priorità alle idee degli studenti, i quali utilizzano strumenti in grado di dare vita a queste idee, stimolare nuove iterazioni e offrire opportunità di riflessione e apprendimento.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Testo citato dalla versione italiana dell'AILit Framework (OECD/Unione europea,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Creare con l'IA 1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Creare con l'IA 2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Creare con l'IA 3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Aspettative sugli studenti: Testo citato dalla versione italiana dell'AILit Framework (OECD/Unione europea, 2026). I livelli non corrispondono a classi o età: si parte dal livello reale della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Scenari di apprendimento "In classe": Testo citato dalla versione italiana dell'AILit Framework (OECD/Unione europea, 2026). Vanno adattati al contesto, alle linee guida e alla legislazione locali, in particolare per social media e uso della tecnologia in aula.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Proposta operativa per la secondaria di II grado elaborata a partire dalla competenza Creare con l'IA 4 e dai suoi scenari; non è testo del framework. Adattarla alle linee guida della scuola sull'uso dell'IA e alla normativa sulla privacy (niente dati personali degli studenti negli strumenti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image" Target="../media/image-1014-1.png"/><Relationship Id="rId3"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ILit Copertin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365760" y="320040"/>
            <a:ext cx="11457432" cy="2926080"/>
          </a:xfrm>
          <a:prstGeom prst="rect">
            <a:avLst/>
          </a:prstGeom>
          <a:solidFill>
            <a:srgbClr val="01408D"/>
          </a:solidFill>
          <a:ln/>
        </p:spPr>
      </p:sp>
      <p:sp>
        <p:nvSpPr>
          <p:cNvPr id="3" name="Text 1"/>
          <p:cNvSpPr/>
          <p:nvPr>
            <p:ph idx="101" type="title" hasCustomPrompt="1"/>
          </p:nvPr>
        </p:nvSpPr>
        <p:spPr>
          <a:xfrm>
            <a:off x="822960" y="594360"/>
            <a:ext cx="7863840" cy="1600200"/>
          </a:xfrm>
          <a:prstGeom prst="rect">
            <a:avLst/>
          </a:prstGeom>
          <a:noFill/>
          <a:ln/>
        </p:spPr>
        <p:txBody>
          <a:bodyPr wrap="square" rtlCol="0"/>
          <a:lstStyle>
            <a:lvl1pPr algn="l" indent="0" marL="0">
              <a:buNone/>
              <a:defRPr lang="en-US" sz="4400" b="1" dirty="0">
                <a:solidFill>
                  <a:schemeClr val="bg1"/>
                </a:solidFill>
                <a:latin typeface="IBM Plex Sans" pitchFamily="34" charset="0"/>
                <a:ea typeface="IBM Plex Sans" pitchFamily="34" charset="-122"/>
                <a:cs typeface="IBM Plex Sans" pitchFamily="34" charset="-120"/>
              </a:defRPr>
            </a:lvl1pP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Titolo del percorso</a:t>
            </a:r>
            <a:endParaRPr lang="en-US" sz="4400" dirty="0"/>
          </a:p>
        </p:txBody>
      </p:sp>
      <p:sp>
        <p:nvSpPr>
          <p:cNvPr id="4" name="Text 1"/>
          <p:cNvSpPr/>
          <p:nvPr>
            <p:ph idx="102" type="body" hasCustomPrompt="1"/>
          </p:nvPr>
        </p:nvSpPr>
        <p:spPr>
          <a:xfrm>
            <a:off x="822960" y="2286000"/>
            <a:ext cx="7863840" cy="777240"/>
          </a:xfrm>
          <a:prstGeom prst="rect">
            <a:avLst/>
          </a:prstGeom>
          <a:noFill/>
          <a:ln/>
        </p:spPr>
        <p:txBody>
          <a:bodyPr wrap="square" rtlCol="0"/>
          <a:lstStyle>
            <a:lvl1pPr indent="0" marL="0">
              <a:buNone/>
              <a:defRPr lang="en-US" sz="1800" b="1" dirty="0">
                <a:solidFill>
                  <a:schemeClr val="bg1"/>
                </a:solidFill>
              </a:defRPr>
            </a:lvl1pPr>
          </a:lstStyle>
          <a:p>
            <a:pPr indent="0" marL="0">
              <a:buNone/>
            </a:pPr>
            <a:r>
              <a:rPr lang="en-US" sz="1800" b="1" dirty="0">
                <a:solidFill>
                  <a:schemeClr val="bg1"/>
                </a:solidFill>
              </a:rPr>
              <a:t>Sottotitolo / destinatari</a:t>
            </a:r>
            <a:endParaRPr lang="en-US" sz="1800" dirty="0"/>
          </a:p>
        </p:txBody>
      </p:sp>
      <p:sp>
        <p:nvSpPr>
          <p:cNvPr id="5" name="Text 1"/>
          <p:cNvSpPr/>
          <p:nvPr>
            <p:ph idx="103" type="body" hasCustomPrompt="1"/>
          </p:nvPr>
        </p:nvSpPr>
        <p:spPr>
          <a:xfrm>
            <a:off x="822960" y="3840480"/>
            <a:ext cx="5943600" cy="1463040"/>
          </a:xfrm>
          <a:prstGeom prst="rect">
            <a:avLst/>
          </a:prstGeom>
          <a:noFill/>
          <a:ln/>
        </p:spPr>
        <p:txBody>
          <a:bodyPr wrap="square" rtlCol="0"/>
          <a:lstStyle>
            <a:lvl1pPr indent="0" marL="0">
              <a:buNone/>
              <a:defRPr lang="en-US" sz="1600" dirty="0">
                <a:solidFill>
                  <a:schemeClr val="tx1"/>
                </a:solidFill>
              </a:defRPr>
            </a:lvl1pPr>
          </a:lstStyle>
          <a:p>
            <a:pPr indent="0" marL="0">
              <a:buNone/>
            </a:pPr>
            <a:r>
              <a:rPr lang="en-US" sz="1600" dirty="0">
                <a:solidFill>
                  <a:schemeClr val="tx1"/>
                </a:solidFill>
              </a:rPr>
              <a:t>Formatore · Ente · Data</a:t>
            </a:r>
            <a:endParaRPr lang="en-US" sz="1600" dirty="0"/>
          </a:p>
        </p:txBody>
      </p:sp>
      <p:sp>
        <p:nvSpPr>
          <p:cNvPr id="6" name="Shape 1"/>
          <p:cNvSpPr/>
          <p:nvPr/>
        </p:nvSpPr>
        <p:spPr>
          <a:xfrm>
            <a:off x="548640" y="6263640"/>
            <a:ext cx="11091672" cy="0"/>
          </a:xfrm>
          <a:prstGeom prst="line">
            <a:avLst/>
          </a:prstGeom>
          <a:noFill/>
          <a:ln w="9525">
            <a:solidFill>
              <a:srgbClr val="00264A"/>
            </a:solidFill>
            <a:prstDash val="solid"/>
          </a:ln>
        </p:spPr>
      </p:sp>
      <p:sp>
        <p:nvSpPr>
          <p:cNvPr id="7" name="Text 2"/>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8"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ILit Sezione Lim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CEF97B"/>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tx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ILit Sezione Blu">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01408D"/>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ILit Sezione Corallo">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E65235"/>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ILit Sezione Lavanda">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184648" y="-274320"/>
            <a:ext cx="1828800" cy="1508760"/>
          </a:xfrm>
          <a:prstGeom prst="rect">
            <a:avLst>
              <a:gd name="adj" fmla="val 10909"/>
            </a:avLst>
          </a:prstGeom>
          <a:solidFill>
            <a:srgbClr val="7794CA"/>
          </a:solidFill>
          <a:ln/>
        </p:spPr>
      </p:sp>
      <p:sp>
        <p:nvSpPr>
          <p:cNvPr id="3" name="Text 1"/>
          <p:cNvSpPr/>
          <p:nvPr>
            <p:ph idx="101" type="body" hasCustomPrompt="1"/>
          </p:nvPr>
        </p:nvSpPr>
        <p:spPr>
          <a:xfrm>
            <a:off x="5184648" y="45720"/>
            <a:ext cx="1828800" cy="1097280"/>
          </a:xfrm>
          <a:prstGeom prst="rect">
            <a:avLst/>
          </a:prstGeom>
          <a:noFill/>
          <a:ln/>
        </p:spPr>
        <p:txBody>
          <a:bodyPr wrap="square" rtlCol="0"/>
          <a:lstStyle>
            <a:lvl1pPr algn="ctr" indent="0" marL="0">
              <a:buNone/>
              <a:defRPr lang="en-US" sz="6400" b="1" dirty="0">
                <a:solidFill>
                  <a:schemeClr val="bg1"/>
                </a:solidFill>
                <a:latin typeface="IBM Plex Sans" pitchFamily="34" charset="0"/>
                <a:ea typeface="IBM Plex Sans" pitchFamily="34" charset="-122"/>
                <a:cs typeface="IBM Plex Sans" pitchFamily="34" charset="-120"/>
              </a:defRPr>
            </a:lvl1pPr>
          </a:lstStyle>
          <a:p>
            <a:pPr algn="ctr" indent="0" marL="0">
              <a:buNone/>
            </a:pPr>
            <a:r>
              <a:rPr lang="en-US" sz="6400" b="1" dirty="0">
                <a:solidFill>
                  <a:schemeClr val="bg1"/>
                </a:solidFill>
                <a:latin typeface="IBM Plex Sans" pitchFamily="34" charset="0"/>
                <a:ea typeface="IBM Plex Sans" pitchFamily="34" charset="-122"/>
                <a:cs typeface="IBM Plex Sans" pitchFamily="34" charset="-120"/>
              </a:rPr>
              <a:t>01</a:t>
            </a:r>
            <a:endParaRPr lang="en-US" sz="6400" dirty="0"/>
          </a:p>
        </p:txBody>
      </p:sp>
      <p:sp>
        <p:nvSpPr>
          <p:cNvPr id="4" name="Text 1"/>
          <p:cNvSpPr/>
          <p:nvPr>
            <p:ph idx="102" type="title" hasCustomPrompt="1"/>
          </p:nvPr>
        </p:nvSpPr>
        <p:spPr>
          <a:xfrm>
            <a:off x="1097280" y="1417320"/>
            <a:ext cx="9994392" cy="868680"/>
          </a:xfrm>
          <a:prstGeom prst="rect">
            <a:avLst/>
          </a:prstGeom>
          <a:noFill/>
          <a:ln/>
        </p:spPr>
        <p:txBody>
          <a:bodyPr wrap="square" rtlCol="0"/>
          <a:lstStyle>
            <a:lvl1pPr algn="ctr" indent="0" marL="0">
              <a:buNone/>
              <a:defRPr lang="en-US" sz="4000" b="1" dirty="0">
                <a:solidFill>
                  <a:schemeClr val="tx1"/>
                </a:solidFill>
                <a:latin typeface="IBM Plex Sans" pitchFamily="34" charset="0"/>
                <a:ea typeface="IBM Plex Sans" pitchFamily="34" charset="-122"/>
                <a:cs typeface="IBM Plex Sans" pitchFamily="34" charset="-120"/>
              </a:defRPr>
            </a:lvl1pP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Titolo della sezione</a:t>
            </a:r>
            <a:endParaRPr lang="en-US" sz="4000" dirty="0"/>
          </a:p>
        </p:txBody>
      </p:sp>
      <p:sp>
        <p:nvSpPr>
          <p:cNvPr id="5" name="Text 1"/>
          <p:cNvSpPr/>
          <p:nvPr>
            <p:ph idx="103" type="body" hasCustomPrompt="1"/>
          </p:nvPr>
        </p:nvSpPr>
        <p:spPr>
          <a:xfrm>
            <a:off x="2011680" y="2331720"/>
            <a:ext cx="8165592" cy="640080"/>
          </a:xfrm>
          <a:prstGeom prst="rect">
            <a:avLst/>
          </a:prstGeom>
          <a:noFill/>
          <a:ln/>
        </p:spPr>
        <p:txBody>
          <a:bodyPr wrap="square" rtlCol="0"/>
          <a:lstStyle>
            <a:lvl1pPr algn="ctr" indent="0" marL="0">
              <a:buNone/>
              <a:defRPr lang="en-US" sz="1800" dirty="0">
                <a:solidFill>
                  <a:srgbClr val="6D6E70"/>
                </a:solidFill>
              </a:defRPr>
            </a:lvl1pPr>
          </a:lstStyle>
          <a:p>
            <a:pPr algn="ctr" indent="0" marL="0">
              <a:buNone/>
            </a:pPr>
            <a:r>
              <a:rPr lang="en-US" sz="1800" dirty="0">
                <a:solidFill>
                  <a:srgbClr val="6D6E70"/>
                </a:solidFill>
              </a:rPr>
              <a:t>Domanda guida o sottotitolo</a:t>
            </a:r>
            <a:endParaRPr lang="en-US" sz="18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ILit Contenut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ph idx="101" type="body" hasCustomPrompt="1"/>
          </p:nvPr>
        </p:nvSpPr>
        <p:spPr>
          <a:xfrm>
            <a:off x="548640" y="1371600"/>
            <a:ext cx="11091672" cy="4754880"/>
          </a:xfrm>
          <a:prstGeom prst="rect">
            <a:avLst/>
          </a:prstGeom>
          <a:noFill/>
          <a:ln/>
        </p:spPr>
        <p:txBody>
          <a:bodyPr wrap="square" rtlCol="0"/>
          <a:lstStyle>
            <a:lvl1pPr indent="0" marL="0">
              <a:spcAft>
                <a:spcPts val="800"/>
              </a:spcAft>
              <a:buNone/>
              <a:defRPr lang="en-US" sz="1800" dirty="0">
                <a:solidFill>
                  <a:schemeClr val="tx1"/>
                </a:solidFill>
              </a:defRPr>
            </a:lvl1pPr>
          </a:lstStyle>
          <a:p>
            <a:pPr indent="0" marL="0">
              <a:spcAft>
                <a:spcPts val="800"/>
              </a:spcAft>
              <a:buNone/>
            </a:pPr>
            <a:r>
              <a:rPr lang="en-US" sz="1800" dirty="0">
                <a:solidFill>
                  <a:schemeClr val="tx1"/>
                </a:solidFill>
              </a:rPr>
              <a:t>Testo o elenco puntato</a:t>
            </a:r>
            <a:endParaRPr lang="en-US" sz="1800" dirty="0"/>
          </a:p>
        </p:txBody>
      </p:sp>
      <p:sp>
        <p:nvSpPr>
          <p:cNvPr id="4"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5"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ILit Due colonn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ph idx="101" type="body" hasCustomPrompt="1"/>
          </p:nvPr>
        </p:nvSpPr>
        <p:spPr>
          <a:xfrm>
            <a:off x="548640" y="1188720"/>
            <a:ext cx="6035040" cy="548640"/>
          </a:xfrm>
          <a:prstGeom prst="rect">
            <a:avLst/>
          </a:prstGeom>
          <a:noFill/>
          <a:ln/>
        </p:spPr>
        <p:txBody>
          <a:bodyPr wrap="square" rtlCol="0"/>
          <a:lstStyle>
            <a:lvl1pPr indent="0" marL="0">
              <a:buNone/>
              <a:defRPr lang="en-US" sz="1800" b="1" dirty="0">
                <a:solidFill>
                  <a:schemeClr val="tx1"/>
                </a:solidFill>
              </a:defRPr>
            </a:lvl1pPr>
          </a:lstStyle>
          <a:p>
            <a:pPr indent="0" marL="0">
              <a:buNone/>
            </a:pPr>
            <a:r>
              <a:rPr lang="en-US" sz="1800" b="1" dirty="0">
                <a:solidFill>
                  <a:schemeClr val="tx1"/>
                </a:solidFill>
              </a:rPr>
              <a:t>Frase chiave</a:t>
            </a:r>
            <a:endParaRPr lang="en-US" sz="1800" dirty="0"/>
          </a:p>
        </p:txBody>
      </p:sp>
      <p:sp>
        <p:nvSpPr>
          <p:cNvPr id="4" name="Text 0"/>
          <p:cNvSpPr/>
          <p:nvPr>
            <p:ph idx="102" type="body" hasCustomPrompt="1"/>
          </p:nvPr>
        </p:nvSpPr>
        <p:spPr>
          <a:xfrm>
            <a:off x="548640" y="1874520"/>
            <a:ext cx="6035040" cy="425196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(a destra inserire un'illustrazione)</a:t>
            </a:r>
            <a:endParaRPr lang="en-US" sz="1600" dirty="0"/>
          </a:p>
        </p:txBody>
      </p:sp>
      <p:sp>
        <p:nvSpPr>
          <p:cNvPr id="5"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6"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1008</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ILit Defini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309360" y="0"/>
            <a:ext cx="5882335" cy="6263640"/>
          </a:xfrm>
          <a:prstGeom prst="rect">
            <a:avLst/>
          </a:prstGeom>
          <a:solidFill>
            <a:srgbClr val="CEF97B"/>
          </a:solidFill>
          <a:ln/>
        </p:spPr>
      </p:sp>
      <p:sp>
        <p:nvSpPr>
          <p:cNvPr id="3" name="Text 1"/>
          <p:cNvSpPr/>
          <p:nvPr>
            <p:ph idx="101" type="title" hasCustomPrompt="1"/>
          </p:nvPr>
        </p:nvSpPr>
        <p:spPr>
          <a:xfrm>
            <a:off x="548640" y="365760"/>
            <a:ext cx="5394960"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a:t>
            </a:r>
            <a:endParaRPr lang="en-US" sz="3200" dirty="0"/>
          </a:p>
        </p:txBody>
      </p:sp>
      <p:sp>
        <p:nvSpPr>
          <p:cNvPr id="4" name="Text 1"/>
          <p:cNvSpPr/>
          <p:nvPr>
            <p:ph idx="102" type="body" hasCustomPrompt="1"/>
          </p:nvPr>
        </p:nvSpPr>
        <p:spPr>
          <a:xfrm>
            <a:off x="548640" y="1371600"/>
            <a:ext cx="5394960" cy="475488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di contesto</a:t>
            </a:r>
            <a:endParaRPr lang="en-US" sz="1600" dirty="0"/>
          </a:p>
        </p:txBody>
      </p:sp>
      <p:sp>
        <p:nvSpPr>
          <p:cNvPr id="5" name="Text 1"/>
          <p:cNvSpPr/>
          <p:nvPr>
            <p:ph idx="103" type="body" hasCustomPrompt="1"/>
          </p:nvPr>
        </p:nvSpPr>
        <p:spPr>
          <a:xfrm>
            <a:off x="6766560" y="457200"/>
            <a:ext cx="5029200" cy="1234440"/>
          </a:xfrm>
          <a:prstGeom prst="rect">
            <a:avLst/>
          </a:prstGeom>
          <a:noFill/>
          <a:ln/>
        </p:spPr>
        <p:txBody>
          <a:bodyPr wrap="square" rtlCol="0"/>
          <a:lstStyle>
            <a:lvl1pPr indent="0" marL="0">
              <a:buNone/>
              <a:defRPr lang="en-US" sz="3000" b="1" dirty="0">
                <a:solidFill>
                  <a:srgbClr val="1A1A1A"/>
                </a:solidFill>
                <a:latin typeface="IBM Plex Sans" pitchFamily="34" charset="0"/>
                <a:ea typeface="IBM Plex Sans" pitchFamily="34" charset="-122"/>
                <a:cs typeface="IBM Plex Sans" pitchFamily="34" charset="-120"/>
              </a:defRPr>
            </a:lvl1pPr>
          </a:lstStyle>
          <a:p>
            <a:pPr indent="0" marL="0">
              <a:buNone/>
            </a:pPr>
            <a:r>
              <a:rPr lang="en-US" sz="3000" b="1" dirty="0">
                <a:solidFill>
                  <a:srgbClr val="1A1A1A"/>
                </a:solidFill>
                <a:latin typeface="IBM Plex Sans" pitchFamily="34" charset="0"/>
                <a:ea typeface="IBM Plex Sans" pitchFamily="34" charset="-122"/>
                <a:cs typeface="IBM Plex Sans" pitchFamily="34" charset="-120"/>
              </a:rPr>
              <a:t>Definizione di…</a:t>
            </a:r>
            <a:endParaRPr lang="en-US" sz="3000" dirty="0"/>
          </a:p>
        </p:txBody>
      </p:sp>
      <p:sp>
        <p:nvSpPr>
          <p:cNvPr id="6" name="Text 1"/>
          <p:cNvSpPr/>
          <p:nvPr>
            <p:ph idx="104" type="body" hasCustomPrompt="1"/>
          </p:nvPr>
        </p:nvSpPr>
        <p:spPr>
          <a:xfrm>
            <a:off x="6766560" y="1828800"/>
            <a:ext cx="5029200" cy="3200400"/>
          </a:xfrm>
          <a:prstGeom prst="rect">
            <a:avLst/>
          </a:prstGeom>
          <a:noFill/>
          <a:ln/>
        </p:spPr>
        <p:txBody>
          <a:bodyPr wrap="square" rtlCol="0"/>
          <a:lstStyle>
            <a:lvl1pPr indent="0" marL="0">
              <a:buNone/>
              <a:defRPr lang="en-US" sz="1800" dirty="0">
                <a:solidFill>
                  <a:srgbClr val="1A1A1A"/>
                </a:solidFill>
                <a:latin typeface="IBM Plex Sans" pitchFamily="34" charset="0"/>
                <a:ea typeface="IBM Plex Sans" pitchFamily="34" charset="-122"/>
                <a:cs typeface="IBM Plex Sans" pitchFamily="34" charset="-120"/>
              </a:defRPr>
            </a:lvl1pPr>
          </a:lstStyle>
          <a:p>
            <a:pPr indent="0" marL="0">
              <a:buNone/>
            </a:pPr>
            <a:r>
              <a:rPr lang="en-US" sz="1800" dirty="0">
                <a:solidFill>
                  <a:srgbClr val="1A1A1A"/>
                </a:solidFill>
                <a:latin typeface="IBM Plex Sans" pitchFamily="34" charset="0"/>
                <a:ea typeface="IBM Plex Sans" pitchFamily="34" charset="-122"/>
                <a:cs typeface="IBM Plex Sans" pitchFamily="34" charset="-120"/>
              </a:rPr>
              <a:t>Testo della definizione</a:t>
            </a:r>
            <a:endParaRPr lang="en-US" sz="1800" dirty="0"/>
          </a:p>
        </p:txBody>
      </p:sp>
      <p:sp>
        <p:nvSpPr>
          <p:cNvPr id="7" name="Text 1"/>
          <p:cNvSpPr/>
          <p:nvPr>
            <p:ph idx="105" type="body" hasCustomPrompt="1"/>
          </p:nvPr>
        </p:nvSpPr>
        <p:spPr>
          <a:xfrm>
            <a:off x="6766560" y="5120640"/>
            <a:ext cx="5029200" cy="914400"/>
          </a:xfrm>
          <a:prstGeom prst="rect">
            <a:avLst/>
          </a:prstGeom>
          <a:noFill/>
          <a:ln/>
        </p:spPr>
        <p:txBody>
          <a:bodyPr wrap="square" rtlCol="0"/>
          <a:lstStyle>
            <a:lvl1pPr indent="0" marL="0">
              <a:buNone/>
              <a:defRPr lang="en-US" sz="1200" i="1" dirty="0">
                <a:solidFill>
                  <a:srgbClr val="1A1A1A"/>
                </a:solidFill>
              </a:defRPr>
            </a:lvl1pPr>
          </a:lstStyle>
          <a:p>
            <a:pPr indent="0" marL="0">
              <a:buNone/>
            </a:pPr>
            <a:r>
              <a:rPr lang="en-US" sz="1200" i="1" dirty="0">
                <a:solidFill>
                  <a:srgbClr val="1A1A1A"/>
                </a:solidFill>
              </a:rPr>
              <a:t>Fonte</a:t>
            </a:r>
            <a:endParaRPr lang="en-US" sz="1200" dirty="0"/>
          </a:p>
        </p:txBody>
      </p:sp>
      <p:sp>
        <p:nvSpPr>
          <p:cNvPr id="8"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9"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ILit Box Azzurr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CAE2FF"/>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1010</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ILit Box Lime">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EDFFC7"/>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ILit Box Rosa">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Shape 0"/>
          <p:cNvSpPr/>
          <p:nvPr/>
        </p:nvSpPr>
        <p:spPr>
          <a:xfrm>
            <a:off x="548640" y="1325880"/>
            <a:ext cx="11091672" cy="4846320"/>
          </a:xfrm>
          <a:prstGeom prst="rect">
            <a:avLst>
              <a:gd name="adj" fmla="val 3774"/>
            </a:avLst>
          </a:prstGeom>
          <a:solidFill>
            <a:srgbClr val="FFCCC7"/>
          </a:solidFill>
          <a:ln/>
        </p:spPr>
      </p:sp>
      <p:sp>
        <p:nvSpPr>
          <p:cNvPr id="4" name="Text 1"/>
          <p:cNvSpPr/>
          <p:nvPr>
            <p:ph idx="102" type="body" hasCustomPrompt="1"/>
          </p:nvPr>
        </p:nvSpPr>
        <p:spPr>
          <a:xfrm>
            <a:off x="914400" y="1508760"/>
            <a:ext cx="10360152" cy="548640"/>
          </a:xfrm>
          <a:prstGeom prst="rect">
            <a:avLst/>
          </a:prstGeom>
          <a:noFill/>
          <a:ln/>
        </p:spPr>
        <p:txBody>
          <a:bodyPr wrap="square" rtlCol="0"/>
          <a:lstStyle>
            <a:lvl1pPr algn="ctr" indent="0" marL="0">
              <a:buNone/>
              <a:defRPr lang="en-US" sz="2200" b="1" dirty="0">
                <a:solidFill>
                  <a:srgbClr val="1A1A1A"/>
                </a:solidFill>
                <a:latin typeface="IBM Plex Sans" pitchFamily="34" charset="0"/>
                <a:ea typeface="IBM Plex Sans" pitchFamily="34" charset="-122"/>
                <a:cs typeface="IBM Plex Sans" pitchFamily="34" charset="-120"/>
              </a:defRPr>
            </a:lvl1pPr>
          </a:lstStyle>
          <a:p>
            <a:pPr algn="ctr" indent="0" marL="0">
              <a:buNone/>
            </a:pPr>
            <a:r>
              <a:rPr lang="en-US" sz="2200" b="1" dirty="0">
                <a:solidFill>
                  <a:srgbClr val="1A1A1A"/>
                </a:solidFill>
                <a:latin typeface="IBM Plex Sans" pitchFamily="34" charset="0"/>
                <a:ea typeface="IBM Plex Sans" pitchFamily="34" charset="-122"/>
                <a:cs typeface="IBM Plex Sans" pitchFamily="34" charset="-120"/>
              </a:rPr>
              <a:t>Titolo del riquadro</a:t>
            </a:r>
            <a:endParaRPr lang="en-US" sz="2200" dirty="0"/>
          </a:p>
        </p:txBody>
      </p:sp>
      <p:sp>
        <p:nvSpPr>
          <p:cNvPr id="5" name="Text 1"/>
          <p:cNvSpPr/>
          <p:nvPr>
            <p:ph idx="103" type="body" hasCustomPrompt="1"/>
          </p:nvPr>
        </p:nvSpPr>
        <p:spPr>
          <a:xfrm>
            <a:off x="914400" y="2240280"/>
            <a:ext cx="6949440" cy="3749040"/>
          </a:xfrm>
          <a:prstGeom prst="rect">
            <a:avLst/>
          </a:prstGeom>
          <a:noFill/>
          <a:ln/>
        </p:spPr>
        <p:txBody>
          <a:bodyPr wrap="square" rtlCol="0"/>
          <a:lstStyle>
            <a:lvl1pPr indent="0" marL="0">
              <a:spcAft>
                <a:spcPts val="600"/>
              </a:spcAft>
              <a:buNone/>
              <a:defRPr lang="en-US" sz="1600" dirty="0">
                <a:solidFill>
                  <a:schemeClr val="tx1"/>
                </a:solidFill>
              </a:defRPr>
            </a:lvl1pPr>
          </a:lstStyle>
          <a:p>
            <a:pPr indent="0" marL="0">
              <a:spcAft>
                <a:spcPts val="600"/>
              </a:spcAft>
              <a:buNone/>
            </a:pPr>
            <a:r>
              <a:rPr lang="en-US" sz="1600" dirty="0">
                <a:solidFill>
                  <a:schemeClr val="tx1"/>
                </a:solidFill>
              </a:rPr>
              <a:t>Testo del riquadro (a destra: icone)</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ILit Solo titolo">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rtlCol="0"/>
          <a:lstStyle>
            <a:lvl1pPr algn="l" indent="0" marL="0">
              <a:buNone/>
              <a:defRPr lang="en-US" sz="3200" b="1" dirty="0">
                <a:solidFill>
                  <a:schemeClr val="accent1"/>
                </a:solidFill>
                <a:latin typeface="IBM Plex Sans" pitchFamily="34" charset="0"/>
                <a:ea typeface="IBM Plex Sans" pitchFamily="34" charset="-122"/>
                <a:cs typeface="IBM Plex Sans" pitchFamily="34" charset="-120"/>
              </a:defRPr>
            </a:lvl1pP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Titolo della slide</a:t>
            </a:r>
            <a:endParaRPr lang="en-US" sz="3200" dirty="0"/>
          </a:p>
        </p:txBody>
      </p:sp>
      <p:sp>
        <p:nvSpPr>
          <p:cNvPr id="3"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4"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1013</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ILit Citazione">
    <p:bg>
      <p:bgPr>
        <a:solidFill>
          <a:srgbClr val="FFFFFF"/>
        </a:solidFill>
      </p:bgPr>
    </p:bg>
    <p:spTree>
      <p:nvGrpSpPr>
        <p:cNvPr id="1" name=""/>
        <p:cNvGrpSpPr/>
        <p:nvPr/>
      </p:nvGrpSpPr>
      <p:grpSpPr>
        <a:xfrm>
          <a:off x="0" y="0"/>
          <a:ext cx="0" cy="0"/>
          <a:chOff x="0" y="0"/>
          <a:chExt cx="0" cy="0"/>
        </a:xfrm>
      </p:grpSpPr>
      <p:pic>
        <p:nvPicPr>
          <p:cNvPr id="2" name="Image 0" descr="/mnt/user-data/uploads/AILit/Kit_grafico_AILit/illustrazioni/simbolo_4ambiti.png">    </p:cNvPr>
          <p:cNvPicPr>
            <a:picLocks noChangeAspect="1"/>
          </p:cNvPicPr>
          <p:nvPr/>
        </p:nvPicPr>
        <p:blipFill>
          <a:blip r:embed="rId1"/>
          <a:stretch>
            <a:fillRect/>
          </a:stretch>
        </p:blipFill>
        <p:spPr>
          <a:xfrm>
            <a:off x="914400" y="1737360"/>
            <a:ext cx="731520" cy="654304"/>
          </a:xfrm>
          <a:prstGeom prst="rect">
            <a:avLst/>
          </a:prstGeom>
        </p:spPr>
      </p:pic>
      <p:sp>
        <p:nvSpPr>
          <p:cNvPr id="3" name="Shape 0"/>
          <p:cNvSpPr/>
          <p:nvPr/>
        </p:nvSpPr>
        <p:spPr>
          <a:xfrm>
            <a:off x="1965960" y="1828800"/>
            <a:ext cx="0" cy="3291840"/>
          </a:xfrm>
          <a:prstGeom prst="line">
            <a:avLst/>
          </a:prstGeom>
          <a:noFill/>
          <a:ln w="15875">
            <a:solidFill>
              <a:srgbClr val="01408D"/>
            </a:solidFill>
            <a:prstDash val="solid"/>
          </a:ln>
        </p:spPr>
      </p:sp>
      <p:sp>
        <p:nvSpPr>
          <p:cNvPr id="4" name="Text 1"/>
          <p:cNvSpPr/>
          <p:nvPr>
            <p:ph idx="102" type="body" hasCustomPrompt="1"/>
          </p:nvPr>
        </p:nvSpPr>
        <p:spPr>
          <a:xfrm>
            <a:off x="2286000" y="1737360"/>
            <a:ext cx="8961120" cy="2651760"/>
          </a:xfrm>
          <a:prstGeom prst="rect">
            <a:avLst/>
          </a:prstGeom>
          <a:noFill/>
          <a:ln/>
        </p:spPr>
        <p:txBody>
          <a:bodyPr wrap="square" rtlCol="0"/>
          <a:lstStyle>
            <a:lvl1pPr indent="0" marL="0">
              <a:buNone/>
              <a:defRPr lang="en-US" sz="2800" i="1" dirty="0">
                <a:solidFill>
                  <a:schemeClr val="accent1"/>
                </a:solidFill>
                <a:latin typeface="IBM Plex Sans" pitchFamily="34" charset="0"/>
                <a:ea typeface="IBM Plex Sans" pitchFamily="34" charset="-122"/>
                <a:cs typeface="IBM Plex Sans" pitchFamily="34" charset="-120"/>
              </a:defRPr>
            </a:lvl1pPr>
          </a:lstStyle>
          <a:p>
            <a:pPr indent="0" marL="0">
              <a:buNone/>
            </a:pPr>
            <a:r>
              <a:rPr lang="en-US" sz="2800" i="1" dirty="0">
                <a:solidFill>
                  <a:schemeClr val="accent1"/>
                </a:solidFill>
                <a:latin typeface="IBM Plex Sans" pitchFamily="34" charset="0"/>
                <a:ea typeface="IBM Plex Sans" pitchFamily="34" charset="-122"/>
                <a:cs typeface="IBM Plex Sans" pitchFamily="34" charset="-120"/>
              </a:rPr>
              <a:t>Testo della citazione</a:t>
            </a:r>
            <a:endParaRPr lang="en-US" sz="2800" dirty="0"/>
          </a:p>
        </p:txBody>
      </p:sp>
      <p:sp>
        <p:nvSpPr>
          <p:cNvPr id="5" name="Text 1"/>
          <p:cNvSpPr/>
          <p:nvPr>
            <p:ph idx="103" type="body" hasCustomPrompt="1"/>
          </p:nvPr>
        </p:nvSpPr>
        <p:spPr>
          <a:xfrm>
            <a:off x="2286000" y="4526280"/>
            <a:ext cx="8961120" cy="548640"/>
          </a:xfrm>
          <a:prstGeom prst="rect">
            <a:avLst/>
          </a:prstGeom>
          <a:noFill/>
          <a:ln/>
        </p:spPr>
        <p:txBody>
          <a:bodyPr wrap="square" rtlCol="0"/>
          <a:lstStyle>
            <a:lvl1pPr indent="0" marL="0">
              <a:buNone/>
              <a:defRPr lang="en-US" sz="1600" b="1" dirty="0">
                <a:solidFill>
                  <a:schemeClr val="accent1"/>
                </a:solidFill>
              </a:defRPr>
            </a:lvl1pPr>
          </a:lstStyle>
          <a:p>
            <a:pPr indent="0" marL="0">
              <a:buNone/>
            </a:pPr>
            <a:r>
              <a:rPr lang="en-US" sz="1600" b="1" dirty="0">
                <a:solidFill>
                  <a:schemeClr val="accent1"/>
                </a:solidFill>
              </a:rPr>
              <a:t>– Autore, ruolo</a:t>
            </a:r>
            <a:endParaRPr lang="en-US" sz="1600" dirty="0"/>
          </a:p>
        </p:txBody>
      </p:sp>
      <p:sp>
        <p:nvSpPr>
          <p:cNvPr id="6" name="Text 1"/>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6D6E70"/>
                </a:solidFill>
              </a:rPr>
              <a:t>Adattato da OECD/Unione europea (2026), Preparare gli studenti all'era dell'IA (AILit Framework) · CC BY 4.0</a:t>
            </a:r>
            <a:endParaRPr lang="en-US" sz="900" dirty="0"/>
          </a:p>
        </p:txBody>
      </p:sp>
      <p:pic>
        <p:nvPicPr>
          <p:cNvPr id="7" name="Image 1" descr="/mnt/user-data/uploads/AILit/Kit_grafico_AILit/illustrazioni/simbolo_4ambiti.png">    </p:cNvPr>
          <p:cNvPicPr>
            <a:picLocks noChangeAspect="1"/>
          </p:cNvPicPr>
          <p:nvPr/>
        </p:nvPicPr>
        <p:blipFill>
          <a:blip r:embed="rId2"/>
          <a:stretch>
            <a:fillRect/>
          </a:stretch>
        </p:blipFill>
        <p:spPr>
          <a:xfrm>
            <a:off x="11137392" y="6428232"/>
            <a:ext cx="274320" cy="245364"/>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1014</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ILit Chiusura">
    <p:bg>
      <p:bgPr>
        <a:solidFill>
          <a:srgbClr val="01408D"/>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822960" y="1097280"/>
            <a:ext cx="10543032" cy="1097280"/>
          </a:xfrm>
          <a:prstGeom prst="rect">
            <a:avLst/>
          </a:prstGeom>
          <a:noFill/>
          <a:ln/>
        </p:spPr>
        <p:txBody>
          <a:bodyPr wrap="square" rtlCol="0"/>
          <a:lstStyle>
            <a:lvl1pPr algn="l" indent="0" marL="0">
              <a:buNone/>
              <a:defRPr lang="en-US" sz="4400" b="1" dirty="0">
                <a:solidFill>
                  <a:schemeClr val="bg1"/>
                </a:solidFill>
                <a:latin typeface="IBM Plex Sans" pitchFamily="34" charset="0"/>
                <a:ea typeface="IBM Plex Sans" pitchFamily="34" charset="-122"/>
                <a:cs typeface="IBM Plex Sans" pitchFamily="34" charset="-120"/>
              </a:defRPr>
            </a:lvl1pP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Grazie</a:t>
            </a:r>
            <a:endParaRPr lang="en-US" sz="4400" dirty="0"/>
          </a:p>
        </p:txBody>
      </p:sp>
      <p:sp>
        <p:nvSpPr>
          <p:cNvPr id="3" name="Text 0"/>
          <p:cNvSpPr/>
          <p:nvPr>
            <p:ph idx="101" type="body" hasCustomPrompt="1"/>
          </p:nvPr>
        </p:nvSpPr>
        <p:spPr>
          <a:xfrm>
            <a:off x="822960" y="2377440"/>
            <a:ext cx="6766560" cy="1645920"/>
          </a:xfrm>
          <a:prstGeom prst="rect">
            <a:avLst/>
          </a:prstGeom>
          <a:noFill/>
          <a:ln/>
        </p:spPr>
        <p:txBody>
          <a:bodyPr wrap="square" rtlCol="0"/>
          <a:lstStyle>
            <a:lvl1pPr indent="0" marL="0">
              <a:buNone/>
              <a:defRPr lang="en-US" sz="1800" dirty="0">
                <a:solidFill>
                  <a:schemeClr val="bg1"/>
                </a:solidFill>
              </a:defRPr>
            </a:lvl1pPr>
          </a:lstStyle>
          <a:p>
            <a:pPr indent="0" marL="0">
              <a:buNone/>
            </a:pPr>
            <a:r>
              <a:rPr lang="en-US" sz="1800" dirty="0">
                <a:solidFill>
                  <a:schemeClr val="bg1"/>
                </a:solidFill>
              </a:rPr>
              <a:t>Contatti, prossimi passi</a:t>
            </a:r>
            <a:endParaRPr lang="en-US" sz="1800" dirty="0"/>
          </a:p>
        </p:txBody>
      </p:sp>
      <p:sp>
        <p:nvSpPr>
          <p:cNvPr id="4" name="Text 0"/>
          <p:cNvSpPr/>
          <p:nvPr>
            <p:ph idx="102" type="body" hasCustomPrompt="1"/>
          </p:nvPr>
        </p:nvSpPr>
        <p:spPr>
          <a:xfrm>
            <a:off x="822960" y="4480560"/>
            <a:ext cx="10543032" cy="1645920"/>
          </a:xfrm>
          <a:prstGeom prst="rect">
            <a:avLst/>
          </a:prstGeom>
          <a:noFill/>
          <a:ln/>
        </p:spPr>
        <p:txBody>
          <a:bodyPr wrap="square" rtlCol="0"/>
          <a:lstStyle>
            <a:lvl1pPr indent="0" marL="0">
              <a:buNone/>
              <a:defRPr lang="en-US" sz="1100" dirty="0">
                <a:solidFill>
                  <a:schemeClr val="bg1"/>
                </a:solidFill>
              </a:defRPr>
            </a:lvl1pPr>
          </a:lstStyle>
          <a:p>
            <a:pPr indent="0" marL="0">
              <a:buNone/>
            </a:pPr>
            <a:r>
              <a:rPr lang="en-US" sz="1100" dirty="0">
                <a:solidFill>
                  <a:schemeClr val="bg1"/>
                </a:solidFill>
              </a:rPr>
              <a:t>Nota di licenza e adattamento</a:t>
            </a:r>
            <a:endParaRPr lang="en-US" sz="1100" dirty="0"/>
          </a:p>
        </p:txBody>
      </p:sp>
      <p:sp>
        <p:nvSpPr>
          <p:cNvPr id="5" name="Text 0"/>
          <p:cNvSpPr/>
          <p:nvPr/>
        </p:nvSpPr>
        <p:spPr>
          <a:xfrm>
            <a:off x="548640" y="6419088"/>
            <a:ext cx="9601200" cy="274320"/>
          </a:xfrm>
          <a:prstGeom prst="rect">
            <a:avLst/>
          </a:prstGeom>
          <a:noFill/>
          <a:ln/>
        </p:spPr>
        <p:txBody>
          <a:bodyPr wrap="square" lIns="0" tIns="0" rIns="0" bIns="0" rtlCol="0" anchor="ctr"/>
          <a:lstStyle/>
          <a:p>
            <a:pPr indent="0" marL="0">
              <a:buNone/>
            </a:pPr>
            <a:r>
              <a:rPr lang="en-US" sz="900" i="1" dirty="0">
                <a:solidFill>
                  <a:srgbClr val="FFFFFF"/>
                </a:solidFill>
              </a:rPr>
              <a:t>Adattato da OECD/Unione europea (2026), Preparare gli studenti all'era dell'IA (AILit Framework) · CC BY 4.0</a:t>
            </a:r>
            <a:endParaRPr lang="en-US" sz="900" dirty="0"/>
          </a:p>
        </p:txBody>
      </p:sp>
      <p:pic>
        <p:nvPicPr>
          <p:cNvPr id="6" name="Image 0" descr="/mnt/user-data/uploads/AILit/Kit_grafico_AILit/illustrazioni/simbolo_4ambiti.png">    </p:cNvPr>
          <p:cNvPicPr>
            <a:picLocks noChangeAspect="1"/>
          </p:cNvPicPr>
          <p:nvPr/>
        </p:nvPicPr>
        <p:blipFill>
          <a:blip r:embed="rId1"/>
          <a:stretch>
            <a:fillRect/>
          </a:stretch>
        </p:blipFill>
        <p:spPr>
          <a:xfrm>
            <a:off x="11137392" y="6428232"/>
            <a:ext cx="274320" cy="245364"/>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8.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5.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title" hasCustomPrompt="1"/>
          </p:nvPr>
        </p:nvSpPr>
        <p:spPr>
          <a:xfrm>
            <a:off x="822960" y="594360"/>
            <a:ext cx="7863840" cy="1600200"/>
          </a:xfrm>
          <a:prstGeom prst="rect">
            <a:avLst/>
          </a:prstGeom>
          <a:noFill/>
          <a:ln/>
        </p:spPr>
        <p:txBody>
          <a:bodyPr wrap="square" lIns="0" tIns="0" rIns="0" bIns="0" rtlCol="0" anchor="t"/>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Creare con l'IA: esempi per la classe</a:t>
            </a:r>
            <a:endParaRPr lang="en-US" sz="4400" dirty="0"/>
          </a:p>
        </p:txBody>
      </p:sp>
      <p:sp>
        <p:nvSpPr>
          <p:cNvPr id="3" name="Text 1"/>
          <p:cNvSpPr/>
          <p:nvPr>
            <p:ph idx="102" type="body" hasCustomPrompt="1"/>
          </p:nvPr>
        </p:nvSpPr>
        <p:spPr>
          <a:xfrm>
            <a:off x="822960" y="2286000"/>
            <a:ext cx="7863840" cy="777240"/>
          </a:xfrm>
          <a:prstGeom prst="rect">
            <a:avLst/>
          </a:prstGeom>
          <a:noFill/>
          <a:ln/>
        </p:spPr>
        <p:txBody>
          <a:bodyPr wrap="square" lIns="0" tIns="0" rIns="0" bIns="0" rtlCol="0" anchor="t"/>
          <a:lstStyle/>
          <a:p>
            <a:pPr indent="0" marL="0">
              <a:buNone/>
            </a:pPr>
            <a:r>
              <a:rPr lang="en-US" sz="1800" b="1" dirty="0">
                <a:solidFill>
                  <a:schemeClr val="bg1"/>
                </a:solidFill>
              </a:rPr>
              <a:t>Le 4 competenze con aspettative, scenari ufficiali e proposte operative per la secondaria di II grado</a:t>
            </a:r>
            <a:endParaRPr lang="en-US" sz="1800" dirty="0"/>
          </a:p>
        </p:txBody>
      </p:sp>
      <p:sp>
        <p:nvSpPr>
          <p:cNvPr id="4" name="Text 1"/>
          <p:cNvSpPr/>
          <p:nvPr>
            <p:ph idx="103" type="body" hasCustomPrompt="1"/>
          </p:nvPr>
        </p:nvSpPr>
        <p:spPr>
          <a:xfrm>
            <a:off x="822960" y="3840480"/>
            <a:ext cx="5943600" cy="1463040"/>
          </a:xfrm>
          <a:prstGeom prst="rect">
            <a:avLst/>
          </a:prstGeom>
          <a:noFill/>
          <a:ln/>
        </p:spPr>
        <p:txBody>
          <a:bodyPr wrap="square" lIns="0" tIns="0" rIns="0" bIns="0" rtlCol="0" anchor="t"/>
          <a:lstStyle/>
          <a:p>
            <a:pPr indent="0" marL="0">
              <a:buNone/>
            </a:pPr>
            <a:r>
              <a:rPr lang="en-US" sz="1600" b="1" dirty="0">
                <a:solidFill>
                  <a:schemeClr val="tx1"/>
                </a:solidFill>
              </a:rPr>
              <a:t>Antonio Scaramuzzino</a:t>
            </a:r>
            <a:endParaRPr lang="en-US" sz="1600" dirty="0"/>
          </a:p>
          <a:p>
            <a:pPr indent="0" marL="0">
              <a:buNone/>
            </a:pPr>
            <a:r>
              <a:rPr lang="en-US" sz="1600" dirty="0">
                <a:solidFill>
                  <a:schemeClr val="tx1"/>
                </a:solidFill>
              </a:rPr>
              <a:t>Materiali per docenti · a.s. 2026/27</a:t>
            </a:r>
            <a:endParaRPr lang="en-US" sz="1600" dirty="0"/>
          </a:p>
        </p:txBody>
      </p:sp>
      <p:pic>
        <p:nvPicPr>
          <p:cNvPr id="5" name="ambito2_creare_scena" descr="Illustrazione: ambito2 creare scena">    </p:cNvPr>
          <p:cNvPicPr>
            <a:picLocks noChangeAspect="1"/>
          </p:cNvPicPr>
          <p:nvPr/>
        </p:nvPicPr>
        <p:blipFill>
          <a:blip r:embed="rId1"/>
          <a:stretch>
            <a:fillRect/>
          </a:stretch>
        </p:blipFill>
        <p:spPr>
          <a:xfrm>
            <a:off x="8229600" y="3383280"/>
            <a:ext cx="2689231" cy="28346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body" hasCustomPrompt="1"/>
          </p:nvPr>
        </p:nvSpPr>
        <p:spPr>
          <a:xfrm>
            <a:off x="5184648" y="45720"/>
            <a:ext cx="1828800" cy="1097280"/>
          </a:xfrm>
          <a:prstGeom prst="rect">
            <a:avLst/>
          </a:prstGeom>
          <a:noFill/>
          <a:ln/>
        </p:spPr>
        <p:txBody>
          <a:bodyPr wrap="square" lIns="0" tIns="0" rIns="0" bIns="0" rtlCol="0" anchor="ctr"/>
          <a:lstStyle/>
          <a:p>
            <a:pPr algn="ctr" indent="0" marL="0">
              <a:buNone/>
            </a:pPr>
            <a:r>
              <a:rPr lang="en-US" sz="6400" b="1" dirty="0">
                <a:solidFill>
                  <a:schemeClr val="tx1"/>
                </a:solidFill>
                <a:latin typeface="IBM Plex Sans" pitchFamily="34" charset="0"/>
                <a:ea typeface="IBM Plex Sans" pitchFamily="34" charset="-122"/>
                <a:cs typeface="IBM Plex Sans" pitchFamily="34" charset="-120"/>
              </a:rPr>
              <a:t>02</a:t>
            </a:r>
            <a:endParaRPr lang="en-US" sz="6400" dirty="0"/>
          </a:p>
        </p:txBody>
      </p:sp>
      <p:sp>
        <p:nvSpPr>
          <p:cNvPr id="3" name="Text 1"/>
          <p:cNvSpPr/>
          <p:nvPr>
            <p:ph idx="102" type="title" hasCustomPrompt="1"/>
          </p:nvPr>
        </p:nvSpPr>
        <p:spPr>
          <a:xfrm>
            <a:off x="1097280" y="1417320"/>
            <a:ext cx="9994392" cy="868680"/>
          </a:xfrm>
          <a:prstGeom prst="rect">
            <a:avLst/>
          </a:prstGeom>
          <a:noFill/>
          <a:ln/>
        </p:spPr>
        <p:txBody>
          <a:bodyPr wrap="square" lIns="0" tIns="0" rIns="0" bIns="0" rtlCol="0" anchor="ctr"/>
          <a:lstStyle/>
          <a:p>
            <a:pPr algn="ctr" indent="0" marL="0">
              <a:buNone/>
            </a:pPr>
            <a:r>
              <a:rPr lang="en-US" sz="4000" b="1" dirty="0">
                <a:solidFill>
                  <a:schemeClr val="tx1"/>
                </a:solidFill>
                <a:latin typeface="IBM Plex Sans" pitchFamily="34" charset="0"/>
                <a:ea typeface="IBM Plex Sans" pitchFamily="34" charset="-122"/>
                <a:cs typeface="IBM Plex Sans" pitchFamily="34" charset="-120"/>
              </a:rPr>
              <a:t>Creare con l'IA</a:t>
            </a:r>
            <a:endParaRPr lang="en-US" sz="4000" dirty="0"/>
          </a:p>
        </p:txBody>
      </p:sp>
      <p:sp>
        <p:nvSpPr>
          <p:cNvPr id="4" name="Text 1"/>
          <p:cNvSpPr/>
          <p:nvPr>
            <p:ph idx="103" type="body" hasCustomPrompt="1"/>
          </p:nvPr>
        </p:nvSpPr>
        <p:spPr>
          <a:xfrm>
            <a:off x="2011680" y="2331720"/>
            <a:ext cx="8165592" cy="640080"/>
          </a:xfrm>
          <a:prstGeom prst="rect">
            <a:avLst/>
          </a:prstGeom>
          <a:noFill/>
          <a:ln/>
        </p:spPr>
        <p:txBody>
          <a:bodyPr wrap="square" lIns="0" tIns="0" rIns="0" bIns="0" rtlCol="0" anchor="t"/>
          <a:lstStyle/>
          <a:p>
            <a:pPr algn="ctr" indent="0" marL="0">
              <a:buNone/>
            </a:pPr>
            <a:r>
              <a:rPr lang="en-US" sz="1800" dirty="0">
                <a:solidFill>
                  <a:srgbClr val="6D6E70"/>
                </a:solidFill>
              </a:rPr>
              <a:t>Usare l'intelligenza artificiale come partner creativo, mantenendo al contempo l'agentività umana</a:t>
            </a:r>
            <a:endParaRPr lang="en-US" sz="1800" dirty="0"/>
          </a:p>
        </p:txBody>
      </p:sp>
      <p:pic>
        <p:nvPicPr>
          <p:cNvPr id="5" name="ambito2_creare_petalo" descr="Illustrazione: ambito2 creare petalo">    </p:cNvPr>
          <p:cNvPicPr>
            <a:picLocks noChangeAspect="1"/>
          </p:cNvPicPr>
          <p:nvPr/>
        </p:nvPicPr>
        <p:blipFill>
          <a:blip r:embed="rId1"/>
          <a:stretch>
            <a:fillRect/>
          </a:stretch>
        </p:blipFill>
        <p:spPr>
          <a:xfrm>
            <a:off x="4727448" y="3200400"/>
            <a:ext cx="3063384" cy="2743200"/>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chemeClr val="accent1"/>
                </a:solidFill>
                <a:latin typeface="IBM Plex Sans" pitchFamily="34" charset="0"/>
                <a:ea typeface="IBM Plex Sans" pitchFamily="34" charset="-122"/>
                <a:cs typeface="IBM Plex Sans" pitchFamily="34" charset="-120"/>
              </a:rPr>
              <a:t>Che cosa significa</a:t>
            </a:r>
            <a:endParaRPr lang="en-US" sz="3200" dirty="0"/>
          </a:p>
        </p:txBody>
      </p:sp>
      <p:sp>
        <p:nvSpPr>
          <p:cNvPr id="3" name="Text 0"/>
          <p:cNvSpPr/>
          <p:nvPr>
            <p:ph idx="101" type="body" hasCustomPrompt="1"/>
          </p:nvPr>
        </p:nvSpPr>
        <p:spPr>
          <a:xfrm>
            <a:off x="548640" y="1188720"/>
            <a:ext cx="6035040" cy="548640"/>
          </a:xfrm>
          <a:prstGeom prst="rect">
            <a:avLst/>
          </a:prstGeom>
          <a:noFill/>
          <a:ln/>
        </p:spPr>
        <p:txBody>
          <a:bodyPr wrap="square" lIns="0" tIns="0" rIns="0" bIns="0" rtlCol="0" anchor="t"/>
          <a:lstStyle/>
          <a:p>
            <a:pPr indent="0" marL="0">
              <a:buNone/>
            </a:pPr>
            <a:r>
              <a:rPr lang="en-US" sz="1800" b="1" dirty="0">
                <a:solidFill>
                  <a:schemeClr val="tx1"/>
                </a:solidFill>
              </a:rPr>
              <a:t>Usare l'intelligenza artificiale come partner creativo, mantenendo al contempo l'agentività umana</a:t>
            </a:r>
            <a:endParaRPr lang="en-US" sz="1800" dirty="0"/>
          </a:p>
        </p:txBody>
      </p:sp>
      <p:sp>
        <p:nvSpPr>
          <p:cNvPr id="4" name="Text 0"/>
          <p:cNvSpPr/>
          <p:nvPr>
            <p:ph idx="102" type="body" hasCustomPrompt="1"/>
          </p:nvPr>
        </p:nvSpPr>
        <p:spPr>
          <a:xfrm>
            <a:off x="548640" y="1874520"/>
            <a:ext cx="6035040" cy="4251960"/>
          </a:xfrm>
          <a:prstGeom prst="rect">
            <a:avLst/>
          </a:prstGeom>
          <a:noFill/>
          <a:ln/>
        </p:spPr>
        <p:txBody>
          <a:bodyPr wrap="square" lIns="0" tIns="0" rIns="0" bIns="0" rtlCol="0" anchor="t"/>
          <a:lstStyle/>
          <a:p>
            <a:pPr indent="0" marL="0">
              <a:spcAft>
                <a:spcPts val="600"/>
              </a:spcAft>
              <a:buNone/>
            </a:pPr>
            <a:r>
              <a:rPr lang="en-US" sz="1600" dirty="0">
                <a:solidFill>
                  <a:schemeClr val="tx1"/>
                </a:solidFill>
              </a:rPr>
              <a:t>Creare con l'IA pone gli alunni nel ruolo di creatori fantasiosi che utilizzano l'intelligenza artificiale per esaminare domande aperte e sviluppare idee e soluzioni innovative. Questo approccio si sviluppa attraverso l'uso iterativo degli strumenti IA, mentre gli studenti fanno brainstorming ed espongono le loro idee, pongono domande, riflettono e perfezionano gli output dell'intelligenza artificiale. In questo modo, gli alunni utilizzano l'IA come strumento per concretizzare, anziché sostituire, le loro visioni creative. Gli alunni prendono in considerazione anche le questioni etiche relative all'originalità, alla proprietà intellettuale e all'uso corretto degli output dell'IA.</a:t>
            </a:r>
            <a:endParaRPr lang="en-US" sz="1600" dirty="0"/>
          </a:p>
        </p:txBody>
      </p:sp>
      <p:pic>
        <p:nvPicPr>
          <p:cNvPr id="5" name="ambito2_creare_scena" descr="Illustrazione: ambito2 creare scena">    </p:cNvPr>
          <p:cNvPicPr>
            <a:picLocks noChangeAspect="1"/>
          </p:cNvPicPr>
          <p:nvPr/>
        </p:nvPicPr>
        <p:blipFill>
          <a:blip r:embed="rId1"/>
          <a:stretch>
            <a:fillRect/>
          </a:stretch>
        </p:blipFill>
        <p:spPr>
          <a:xfrm>
            <a:off x="7223760" y="1188720"/>
            <a:ext cx="4727842" cy="4983480"/>
          </a:xfrm>
          <a:prstGeom prst="rect">
            <a:avLst/>
          </a:prstGeom>
        </p:spPr>
      </p:pic>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2" type="body" hasCustomPrompt="1"/>
          </p:nvPr>
        </p:nvSpPr>
        <p:spPr>
          <a:xfrm>
            <a:off x="2286000" y="1737360"/>
            <a:ext cx="8961120" cy="2651760"/>
          </a:xfrm>
          <a:prstGeom prst="rect">
            <a:avLst/>
          </a:prstGeom>
          <a:noFill/>
          <a:ln/>
        </p:spPr>
        <p:txBody>
          <a:bodyPr wrap="square" lIns="0" tIns="0" rIns="0" bIns="0" rtlCol="0" anchor="t"/>
          <a:lstStyle/>
          <a:p>
            <a:pPr indent="0" marL="0">
              <a:buNone/>
            </a:pPr>
            <a:r>
              <a:rPr lang="en-US" sz="1800" i="1" dirty="0">
                <a:solidFill>
                  <a:schemeClr val="accent1"/>
                </a:solidFill>
                <a:latin typeface="IBM Plex Sans" pitchFamily="34" charset="0"/>
                <a:ea typeface="IBM Plex Sans" pitchFamily="34" charset="-122"/>
                <a:cs typeface="IBM Plex Sans" pitchFamily="34" charset="-120"/>
              </a:rPr>
              <a:t>«Da dove nasce la creatività? Ci piace pensare che tutto nasca dalla mente delle persone. Tuttavia, anche nelle scuole professionali di design, gli studenti vengono suddivisi in gruppi all'interno di grandi sale colorate dotate di post-it, perché avere a disposizione questi strumenti aiuta a essere più creativi. Aiuta a tirare fuori più idee. Pertanto, se utilizzati correttamente, gli LLM funzionano in modo analogo. Un partner intellettuale con cui è possibile improvvisare può effettivamente amplificare la creatività.»</a:t>
            </a:r>
            <a:endParaRPr lang="en-US" sz="2800" dirty="0"/>
          </a:p>
        </p:txBody>
      </p:sp>
      <p:sp>
        <p:nvSpPr>
          <p:cNvPr id="3" name="Text 1"/>
          <p:cNvSpPr/>
          <p:nvPr>
            <p:ph idx="103" type="body" hasCustomPrompt="1"/>
          </p:nvPr>
        </p:nvSpPr>
        <p:spPr>
          <a:xfrm>
            <a:off x="2286000" y="4526280"/>
            <a:ext cx="8961120" cy="548640"/>
          </a:xfrm>
          <a:prstGeom prst="rect">
            <a:avLst/>
          </a:prstGeom>
          <a:noFill/>
          <a:ln/>
        </p:spPr>
        <p:txBody>
          <a:bodyPr wrap="square" lIns="0" tIns="0" rIns="0" bIns="0" rtlCol="0" anchor="t"/>
          <a:lstStyle/>
          <a:p>
            <a:pPr indent="0" marL="0">
              <a:buNone/>
            </a:pPr>
            <a:r>
              <a:rPr lang="en-US" sz="1600" b="1" dirty="0">
                <a:solidFill>
                  <a:schemeClr val="accent1"/>
                </a:solidFill>
              </a:rPr>
              <a:t>– Victor R. Lee, Stanford University, Stati Uniti</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Creare con l'IA: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le competenze</a:t>
            </a:r>
            <a:endParaRPr lang="en-US" sz="3200" dirty="0"/>
          </a:p>
        </p:txBody>
      </p:sp>
      <p:pic>
        <p:nvPicPr>
          <p:cNvPr id="3" name="ambito2_creare_scena" descr="Illustrazione: ambito2 creare scena">    </p:cNvPr>
          <p:cNvPicPr>
            <a:picLocks noChangeAspect="1"/>
          </p:cNvPicPr>
          <p:nvPr/>
        </p:nvPicPr>
        <p:blipFill>
          <a:blip r:embed="rId1"/>
          <a:stretch>
            <a:fillRect/>
          </a:stretch>
        </p:blipFill>
        <p:spPr>
          <a:xfrm>
            <a:off x="640080" y="1417320"/>
            <a:ext cx="3566160" cy="3758985"/>
          </a:xfrm>
          <a:prstGeom prst="rect">
            <a:avLst/>
          </a:prstGeom>
        </p:spPr>
      </p:pic>
      <p:sp>
        <p:nvSpPr>
          <p:cNvPr id="4" name="num_1"/>
          <p:cNvSpPr/>
          <p:nvPr/>
        </p:nvSpPr>
        <p:spPr>
          <a:xfrm>
            <a:off x="4572000" y="1613916"/>
            <a:ext cx="384048" cy="384048"/>
          </a:xfrm>
          <a:prstGeom prst="roundRect">
            <a:avLst>
              <a:gd name="adj" fmla="val 14286"/>
            </a:avLst>
          </a:prstGeom>
          <a:solidFill>
            <a:srgbClr val="677B3D"/>
          </a:solidFill>
          <a:ln/>
        </p:spPr>
      </p:sp>
      <p:sp>
        <p:nvSpPr>
          <p:cNvPr id="5" name="Text 2"/>
          <p:cNvSpPr txBox="1"/>
          <p:nvPr/>
        </p:nvSpPr>
        <p:spPr>
          <a:xfrm>
            <a:off x="4572000" y="161391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6" name="Text 3"/>
          <p:cNvSpPr txBox="1"/>
          <p:nvPr/>
        </p:nvSpPr>
        <p:spPr>
          <a:xfrm>
            <a:off x="5166360" y="137160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Utilizzare i sistemi IA per trovare nuovi punti di vista e approcci basati su idee originali.</a:t>
            </a:r>
            <a:endParaRPr lang="en-US" sz="1500" dirty="0"/>
          </a:p>
        </p:txBody>
      </p:sp>
      <p:sp>
        <p:nvSpPr>
          <p:cNvPr id="7" name="sep_1"/>
          <p:cNvSpPr/>
          <p:nvPr/>
        </p:nvSpPr>
        <p:spPr>
          <a:xfrm>
            <a:off x="5166360" y="2276856"/>
            <a:ext cx="6492240" cy="0"/>
          </a:xfrm>
          <a:prstGeom prst="line">
            <a:avLst/>
          </a:prstGeom>
          <a:noFill/>
          <a:ln w="9525">
            <a:solidFill>
              <a:srgbClr val="677B3D"/>
            </a:solidFill>
            <a:prstDash val="solid"/>
          </a:ln>
        </p:spPr>
      </p:sp>
      <p:sp>
        <p:nvSpPr>
          <p:cNvPr id="8" name="num_2"/>
          <p:cNvSpPr/>
          <p:nvPr/>
        </p:nvSpPr>
        <p:spPr>
          <a:xfrm>
            <a:off x="4572000" y="2665476"/>
            <a:ext cx="384048" cy="384048"/>
          </a:xfrm>
          <a:prstGeom prst="roundRect">
            <a:avLst>
              <a:gd name="adj" fmla="val 14286"/>
            </a:avLst>
          </a:prstGeom>
          <a:solidFill>
            <a:srgbClr val="677B3D"/>
          </a:solidFill>
          <a:ln/>
        </p:spPr>
      </p:sp>
      <p:sp>
        <p:nvSpPr>
          <p:cNvPr id="9" name="Text 6"/>
          <p:cNvSpPr txBox="1"/>
          <p:nvPr/>
        </p:nvSpPr>
        <p:spPr>
          <a:xfrm>
            <a:off x="4572000" y="266547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0" name="Text 7"/>
          <p:cNvSpPr txBox="1"/>
          <p:nvPr/>
        </p:nvSpPr>
        <p:spPr>
          <a:xfrm>
            <a:off x="5166360" y="242316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Visualizzare, creare prototipi e combinare idee utilizzando diversi tipi di sistemi IA.</a:t>
            </a:r>
            <a:endParaRPr lang="en-US" sz="1500" dirty="0"/>
          </a:p>
        </p:txBody>
      </p:sp>
      <p:sp>
        <p:nvSpPr>
          <p:cNvPr id="11" name="sep_2"/>
          <p:cNvSpPr/>
          <p:nvPr/>
        </p:nvSpPr>
        <p:spPr>
          <a:xfrm>
            <a:off x="5166360" y="3328416"/>
            <a:ext cx="6492240" cy="0"/>
          </a:xfrm>
          <a:prstGeom prst="line">
            <a:avLst/>
          </a:prstGeom>
          <a:noFill/>
          <a:ln w="9525">
            <a:solidFill>
              <a:srgbClr val="677B3D"/>
            </a:solidFill>
            <a:prstDash val="solid"/>
          </a:ln>
        </p:spPr>
      </p:sp>
      <p:sp>
        <p:nvSpPr>
          <p:cNvPr id="12" name="num_3"/>
          <p:cNvSpPr/>
          <p:nvPr/>
        </p:nvSpPr>
        <p:spPr>
          <a:xfrm>
            <a:off x="4572000" y="3717036"/>
            <a:ext cx="384048" cy="384048"/>
          </a:xfrm>
          <a:prstGeom prst="roundRect">
            <a:avLst>
              <a:gd name="adj" fmla="val 14286"/>
            </a:avLst>
          </a:prstGeom>
          <a:solidFill>
            <a:srgbClr val="677B3D"/>
          </a:solidFill>
          <a:ln/>
        </p:spPr>
      </p:sp>
      <p:sp>
        <p:nvSpPr>
          <p:cNvPr id="13" name="Text 10"/>
          <p:cNvSpPr txBox="1"/>
          <p:nvPr/>
        </p:nvSpPr>
        <p:spPr>
          <a:xfrm>
            <a:off x="4572000" y="371703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4" name="Text 11"/>
          <p:cNvSpPr txBox="1"/>
          <p:nvPr/>
        </p:nvSpPr>
        <p:spPr>
          <a:xfrm>
            <a:off x="5166360" y="347472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Indirizzare i sistemi di IA generativa per ottenere feedback, perfezionare i risultati e favorire la riflessione.</a:t>
            </a:r>
            <a:endParaRPr lang="en-US" sz="1500" dirty="0"/>
          </a:p>
        </p:txBody>
      </p:sp>
      <p:sp>
        <p:nvSpPr>
          <p:cNvPr id="15" name="sep_3"/>
          <p:cNvSpPr/>
          <p:nvPr/>
        </p:nvSpPr>
        <p:spPr>
          <a:xfrm>
            <a:off x="5166360" y="4379976"/>
            <a:ext cx="6492240" cy="0"/>
          </a:xfrm>
          <a:prstGeom prst="line">
            <a:avLst/>
          </a:prstGeom>
          <a:noFill/>
          <a:ln w="9525">
            <a:solidFill>
              <a:srgbClr val="677B3D"/>
            </a:solidFill>
            <a:prstDash val="solid"/>
          </a:ln>
        </p:spPr>
      </p:sp>
      <p:sp>
        <p:nvSpPr>
          <p:cNvPr id="16" name="num_4"/>
          <p:cNvSpPr/>
          <p:nvPr/>
        </p:nvSpPr>
        <p:spPr>
          <a:xfrm>
            <a:off x="4572000" y="4768596"/>
            <a:ext cx="384048" cy="384048"/>
          </a:xfrm>
          <a:prstGeom prst="roundRect">
            <a:avLst>
              <a:gd name="adj" fmla="val 14286"/>
            </a:avLst>
          </a:prstGeom>
          <a:solidFill>
            <a:srgbClr val="677B3D"/>
          </a:solidFill>
          <a:ln/>
        </p:spPr>
      </p:sp>
      <p:sp>
        <p:nvSpPr>
          <p:cNvPr id="17" name="Text 14"/>
          <p:cNvSpPr txBox="1"/>
          <p:nvPr/>
        </p:nvSpPr>
        <p:spPr>
          <a:xfrm>
            <a:off x="4572000" y="4768596"/>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166360" y="4526280"/>
            <a:ext cx="6492240" cy="868680"/>
          </a:xfrm>
          <a:prstGeom prst="rect">
            <a:avLst/>
          </a:prstGeom>
          <a:noFill/>
          <a:ln/>
        </p:spPr>
        <p:txBody>
          <a:bodyPr wrap="square" lIns="0" tIns="0" rIns="0" bIns="0" rtlCol="0" anchor="ctr"/>
          <a:lstStyle/>
          <a:p>
            <a:pPr indent="0" marL="0">
              <a:buNone/>
            </a:pPr>
            <a:r>
              <a:rPr lang="en-US" sz="1500" b="1" dirty="0">
                <a:solidFill>
                  <a:schemeClr val="tx1"/>
                </a:solidFill>
              </a:rPr>
              <a:t>Analizzare in che modo l'IA può salvaguardare o violare l'autenticità dei contenuti e la proprietà intellettuale.</a:t>
            </a:r>
            <a:endParaRPr lang="en-US" sz="1500" dirty="0"/>
          </a:p>
        </p:txBody>
      </p:sp>
      <p:sp>
        <p:nvSpPr>
          <p:cNvPr id="19" name="sep_4"/>
          <p:cNvSpPr/>
          <p:nvPr/>
        </p:nvSpPr>
        <p:spPr>
          <a:xfrm>
            <a:off x="5166360" y="5431536"/>
            <a:ext cx="6492240" cy="0"/>
          </a:xfrm>
          <a:prstGeom prst="line">
            <a:avLst/>
          </a:prstGeom>
          <a:noFill/>
          <a:ln w="9525">
            <a:solidFill>
              <a:srgbClr val="677B3D"/>
            </a:solidFill>
            <a:prstDash val="solid"/>
          </a:ln>
        </p:spPr>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Creare con l'IA 1: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2 creare petalo">    </p:cNvPr>
          <p:cNvPicPr>
            <a:picLocks noChangeAspect="1"/>
          </p:cNvPicPr>
          <p:nvPr/>
        </p:nvPicPr>
        <p:blipFill>
          <a:blip r:embed="rId1"/>
          <a:stretch>
            <a:fillRect/>
          </a:stretch>
        </p:blipFill>
        <p:spPr>
          <a:xfrm>
            <a:off x="10881360" y="411480"/>
            <a:ext cx="777240" cy="69600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2000" b="1" dirty="0">
                <a:solidFill>
                  <a:schemeClr val="tx1"/>
                </a:solidFill>
                <a:latin typeface="IBM Plex Sans" pitchFamily="34" charset="0"/>
                <a:ea typeface="IBM Plex Sans" pitchFamily="34" charset="-122"/>
                <a:cs typeface="IBM Plex Sans" pitchFamily="34" charset="-120"/>
              </a:rPr>
              <a:t>Utilizzare i sistemi IA per trovare nuovi punti di vista e approcci basati su idee originali.</a:t>
            </a:r>
            <a:endParaRPr lang="en-US" sz="20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3.1    </a:t>
            </a:r>
            <a:pPr indent="0" marL="0">
              <a:buNone/>
            </a:pPr>
            <a:r>
              <a:rPr lang="en-US" sz="1300" b="1" dirty="0">
                <a:solidFill>
                  <a:schemeClr val="tx1"/>
                </a:solidFill>
              </a:rPr>
              <a:t>Abilità: </a:t>
            </a:r>
            <a:pPr indent="0" marL="0">
              <a:buNone/>
            </a:pPr>
            <a:r>
              <a:rPr lang="en-US" sz="1300" dirty="0">
                <a:solidFill>
                  <a:srgbClr val="215E9E"/>
                </a:solidFill>
              </a:rPr>
              <a:t>creatività    </a:t>
            </a:r>
            <a:pPr indent="0" marL="0">
              <a:buNone/>
            </a:pPr>
            <a:r>
              <a:rPr lang="en-US" sz="1300" b="1" dirty="0">
                <a:solidFill>
                  <a:schemeClr val="tx1"/>
                </a:solidFill>
              </a:rPr>
              <a:t>Attitudini: </a:t>
            </a:r>
            <a:pPr indent="0" marL="0">
              <a:buNone/>
            </a:pPr>
            <a:r>
              <a:rPr lang="en-US" sz="1300" dirty="0">
                <a:solidFill>
                  <a:srgbClr val="215E9E"/>
                </a:solidFill>
              </a:rPr>
              <a:t>innovatività, adattabilità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Lingua e letteratura · Storia e scienze sociali · Arte · Attribuzione · Proprietà intellettuale · Innovazione · Futuro del lavoro</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comprendono in che modo i diversi strumenti IA possono ampliare il loro modo di pensare o stimolare nuove idee.</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confrontano i suggerimenti generati dall'IA con le proprie idee durante un processo di brainstorming.</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combinano gli output generati dall'IA alle proprie idee in modo mirato, al fine di sviluppare soluzioni complete e approcci creativi.</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Creare con l'IA 1: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2 creare petalo">    </p:cNvPr>
          <p:cNvPicPr>
            <a:picLocks noChangeAspect="1"/>
          </p:cNvPicPr>
          <p:nvPr/>
        </p:nvPicPr>
        <p:blipFill>
          <a:blip r:embed="rId1"/>
          <a:stretch>
            <a:fillRect/>
          </a:stretch>
        </p:blipFill>
        <p:spPr>
          <a:xfrm>
            <a:off x="10881360" y="411480"/>
            <a:ext cx="777240" cy="69600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parlano delle immagini generate dall'IA per creare ambientazioni per storie basate sulle idee dei loro compagni di classe (ad esempio, "una giungla nello spazio"), quindi scrivono nuove storie ispirate a risultati inaspettati.</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Per svolgere a un compito assegnato dall'insegnante, gli alunni fanno brainstorming in autonomia prima di esaminare le idee generate dall'IA. Confrontano le proprie idee con quelle generate dall'IA e discutono di come l'esposizione ai suggerimenti dell'IA possa influire sull'originalità, sulla sicurezza di sé o sul processo decisionale.</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sviluppano il proprio punto di vista per affrontare un dibattito in classe, poi analizzano le controargomentazioni generate dall'IA e fornite dall'insegnante. Rielaborano e respingono le controargomentazioni per rafforzare la loro idea finale.</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L'avvocato del diavolo</a:t>
            </a:r>
            <a:endParaRPr lang="en-US" sz="3200" dirty="0"/>
          </a:p>
        </p:txBody>
      </p:sp>
      <p:sp>
        <p:nvSpPr>
          <p:cNvPr id="3" name="scheda"/>
          <p:cNvSpPr/>
          <p:nvPr/>
        </p:nvSpPr>
        <p:spPr>
          <a:xfrm>
            <a:off x="548640" y="1325880"/>
            <a:ext cx="3566160" cy="4846320"/>
          </a:xfrm>
          <a:prstGeom prst="roundRect">
            <a:avLst>
              <a:gd name="adj" fmla="val 3846"/>
            </a:avLst>
          </a:prstGeom>
          <a:solidFill>
            <a:srgbClr val="EDFFC7"/>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_disegno_digitale" descr="Illustrazione: pers studente disegno digitale">    </p:cNvPr>
          <p:cNvPicPr>
            <a:picLocks noChangeAspect="1"/>
          </p:cNvPicPr>
          <p:nvPr/>
        </p:nvPicPr>
        <p:blipFill>
          <a:blip r:embed="rId1"/>
          <a:stretch>
            <a:fillRect/>
          </a:stretch>
        </p:blipFill>
        <p:spPr>
          <a:xfrm>
            <a:off x="1600200" y="1691640"/>
            <a:ext cx="1716903"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Creare con l'IA 1</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50-100 minuti</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Tema di attualità, chatbot usato dal docente o dagli studenti secondo le regole della scuola</a:t>
            </a:r>
            <a:endParaRPr lang="en-US" sz="1300" dirty="0"/>
          </a:p>
        </p:txBody>
      </p:sp>
      <p:sp>
        <p:nvSpPr>
          <p:cNvPr id="7" name="passo_1"/>
          <p:cNvSpPr/>
          <p:nvPr/>
        </p:nvSpPr>
        <p:spPr>
          <a:xfrm>
            <a:off x="4480560" y="1481328"/>
            <a:ext cx="384048" cy="384048"/>
          </a:xfrm>
          <a:prstGeom prst="roundRect">
            <a:avLst>
              <a:gd name="adj" fmla="val 14286"/>
            </a:avLst>
          </a:prstGeom>
          <a:solidFill>
            <a:srgbClr val="677B3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Ogni studente scrive la propria tesi su un tema di attualità prima di usare l'IA.</a:t>
            </a:r>
            <a:endParaRPr lang="en-US" sz="1500" dirty="0"/>
          </a:p>
        </p:txBody>
      </p:sp>
      <p:sp>
        <p:nvSpPr>
          <p:cNvPr id="10" name="passo_2"/>
          <p:cNvSpPr/>
          <p:nvPr/>
        </p:nvSpPr>
        <p:spPr>
          <a:xfrm>
            <a:off x="4480560" y="2377440"/>
            <a:ext cx="384048" cy="384048"/>
          </a:xfrm>
          <a:prstGeom prst="roundRect">
            <a:avLst>
              <a:gd name="adj" fmla="val 14286"/>
            </a:avLst>
          </a:prstGeom>
          <a:solidFill>
            <a:srgbClr val="677B3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L'IA genera tre controargomentazioni alla tesi.</a:t>
            </a:r>
            <a:endParaRPr lang="en-US" sz="1500" dirty="0"/>
          </a:p>
        </p:txBody>
      </p:sp>
      <p:sp>
        <p:nvSpPr>
          <p:cNvPr id="13" name="passo_3"/>
          <p:cNvSpPr/>
          <p:nvPr/>
        </p:nvSpPr>
        <p:spPr>
          <a:xfrm>
            <a:off x="4480560" y="3273552"/>
            <a:ext cx="384048" cy="384048"/>
          </a:xfrm>
          <a:prstGeom prst="roundRect">
            <a:avLst>
              <a:gd name="adj" fmla="val 14286"/>
            </a:avLst>
          </a:prstGeom>
          <a:solidFill>
            <a:srgbClr val="677B3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Lo studente seleziona, confuta o integra ciascuna controargomentazione.</a:t>
            </a:r>
            <a:endParaRPr lang="en-US" sz="1500" dirty="0"/>
          </a:p>
        </p:txBody>
      </p:sp>
      <p:sp>
        <p:nvSpPr>
          <p:cNvPr id="16" name="passo_4"/>
          <p:cNvSpPr/>
          <p:nvPr/>
        </p:nvSpPr>
        <p:spPr>
          <a:xfrm>
            <a:off x="4480560" y="4169664"/>
            <a:ext cx="384048" cy="384048"/>
          </a:xfrm>
          <a:prstGeom prst="roundRect">
            <a:avLst>
              <a:gd name="adj" fmla="val 14286"/>
            </a:avLst>
          </a:prstGeom>
          <a:solidFill>
            <a:srgbClr val="677B3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Consegna la versione finale evidenziando che cosa viene dall'IA e che cosa da sé.</a:t>
            </a:r>
            <a:endParaRPr lang="en-US" sz="1500" dirty="0"/>
          </a:p>
        </p:txBody>
      </p:sp>
      <p:sp>
        <p:nvSpPr>
          <p:cNvPr id="19" name="domanda"/>
          <p:cNvSpPr/>
          <p:nvPr/>
        </p:nvSpPr>
        <p:spPr>
          <a:xfrm>
            <a:off x="4480560" y="5074920"/>
            <a:ext cx="7159752" cy="1097280"/>
          </a:xfrm>
          <a:prstGeom prst="roundRect">
            <a:avLst>
              <a:gd name="adj" fmla="val 10000"/>
            </a:avLst>
          </a:prstGeom>
          <a:solidFill>
            <a:srgbClr val="CEF97B"/>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1A1A1A"/>
                </a:solidFill>
              </a:rPr>
              <a:t>Domanda di riflessione  </a:t>
            </a:r>
            <a:pPr indent="0" marL="0">
              <a:buNone/>
            </a:pPr>
            <a:r>
              <a:rPr lang="en-US" sz="1600" i="1" dirty="0">
                <a:solidFill>
                  <a:srgbClr val="1A1A1A"/>
                </a:solidFill>
              </a:rPr>
              <a:t>La tua tesi è diventata più forte o si è trasformata in quella dell'IA?</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Creare con l'IA 2: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2 creare petalo">    </p:cNvPr>
          <p:cNvPicPr>
            <a:picLocks noChangeAspect="1"/>
          </p:cNvPicPr>
          <p:nvPr/>
        </p:nvPicPr>
        <p:blipFill>
          <a:blip r:embed="rId1"/>
          <a:stretch>
            <a:fillRect/>
          </a:stretch>
        </p:blipFill>
        <p:spPr>
          <a:xfrm>
            <a:off x="10881360" y="411480"/>
            <a:ext cx="777240" cy="69600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2000" b="1" dirty="0">
                <a:solidFill>
                  <a:schemeClr val="tx1"/>
                </a:solidFill>
                <a:latin typeface="IBM Plex Sans" pitchFamily="34" charset="0"/>
                <a:ea typeface="IBM Plex Sans" pitchFamily="34" charset="-122"/>
                <a:cs typeface="IBM Plex Sans" pitchFamily="34" charset="-120"/>
              </a:rPr>
              <a:t>Visualizzare, creare prototipi e combinare idee utilizzando diversi tipi di sistemi IA.</a:t>
            </a:r>
            <a:endParaRPr lang="en-US" sz="20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1.4    </a:t>
            </a:r>
            <a:pPr indent="0" marL="0">
              <a:buNone/>
            </a:pPr>
            <a:r>
              <a:rPr lang="en-US" sz="1300" b="1" dirty="0">
                <a:solidFill>
                  <a:schemeClr val="tx1"/>
                </a:solidFill>
              </a:rPr>
              <a:t>Abilità: </a:t>
            </a:r>
            <a:pPr indent="0" marL="0">
              <a:buNone/>
            </a:pPr>
            <a:r>
              <a:rPr lang="en-US" sz="1300" dirty="0">
                <a:solidFill>
                  <a:srgbClr val="215E9E"/>
                </a:solidFill>
              </a:rPr>
              <a:t>collaborazione, creatività    </a:t>
            </a:r>
            <a:pPr indent="0" marL="0">
              <a:buNone/>
            </a:pPr>
            <a:r>
              <a:rPr lang="en-US" sz="1300" b="1" dirty="0">
                <a:solidFill>
                  <a:schemeClr val="tx1"/>
                </a:solidFill>
              </a:rPr>
              <a:t>Attitudini: </a:t>
            </a:r>
            <a:pPr indent="0" marL="0">
              <a:buNone/>
            </a:pPr>
            <a:r>
              <a:rPr lang="en-US" sz="1300" dirty="0">
                <a:solidFill>
                  <a:srgbClr val="215E9E"/>
                </a:solidFill>
              </a:rPr>
              <a:t>adattabilità, curiosità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Media e biblioteca · Scienze · Arte · Proprietà intellettuale · Copyright · Innovazione · Autenticità</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utilizzano l'IA per generare un'immagine, una storia o un modello al fine di rappresentare un'idea.</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sperimentano gli strumenti IA (ad esempio, generatori di testo, immagini o musica) per sviluppare idee diversificate e produrre differenti risultati.</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selezionano e integrano i risultati di diversi sistemi IA per sviluppare, perfezionare o presentare un prodotto finale.</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Creare con l'IA 2: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2 creare petalo">    </p:cNvPr>
          <p:cNvPicPr>
            <a:picLocks noChangeAspect="1"/>
          </p:cNvPicPr>
          <p:nvPr/>
        </p:nvPicPr>
        <p:blipFill>
          <a:blip r:embed="rId1"/>
          <a:stretch>
            <a:fillRect/>
          </a:stretch>
        </p:blipFill>
        <p:spPr>
          <a:xfrm>
            <a:off x="10881360" y="411480"/>
            <a:ext cx="777240" cy="69600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300" dirty="0">
                <a:solidFill>
                  <a:schemeClr val="tx1"/>
                </a:solidFill>
              </a:rPr>
              <a:t>Gli alunni scelgono un tema (ad esempio, "la speranza", "l'inverno" o "la comunità") e utilizzano un generatore di immagini basato sull'IA per creare una rappresentazione visiva. Generano un'immagine e scrivono una breve spiegazione di come alcuni elementi specifici del loro prompt abbiano plasmato il risultato finale, evidenziando eventuali aspetti inaspettati o sorprendenti dell'output. Valutano in che misura il risultato generato corrisponde all'idea che avevano in mente.</a:t>
            </a:r>
            <a:endParaRPr lang="en-US" sz="13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300" dirty="0">
                <a:solidFill>
                  <a:schemeClr val="tx1"/>
                </a:solidFill>
              </a:rPr>
              <a:t>Gli alunni ideano un concept da presentare per far conoscere un nuovo club nella loro scuola. Generano diverse dichiarazioni di intenti, idee di attività e stili visivi utilizzando generatori di testo e di immagini. Poi, confrontano il modo in cui diversi prompt e strumenti producono interpretazioni differenti della stessa idea.</a:t>
            </a:r>
            <a:endParaRPr lang="en-US" sz="13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300" dirty="0">
                <a:solidFill>
                  <a:schemeClr val="tx1"/>
                </a:solidFill>
              </a:rPr>
              <a:t>Gli alunni utilizzano gli strumenti IA per realizzare un semplice progetto interattivo (ad esempio, un display luminoso attivato dal movimento). Usano un generatore di testo per definire le modalità di risposta del sistema, un generatore di immagini per visualizzare la configurazione e un assistente di programmazione basato sull'IA per redigere il codice di controllo di base. Generano esempi utilizzando diversi strumenti, confrontano gli output e modificano i loro prototipi. Gli alunni verificano che il piano, le immagini e il codice siano allineati in un prototipo funzionale e chiedono il feedback dei compagni prima di completare il loro lavoro.</a:t>
            </a:r>
            <a:endParaRPr lang="en-US" sz="13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Campagna per un evento scolastico</a:t>
            </a:r>
            <a:endParaRPr lang="en-US" sz="3200" dirty="0"/>
          </a:p>
        </p:txBody>
      </p:sp>
      <p:sp>
        <p:nvSpPr>
          <p:cNvPr id="3" name="scheda"/>
          <p:cNvSpPr/>
          <p:nvPr/>
        </p:nvSpPr>
        <p:spPr>
          <a:xfrm>
            <a:off x="548640" y="1325880"/>
            <a:ext cx="3566160" cy="4846320"/>
          </a:xfrm>
          <a:prstGeom prst="roundRect">
            <a:avLst>
              <a:gd name="adj" fmla="val 3846"/>
            </a:avLst>
          </a:prstGeom>
          <a:solidFill>
            <a:srgbClr val="EDFFC7"/>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_disegno_digitale" descr="Illustrazione: pers studente disegno digitale">    </p:cNvPr>
          <p:cNvPicPr>
            <a:picLocks noChangeAspect="1"/>
          </p:cNvPicPr>
          <p:nvPr/>
        </p:nvPicPr>
        <p:blipFill>
          <a:blip r:embed="rId1"/>
          <a:stretch>
            <a:fillRect/>
          </a:stretch>
        </p:blipFill>
        <p:spPr>
          <a:xfrm>
            <a:off x="1600200" y="1691640"/>
            <a:ext cx="1716903"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Creare con l'IA 2</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Intermedio → 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3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Generatori di testo e immagini ammessi dalla scuola</a:t>
            </a:r>
            <a:endParaRPr lang="en-US" sz="1300" dirty="0"/>
          </a:p>
        </p:txBody>
      </p:sp>
      <p:sp>
        <p:nvSpPr>
          <p:cNvPr id="7" name="passo_1"/>
          <p:cNvSpPr/>
          <p:nvPr/>
        </p:nvSpPr>
        <p:spPr>
          <a:xfrm>
            <a:off x="4480560" y="1481328"/>
            <a:ext cx="384048" cy="384048"/>
          </a:xfrm>
          <a:prstGeom prst="roundRect">
            <a:avLst>
              <a:gd name="adj" fmla="val 14286"/>
            </a:avLst>
          </a:prstGeom>
          <a:solidFill>
            <a:srgbClr val="677B3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In gruppo definite l'idea: evento, pubblico, messaggio.</a:t>
            </a:r>
            <a:endParaRPr lang="en-US" sz="1500" dirty="0"/>
          </a:p>
        </p:txBody>
      </p:sp>
      <p:sp>
        <p:nvSpPr>
          <p:cNvPr id="10" name="passo_2"/>
          <p:cNvSpPr/>
          <p:nvPr/>
        </p:nvSpPr>
        <p:spPr>
          <a:xfrm>
            <a:off x="4480560" y="2377440"/>
            <a:ext cx="384048" cy="384048"/>
          </a:xfrm>
          <a:prstGeom prst="roundRect">
            <a:avLst>
              <a:gd name="adj" fmla="val 14286"/>
            </a:avLst>
          </a:prstGeom>
          <a:solidFill>
            <a:srgbClr val="677B3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Generate slogan, poster e varianti grafiche con strumenti diversi, partendo dallo stesso concept.</a:t>
            </a:r>
            <a:endParaRPr lang="en-US" sz="1500" dirty="0"/>
          </a:p>
        </p:txBody>
      </p:sp>
      <p:sp>
        <p:nvSpPr>
          <p:cNvPr id="13" name="passo_3"/>
          <p:cNvSpPr/>
          <p:nvPr/>
        </p:nvSpPr>
        <p:spPr>
          <a:xfrm>
            <a:off x="4480560" y="3273552"/>
            <a:ext cx="384048" cy="384048"/>
          </a:xfrm>
          <a:prstGeom prst="roundRect">
            <a:avLst>
              <a:gd name="adj" fmla="val 14286"/>
            </a:avLst>
          </a:prstGeom>
          <a:solidFill>
            <a:srgbClr val="677B3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Confrontate gli output e scegliete, modificate e combinate gli elementi migliori.</a:t>
            </a:r>
            <a:endParaRPr lang="en-US" sz="1500" dirty="0"/>
          </a:p>
        </p:txBody>
      </p:sp>
      <p:sp>
        <p:nvSpPr>
          <p:cNvPr id="16" name="passo_4"/>
          <p:cNvSpPr/>
          <p:nvPr/>
        </p:nvSpPr>
        <p:spPr>
          <a:xfrm>
            <a:off x="4480560" y="4169664"/>
            <a:ext cx="384048" cy="384048"/>
          </a:xfrm>
          <a:prstGeom prst="roundRect">
            <a:avLst>
              <a:gd name="adj" fmla="val 14286"/>
            </a:avLst>
          </a:prstGeom>
          <a:solidFill>
            <a:srgbClr val="677B3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Presentate il prodotto con una didascalia che dichiara come avete usato l'IA.</a:t>
            </a:r>
            <a:endParaRPr lang="en-US" sz="1500" dirty="0"/>
          </a:p>
        </p:txBody>
      </p:sp>
      <p:sp>
        <p:nvSpPr>
          <p:cNvPr id="19" name="domanda"/>
          <p:cNvSpPr/>
          <p:nvPr/>
        </p:nvSpPr>
        <p:spPr>
          <a:xfrm>
            <a:off x="4480560" y="5074920"/>
            <a:ext cx="7159752" cy="1097280"/>
          </a:xfrm>
          <a:prstGeom prst="roundRect">
            <a:avLst>
              <a:gd name="adj" fmla="val 10000"/>
            </a:avLst>
          </a:prstGeom>
          <a:solidFill>
            <a:srgbClr val="CEF97B"/>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1A1A1A"/>
                </a:solidFill>
              </a:rPr>
              <a:t>Domanda di riflessione  </a:t>
            </a:r>
            <a:pPr indent="0" marL="0">
              <a:buNone/>
            </a:pPr>
            <a:r>
              <a:rPr lang="en-US" sz="1600" i="1" dirty="0">
                <a:solidFill>
                  <a:srgbClr val="1A1A1A"/>
                </a:solidFill>
              </a:rPr>
              <a:t>Quali scelte creative restano solo vostre nel prodotto finale?</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Creare con l'IA 3: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2 creare petalo">    </p:cNvPr>
          <p:cNvPicPr>
            <a:picLocks noChangeAspect="1"/>
          </p:cNvPicPr>
          <p:nvPr/>
        </p:nvPicPr>
        <p:blipFill>
          <a:blip r:embed="rId1"/>
          <a:stretch>
            <a:fillRect/>
          </a:stretch>
        </p:blipFill>
        <p:spPr>
          <a:xfrm>
            <a:off x="10881360" y="411480"/>
            <a:ext cx="777240" cy="69600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800" b="1" dirty="0">
                <a:solidFill>
                  <a:schemeClr val="tx1"/>
                </a:solidFill>
                <a:latin typeface="IBM Plex Sans" pitchFamily="34" charset="0"/>
                <a:ea typeface="IBM Plex Sans" pitchFamily="34" charset="-122"/>
                <a:cs typeface="IBM Plex Sans" pitchFamily="34" charset="-120"/>
              </a:rPr>
              <a:t>Indirizzare i sistemi di IA generativa per ottenere feedback, perfezionare i risultati e favorire la riflessione.</a:t>
            </a:r>
            <a:endParaRPr lang="en-US" sz="18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2.3, 3.3    </a:t>
            </a:r>
            <a:pPr indent="0" marL="0">
              <a:buNone/>
            </a:pPr>
            <a:r>
              <a:rPr lang="en-US" sz="1300" b="1" dirty="0">
                <a:solidFill>
                  <a:schemeClr val="tx1"/>
                </a:solidFill>
              </a:rPr>
              <a:t>Abilità: </a:t>
            </a:r>
            <a:pPr indent="0" marL="0">
              <a:buNone/>
            </a:pPr>
            <a:r>
              <a:rPr lang="en-US" sz="1300" dirty="0">
                <a:solidFill>
                  <a:srgbClr val="215E9E"/>
                </a:solidFill>
              </a:rPr>
              <a:t>pensiero computazionale, creatività    </a:t>
            </a:r>
            <a:pPr indent="0" marL="0">
              <a:buNone/>
            </a:pPr>
            <a:r>
              <a:rPr lang="en-US" sz="1300" b="1" dirty="0">
                <a:solidFill>
                  <a:schemeClr val="tx1"/>
                </a:solidFill>
              </a:rPr>
              <a:t>Attitudini: </a:t>
            </a:r>
            <a:pPr indent="0" marL="0">
              <a:buNone/>
            </a:pPr>
            <a:r>
              <a:rPr lang="en-US" sz="1300" dirty="0">
                <a:solidFill>
                  <a:srgbClr val="215E9E"/>
                </a:solidFill>
              </a:rPr>
              <a:t>adattabilità, innovatività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Lingua e letteratura · Matematica · Arte · Proprietà intellettuale · Innovazione · Futuro del lavoro · Autenticità</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sanno come indurre i sistemi IA a generare feedback accurati e risposte utili rispetto a una determinata idea.</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perfezionano il proprio lavoro attraverso scambi iterativi con l'IA, confrontando gli output con le proprie idee per stabilire cosa sia utile rispetto ai loro obiettivi.</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valutano in modo critico il modo in cui il feedback generato dall'IA influisce sulle loro idee, dopodiché riflettono su come vorrebbero utilizzare l'intelligenza artificiale nel loro processo creativo.</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Creare con l'IA 3: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2 creare petalo">    </p:cNvPr>
          <p:cNvPicPr>
            <a:picLocks noChangeAspect="1"/>
          </p:cNvPicPr>
          <p:nvPr/>
        </p:nvPicPr>
        <p:blipFill>
          <a:blip r:embed="rId1"/>
          <a:stretch>
            <a:fillRect/>
          </a:stretch>
        </p:blipFill>
        <p:spPr>
          <a:xfrm>
            <a:off x="10881360" y="411480"/>
            <a:ext cx="777240" cy="69600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Agli alunni vengono mostrate due diverse versioni di un prompt concepito per ottenere feedback sulla stessa idea. Confrontano le risposte date dall'IA ai due prompt e analizzano quale di essi ha prodotto il feedback più accurato o utile. Poi, spiegano quali caratteristiche (ad esempio contesto, specificità, vincoli) l'hanno reso più efficace.</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progettano un modello tridimensionale raffigurante un giardino geometrico utilizzando rapporti e proporzioni. Confrontano le dimensioni suggerite dall'IA con i propri calcoli per garantire l'accuratezza matematica e valutano nuovi approcci creativi per orientare la progettazione.</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confrontano una prima bozza di un compito di scrittura con la versione finale, modificata in base al feedback fornito da uno strumento IA. Annotano le principali modifiche apportate al compito, indicando se ciascuna revisione è stata influenzata dallo strumento IA o dal loro ragionamento personale. Scrivono una breve riflessione in cui spiegano in che modo hanno deciso quali suggerimenti utilizzare, adattare o ignorare per raggiungere i loro obiettivi.</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L'IA come revisore, non come autore</a:t>
            </a:r>
            <a:endParaRPr lang="en-US" sz="3200" dirty="0"/>
          </a:p>
        </p:txBody>
      </p:sp>
      <p:sp>
        <p:nvSpPr>
          <p:cNvPr id="3" name="scheda"/>
          <p:cNvSpPr/>
          <p:nvPr/>
        </p:nvSpPr>
        <p:spPr>
          <a:xfrm>
            <a:off x="548640" y="1325880"/>
            <a:ext cx="3566160" cy="4846320"/>
          </a:xfrm>
          <a:prstGeom prst="roundRect">
            <a:avLst>
              <a:gd name="adj" fmla="val 3846"/>
            </a:avLst>
          </a:prstGeom>
          <a:solidFill>
            <a:srgbClr val="EDFFC7"/>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_disegno_digitale" descr="Illustrazione: pers studente disegno digitale">    </p:cNvPr>
          <p:cNvPicPr>
            <a:picLocks noChangeAspect="1"/>
          </p:cNvPicPr>
          <p:nvPr/>
        </p:nvPicPr>
        <p:blipFill>
          <a:blip r:embed="rId1"/>
          <a:stretch>
            <a:fillRect/>
          </a:stretch>
        </p:blipFill>
        <p:spPr>
          <a:xfrm>
            <a:off x="1600200" y="1691640"/>
            <a:ext cx="1716903"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Creare con l'IA 3</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Intermedio → 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2 ore</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Bozza di un testo argomentativo, griglia di valutazione della classe</a:t>
            </a:r>
            <a:endParaRPr lang="en-US" sz="1300" dirty="0"/>
          </a:p>
        </p:txBody>
      </p:sp>
      <p:sp>
        <p:nvSpPr>
          <p:cNvPr id="7" name="passo_1"/>
          <p:cNvSpPr/>
          <p:nvPr/>
        </p:nvSpPr>
        <p:spPr>
          <a:xfrm>
            <a:off x="4480560" y="1481328"/>
            <a:ext cx="384048" cy="384048"/>
          </a:xfrm>
          <a:prstGeom prst="roundRect">
            <a:avLst>
              <a:gd name="adj" fmla="val 14286"/>
            </a:avLst>
          </a:prstGeom>
          <a:solidFill>
            <a:srgbClr val="677B3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Confrontate il feedback ottenuto con un prompt generico e con uno che include contesto, criteri della griglia e vincoli.</a:t>
            </a:r>
            <a:endParaRPr lang="en-US" sz="1500" dirty="0"/>
          </a:p>
        </p:txBody>
      </p:sp>
      <p:sp>
        <p:nvSpPr>
          <p:cNvPr id="10" name="passo_2"/>
          <p:cNvSpPr/>
          <p:nvPr/>
        </p:nvSpPr>
        <p:spPr>
          <a:xfrm>
            <a:off x="4480560" y="2377440"/>
            <a:ext cx="384048" cy="384048"/>
          </a:xfrm>
          <a:prstGeom prst="roundRect">
            <a:avLst>
              <a:gd name="adj" fmla="val 14286"/>
            </a:avLst>
          </a:prstGeom>
          <a:solidFill>
            <a:srgbClr val="677B3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Ogni studente chiede un feedback sulla propria bozza con il prompt migliore.</a:t>
            </a:r>
            <a:endParaRPr lang="en-US" sz="1500" dirty="0"/>
          </a:p>
        </p:txBody>
      </p:sp>
      <p:sp>
        <p:nvSpPr>
          <p:cNvPr id="13" name="passo_3"/>
          <p:cNvSpPr/>
          <p:nvPr/>
        </p:nvSpPr>
        <p:spPr>
          <a:xfrm>
            <a:off x="4480560" y="3273552"/>
            <a:ext cx="384048" cy="384048"/>
          </a:xfrm>
          <a:prstGeom prst="roundRect">
            <a:avLst>
              <a:gd name="adj" fmla="val 14286"/>
            </a:avLst>
          </a:prstGeom>
          <a:solidFill>
            <a:srgbClr val="677B3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Compila una tabella delle modifiche: accettata, adattata o rifiutata, con il perché.</a:t>
            </a:r>
            <a:endParaRPr lang="en-US" sz="1500" dirty="0"/>
          </a:p>
        </p:txBody>
      </p:sp>
      <p:sp>
        <p:nvSpPr>
          <p:cNvPr id="16" name="passo_4"/>
          <p:cNvSpPr/>
          <p:nvPr/>
        </p:nvSpPr>
        <p:spPr>
          <a:xfrm>
            <a:off x="4480560" y="4169664"/>
            <a:ext cx="384048" cy="384048"/>
          </a:xfrm>
          <a:prstGeom prst="roundRect">
            <a:avLst>
              <a:gd name="adj" fmla="val 14286"/>
            </a:avLst>
          </a:prstGeom>
          <a:solidFill>
            <a:srgbClr val="677B3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Scrive una breve riflessione su come vuole usare l'IA nel proprio processo di scrittura.</a:t>
            </a:r>
            <a:endParaRPr lang="en-US" sz="1500" dirty="0"/>
          </a:p>
        </p:txBody>
      </p:sp>
      <p:sp>
        <p:nvSpPr>
          <p:cNvPr id="19" name="domanda"/>
          <p:cNvSpPr/>
          <p:nvPr/>
        </p:nvSpPr>
        <p:spPr>
          <a:xfrm>
            <a:off x="4480560" y="5074920"/>
            <a:ext cx="7159752" cy="1097280"/>
          </a:xfrm>
          <a:prstGeom prst="roundRect">
            <a:avLst>
              <a:gd name="adj" fmla="val 10000"/>
            </a:avLst>
          </a:prstGeom>
          <a:solidFill>
            <a:srgbClr val="CEF97B"/>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1A1A1A"/>
                </a:solidFill>
              </a:rPr>
              <a:t>Domanda di riflessione  </a:t>
            </a:r>
            <a:pPr indent="0" marL="0">
              <a:buNone/>
            </a:pPr>
            <a:r>
              <a:rPr lang="en-US" sz="1600" i="1" dirty="0">
                <a:solidFill>
                  <a:srgbClr val="1A1A1A"/>
                </a:solidFill>
              </a:rPr>
              <a:t>Quale suggerimento hai rifiutato e perché era giusto farlo?</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Creare con l'IA 4: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aspettative</a:t>
            </a:r>
            <a:endParaRPr lang="en-US" sz="3200" dirty="0"/>
          </a:p>
        </p:txBody>
      </p:sp>
      <p:pic>
        <p:nvPicPr>
          <p:cNvPr id="3" name="petalo" descr="Illustrazione: ambito2 creare petalo">    </p:cNvPr>
          <p:cNvPicPr>
            <a:picLocks noChangeAspect="1"/>
          </p:cNvPicPr>
          <p:nvPr/>
        </p:nvPicPr>
        <p:blipFill>
          <a:blip r:embed="rId1"/>
          <a:stretch>
            <a:fillRect/>
          </a:stretch>
        </p:blipFill>
        <p:spPr>
          <a:xfrm>
            <a:off x="10881360" y="411480"/>
            <a:ext cx="777240" cy="696003"/>
          </a:xfrm>
          <a:prstGeom prst="rect">
            <a:avLst/>
          </a:prstGeom>
        </p:spPr>
      </p:pic>
      <p:sp>
        <p:nvSpPr>
          <p:cNvPr id="4" name="Text 1"/>
          <p:cNvSpPr txBox="1"/>
          <p:nvPr/>
        </p:nvSpPr>
        <p:spPr>
          <a:xfrm>
            <a:off x="548640" y="1188720"/>
            <a:ext cx="11091672" cy="713232"/>
          </a:xfrm>
          <a:prstGeom prst="rect">
            <a:avLst/>
          </a:prstGeom>
          <a:noFill/>
          <a:ln/>
        </p:spPr>
        <p:txBody>
          <a:bodyPr wrap="square" lIns="0" tIns="0" rIns="0" bIns="0" rtlCol="0" anchor="t"/>
          <a:lstStyle/>
          <a:p>
            <a:pPr indent="0" marL="0">
              <a:buNone/>
            </a:pPr>
            <a:r>
              <a:rPr lang="en-US" sz="1800" b="1" dirty="0">
                <a:solidFill>
                  <a:schemeClr val="tx1"/>
                </a:solidFill>
                <a:latin typeface="IBM Plex Sans" pitchFamily="34" charset="0"/>
                <a:ea typeface="IBM Plex Sans" pitchFamily="34" charset="-122"/>
                <a:cs typeface="IBM Plex Sans" pitchFamily="34" charset="-120"/>
              </a:rPr>
              <a:t>Analizzare in che modo l'IA può salvaguardare o violare l'autenticità dei contenuti e la proprietà intellettuale.</a:t>
            </a:r>
            <a:endParaRPr lang="en-US" sz="1800" dirty="0"/>
          </a:p>
        </p:txBody>
      </p:sp>
      <p:sp>
        <p:nvSpPr>
          <p:cNvPr id="5" name="Text 2"/>
          <p:cNvSpPr txBox="1"/>
          <p:nvPr/>
        </p:nvSpPr>
        <p:spPr>
          <a:xfrm>
            <a:off x="548640" y="1920240"/>
            <a:ext cx="11091672" cy="457200"/>
          </a:xfrm>
          <a:prstGeom prst="rect">
            <a:avLst/>
          </a:prstGeom>
          <a:noFill/>
          <a:ln/>
        </p:spPr>
        <p:txBody>
          <a:bodyPr wrap="square" lIns="0" tIns="0" rIns="0" bIns="0" rtlCol="0" anchor="t"/>
          <a:lstStyle/>
          <a:p>
            <a:pPr indent="0" marL="0">
              <a:buNone/>
            </a:pPr>
            <a:r>
              <a:rPr lang="en-US" sz="1300" b="1" dirty="0">
                <a:solidFill>
                  <a:schemeClr val="tx1"/>
                </a:solidFill>
              </a:rPr>
              <a:t>Conoscenze: </a:t>
            </a:r>
            <a:pPr indent="0" marL="0">
              <a:buNone/>
            </a:pPr>
            <a:r>
              <a:rPr lang="en-US" sz="1300" dirty="0">
                <a:solidFill>
                  <a:srgbClr val="215E9E"/>
                </a:solidFill>
              </a:rPr>
              <a:t>2.2    </a:t>
            </a:r>
            <a:pPr indent="0" marL="0">
              <a:buNone/>
            </a:pPr>
            <a:r>
              <a:rPr lang="en-US" sz="1300" b="1" dirty="0">
                <a:solidFill>
                  <a:schemeClr val="tx1"/>
                </a:solidFill>
              </a:rPr>
              <a:t>Abilità: </a:t>
            </a:r>
            <a:pPr indent="0" marL="0">
              <a:buNone/>
            </a:pPr>
            <a:r>
              <a:rPr lang="en-US" sz="1300" dirty="0">
                <a:solidFill>
                  <a:srgbClr val="215E9E"/>
                </a:solidFill>
              </a:rPr>
              <a:t>capacità di risoluzione dei problemi, consapevolezza di sé e sociale    </a:t>
            </a:r>
            <a:pPr indent="0" marL="0">
              <a:buNone/>
            </a:pPr>
            <a:r>
              <a:rPr lang="en-US" sz="1300" b="1" dirty="0">
                <a:solidFill>
                  <a:schemeClr val="tx1"/>
                </a:solidFill>
              </a:rPr>
              <a:t>Attitudini: </a:t>
            </a:r>
            <a:pPr indent="0" marL="0">
              <a:buNone/>
            </a:pPr>
            <a:r>
              <a:rPr lang="en-US" sz="1300" dirty="0">
                <a:solidFill>
                  <a:srgbClr val="215E9E"/>
                </a:solidFill>
              </a:rPr>
              <a:t>empatia, senso di responsabilità</a:t>
            </a:r>
            <a:endParaRPr lang="en-US" sz="1300" dirty="0"/>
          </a:p>
        </p:txBody>
      </p:sp>
      <p:sp>
        <p:nvSpPr>
          <p:cNvPr id="6" name="Text 3"/>
          <p:cNvSpPr txBox="1"/>
          <p:nvPr/>
        </p:nvSpPr>
        <p:spPr>
          <a:xfrm>
            <a:off x="548640" y="2377440"/>
            <a:ext cx="11091672" cy="320040"/>
          </a:xfrm>
          <a:prstGeom prst="rect">
            <a:avLst/>
          </a:prstGeom>
          <a:noFill/>
          <a:ln/>
        </p:spPr>
        <p:txBody>
          <a:bodyPr wrap="square" lIns="0" tIns="0" rIns="0" bIns="0" rtlCol="0" anchor="t"/>
          <a:lstStyle/>
          <a:p>
            <a:pPr indent="0" marL="0">
              <a:buNone/>
            </a:pPr>
            <a:r>
              <a:rPr lang="en-US" sz="1200" b="1" dirty="0">
                <a:solidFill>
                  <a:schemeClr val="tx1"/>
                </a:solidFill>
              </a:rPr>
              <a:t>Collegamenti: </a:t>
            </a:r>
            <a:pPr indent="0" marL="0">
              <a:buNone/>
            </a:pPr>
            <a:r>
              <a:rPr lang="en-US" sz="1200" dirty="0">
                <a:solidFill>
                  <a:srgbClr val="6D6E70"/>
                </a:solidFill>
              </a:rPr>
              <a:t>Lingua e letteratura · Storia e scienze sociali · Arte · Proprietà intellettuale · Copyright · Autenticità</a:t>
            </a:r>
            <a:endParaRPr lang="en-US" sz="1200" dirty="0"/>
          </a:p>
        </p:txBody>
      </p:sp>
      <p:sp>
        <p:nvSpPr>
          <p:cNvPr id="7" name="cornice"/>
          <p:cNvSpPr/>
          <p:nvPr/>
        </p:nvSpPr>
        <p:spPr>
          <a:xfrm>
            <a:off x="548640" y="2834640"/>
            <a:ext cx="11091672" cy="3337560"/>
          </a:xfrm>
          <a:prstGeom prst="roundRect">
            <a:avLst>
              <a:gd name="adj" fmla="val 3288"/>
            </a:avLst>
          </a:prstGeom>
          <a:solidFill>
            <a:schemeClr val="bg1"/>
          </a:solidFill>
          <a:ln w="12700">
            <a:solidFill>
              <a:schemeClr val="accent1"/>
            </a:solidFill>
            <a:prstDash val="solid"/>
          </a:ln>
        </p:spPr>
      </p:sp>
      <p:sp>
        <p:nvSpPr>
          <p:cNvPr id="8" name="pill_Base"/>
          <p:cNvSpPr/>
          <p:nvPr/>
        </p:nvSpPr>
        <p:spPr>
          <a:xfrm>
            <a:off x="822960" y="3017520"/>
            <a:ext cx="1463040" cy="329184"/>
          </a:xfrm>
          <a:prstGeom prst="roundRect">
            <a:avLst>
              <a:gd name="adj" fmla="val 16667"/>
            </a:avLst>
          </a:prstGeom>
          <a:solidFill>
            <a:srgbClr val="8DC7FF"/>
          </a:solidFill>
          <a:ln/>
        </p:spPr>
      </p:sp>
      <p:sp>
        <p:nvSpPr>
          <p:cNvPr id="9" name="Text 6"/>
          <p:cNvSpPr txBox="1"/>
          <p:nvPr/>
        </p:nvSpPr>
        <p:spPr>
          <a:xfrm>
            <a:off x="822960" y="301752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10" name="Text 7"/>
          <p:cNvSpPr txBox="1"/>
          <p:nvPr/>
        </p:nvSpPr>
        <p:spPr>
          <a:xfrm>
            <a:off x="8229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sanno che i contenuti generati dall'IA possono riutilizzare o copiare opere protette dalle leggi sulla proprietà intellettuale o sul copyright e comprendono le possibili implicazioni per le persone che hanno creato l'opera originale.</a:t>
            </a:r>
            <a:endParaRPr lang="en-US" sz="1500" dirty="0"/>
          </a:p>
        </p:txBody>
      </p:sp>
      <p:sp>
        <p:nvSpPr>
          <p:cNvPr id="11" name="div_1"/>
          <p:cNvSpPr/>
          <p:nvPr/>
        </p:nvSpPr>
        <p:spPr>
          <a:xfrm>
            <a:off x="4297680" y="2834640"/>
            <a:ext cx="0" cy="3337560"/>
          </a:xfrm>
          <a:prstGeom prst="line">
            <a:avLst/>
          </a:prstGeom>
          <a:noFill/>
          <a:ln w="9525">
            <a:solidFill>
              <a:schemeClr val="accent1"/>
            </a:solidFill>
            <a:prstDash val="dash"/>
          </a:ln>
        </p:spPr>
      </p:sp>
      <p:sp>
        <p:nvSpPr>
          <p:cNvPr id="12" name="pill_Intermedio"/>
          <p:cNvSpPr/>
          <p:nvPr/>
        </p:nvSpPr>
        <p:spPr>
          <a:xfrm>
            <a:off x="4480560" y="3017520"/>
            <a:ext cx="1463040" cy="329184"/>
          </a:xfrm>
          <a:prstGeom prst="roundRect">
            <a:avLst>
              <a:gd name="adj" fmla="val 16667"/>
            </a:avLst>
          </a:prstGeom>
          <a:solidFill>
            <a:srgbClr val="5B9FD6"/>
          </a:solidFill>
          <a:ln/>
        </p:spPr>
      </p:sp>
      <p:sp>
        <p:nvSpPr>
          <p:cNvPr id="13" name="Text 10"/>
          <p:cNvSpPr txBox="1"/>
          <p:nvPr/>
        </p:nvSpPr>
        <p:spPr>
          <a:xfrm>
            <a:off x="44805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4" name="Text 11"/>
          <p:cNvSpPr txBox="1"/>
          <p:nvPr/>
        </p:nvSpPr>
        <p:spPr>
          <a:xfrm>
            <a:off x="44805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alunni riflettono sulle situazioni in cui, per un'attività creativa, è opportuno citare l'IA, ottenere l'autorizzazione a utilizzarla o evitarne l'uso e applicano queste scelte al proprio lavoro.</a:t>
            </a:r>
            <a:endParaRPr lang="en-US" sz="1500" dirty="0"/>
          </a:p>
        </p:txBody>
      </p:sp>
      <p:sp>
        <p:nvSpPr>
          <p:cNvPr id="15" name="div_2"/>
          <p:cNvSpPr/>
          <p:nvPr/>
        </p:nvSpPr>
        <p:spPr>
          <a:xfrm>
            <a:off x="7955280" y="2834640"/>
            <a:ext cx="0" cy="3337560"/>
          </a:xfrm>
          <a:prstGeom prst="line">
            <a:avLst/>
          </a:prstGeom>
          <a:noFill/>
          <a:ln w="9525">
            <a:solidFill>
              <a:schemeClr val="accent1"/>
            </a:solidFill>
            <a:prstDash val="dash"/>
          </a:ln>
        </p:spPr>
      </p:sp>
      <p:sp>
        <p:nvSpPr>
          <p:cNvPr id="16" name="pill_Avanzato"/>
          <p:cNvSpPr/>
          <p:nvPr/>
        </p:nvSpPr>
        <p:spPr>
          <a:xfrm>
            <a:off x="8138160" y="3017520"/>
            <a:ext cx="1463040" cy="329184"/>
          </a:xfrm>
          <a:prstGeom prst="roundRect">
            <a:avLst>
              <a:gd name="adj" fmla="val 16667"/>
            </a:avLst>
          </a:prstGeom>
          <a:solidFill>
            <a:srgbClr val="01408D"/>
          </a:solidFill>
          <a:ln/>
        </p:spPr>
      </p:sp>
      <p:sp>
        <p:nvSpPr>
          <p:cNvPr id="17" name="Text 14"/>
          <p:cNvSpPr txBox="1"/>
          <p:nvPr/>
        </p:nvSpPr>
        <p:spPr>
          <a:xfrm>
            <a:off x="8138160" y="301752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8" name="Text 15"/>
          <p:cNvSpPr txBox="1"/>
          <p:nvPr/>
        </p:nvSpPr>
        <p:spPr>
          <a:xfrm>
            <a:off x="8138160" y="3474720"/>
            <a:ext cx="3291840" cy="2560320"/>
          </a:xfrm>
          <a:prstGeom prst="rect">
            <a:avLst/>
          </a:prstGeom>
          <a:noFill/>
          <a:ln/>
        </p:spPr>
        <p:txBody>
          <a:bodyPr wrap="square" lIns="0" tIns="0" rIns="0" bIns="0" rtlCol="0" anchor="t"/>
          <a:lstStyle/>
          <a:p>
            <a:pPr indent="0" marL="0">
              <a:buNone/>
            </a:pPr>
            <a:r>
              <a:rPr lang="en-US" sz="1500" dirty="0">
                <a:solidFill>
                  <a:schemeClr val="tx1"/>
                </a:solidFill>
              </a:rPr>
              <a:t>Gli studenti valutano le implicazioni etiche degli output generati dall'IA per il lavoro creativo, distinguono tra ispirazione e riproduzione e spiegano in che modo il loro utilizzo dell'IA preserva l'autenticità e rispetta gli altri creatori.</a:t>
            </a:r>
            <a:endParaRPr lang="en-US" sz="15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Creare con l'IA 4: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in classe</a:t>
            </a:r>
            <a:endParaRPr lang="en-US" sz="3200" dirty="0"/>
          </a:p>
        </p:txBody>
      </p:sp>
      <p:pic>
        <p:nvPicPr>
          <p:cNvPr id="3" name="petalo" descr="Illustrazione: ambito2 creare petalo">    </p:cNvPr>
          <p:cNvPicPr>
            <a:picLocks noChangeAspect="1"/>
          </p:cNvPicPr>
          <p:nvPr/>
        </p:nvPicPr>
        <p:blipFill>
          <a:blip r:embed="rId1"/>
          <a:stretch>
            <a:fillRect/>
          </a:stretch>
        </p:blipFill>
        <p:spPr>
          <a:xfrm>
            <a:off x="10881360" y="411480"/>
            <a:ext cx="777240" cy="696003"/>
          </a:xfrm>
          <a:prstGeom prst="rect">
            <a:avLst/>
          </a:prstGeom>
        </p:spPr>
      </p:pic>
      <p:sp>
        <p:nvSpPr>
          <p:cNvPr id="4" name="box_Base"/>
          <p:cNvSpPr/>
          <p:nvPr/>
        </p:nvSpPr>
        <p:spPr>
          <a:xfrm>
            <a:off x="548640" y="1325880"/>
            <a:ext cx="3611880" cy="4846320"/>
          </a:xfrm>
          <a:prstGeom prst="roundRect">
            <a:avLst>
              <a:gd name="adj" fmla="val 3038"/>
            </a:avLst>
          </a:prstGeom>
          <a:solidFill>
            <a:srgbClr val="F4F8FD"/>
          </a:solidFill>
          <a:ln/>
        </p:spPr>
      </p:sp>
      <p:sp>
        <p:nvSpPr>
          <p:cNvPr id="5" name="pill_Base"/>
          <p:cNvSpPr/>
          <p:nvPr/>
        </p:nvSpPr>
        <p:spPr>
          <a:xfrm>
            <a:off x="731520" y="1508760"/>
            <a:ext cx="1463040" cy="329184"/>
          </a:xfrm>
          <a:prstGeom prst="roundRect">
            <a:avLst>
              <a:gd name="adj" fmla="val 16667"/>
            </a:avLst>
          </a:prstGeom>
          <a:solidFill>
            <a:srgbClr val="8DC7FF"/>
          </a:solidFill>
          <a:ln/>
        </p:spPr>
      </p:sp>
      <p:sp>
        <p:nvSpPr>
          <p:cNvPr id="6" name="Text 3"/>
          <p:cNvSpPr txBox="1"/>
          <p:nvPr/>
        </p:nvSpPr>
        <p:spPr>
          <a:xfrm>
            <a:off x="731520" y="1508760"/>
            <a:ext cx="1463040" cy="329184"/>
          </a:xfrm>
          <a:prstGeom prst="rect">
            <a:avLst/>
          </a:prstGeom>
          <a:noFill/>
          <a:ln/>
        </p:spPr>
        <p:txBody>
          <a:bodyPr wrap="square" lIns="0" tIns="0" rIns="0" bIns="0" rtlCol="0" anchor="ctr"/>
          <a:lstStyle/>
          <a:p>
            <a:pPr algn="ctr" indent="0" marL="0">
              <a:buNone/>
            </a:pPr>
            <a:r>
              <a:rPr lang="en-US" sz="1300" b="1" dirty="0">
                <a:solidFill>
                  <a:srgbClr val="1A1A1A"/>
                </a:solidFill>
              </a:rPr>
              <a:t>Base</a:t>
            </a:r>
            <a:endParaRPr lang="en-US" sz="1300" dirty="0"/>
          </a:p>
        </p:txBody>
      </p:sp>
      <p:sp>
        <p:nvSpPr>
          <p:cNvPr id="7" name="Text 4"/>
          <p:cNvSpPr txBox="1"/>
          <p:nvPr/>
        </p:nvSpPr>
        <p:spPr>
          <a:xfrm>
            <a:off x="2331720"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8" name="Text 5"/>
          <p:cNvSpPr txBox="1"/>
          <p:nvPr/>
        </p:nvSpPr>
        <p:spPr>
          <a:xfrm>
            <a:off x="731520"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esaminano esempi di musica generata con l'IA per imitare un artista famoso. Insieme all'insegnante, discutono di come ciò sollevi questioni relative al copyright, alla proprietà e all'attribuzione del giusto merito all'artista.</a:t>
            </a:r>
            <a:endParaRPr lang="en-US" sz="1400" dirty="0"/>
          </a:p>
        </p:txBody>
      </p:sp>
      <p:sp>
        <p:nvSpPr>
          <p:cNvPr id="9" name="box_Intermedio"/>
          <p:cNvSpPr/>
          <p:nvPr/>
        </p:nvSpPr>
        <p:spPr>
          <a:xfrm>
            <a:off x="4370832" y="1325880"/>
            <a:ext cx="3611880" cy="4846320"/>
          </a:xfrm>
          <a:prstGeom prst="roundRect">
            <a:avLst>
              <a:gd name="adj" fmla="val 3038"/>
            </a:avLst>
          </a:prstGeom>
          <a:solidFill>
            <a:srgbClr val="EAF3FF"/>
          </a:solidFill>
          <a:ln/>
        </p:spPr>
      </p:sp>
      <p:sp>
        <p:nvSpPr>
          <p:cNvPr id="10" name="pill_Intermedio"/>
          <p:cNvSpPr/>
          <p:nvPr/>
        </p:nvSpPr>
        <p:spPr>
          <a:xfrm>
            <a:off x="4553712" y="1508760"/>
            <a:ext cx="1463040" cy="329184"/>
          </a:xfrm>
          <a:prstGeom prst="roundRect">
            <a:avLst>
              <a:gd name="adj" fmla="val 16667"/>
            </a:avLst>
          </a:prstGeom>
          <a:solidFill>
            <a:srgbClr val="5B9FD6"/>
          </a:solidFill>
          <a:ln/>
        </p:spPr>
      </p:sp>
      <p:sp>
        <p:nvSpPr>
          <p:cNvPr id="11" name="Text 8"/>
          <p:cNvSpPr txBox="1"/>
          <p:nvPr/>
        </p:nvSpPr>
        <p:spPr>
          <a:xfrm>
            <a:off x="4553712"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Intermedio</a:t>
            </a:r>
            <a:endParaRPr lang="en-US" sz="1300" dirty="0"/>
          </a:p>
        </p:txBody>
      </p:sp>
      <p:sp>
        <p:nvSpPr>
          <p:cNvPr id="12" name="Text 9"/>
          <p:cNvSpPr txBox="1"/>
          <p:nvPr/>
        </p:nvSpPr>
        <p:spPr>
          <a:xfrm>
            <a:off x="6153912"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3" name="Text 10"/>
          <p:cNvSpPr txBox="1"/>
          <p:nvPr/>
        </p:nvSpPr>
        <p:spPr>
          <a:xfrm>
            <a:off x="4553712"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Gli alunni confrontano opere originali con poesie generate dall'IA, dopodiché discutono con l'insegnante di cosa renda un'opera "originale". Dopodiché, individuano le linee guida scolastiche per segnalare correttamente l'uso dell'IA.</a:t>
            </a:r>
            <a:endParaRPr lang="en-US" sz="1400" dirty="0"/>
          </a:p>
        </p:txBody>
      </p:sp>
      <p:sp>
        <p:nvSpPr>
          <p:cNvPr id="14" name="box_Avanzato"/>
          <p:cNvSpPr/>
          <p:nvPr/>
        </p:nvSpPr>
        <p:spPr>
          <a:xfrm>
            <a:off x="8193024" y="1325880"/>
            <a:ext cx="3611880" cy="4846320"/>
          </a:xfrm>
          <a:prstGeom prst="roundRect">
            <a:avLst>
              <a:gd name="adj" fmla="val 3038"/>
            </a:avLst>
          </a:prstGeom>
          <a:solidFill>
            <a:srgbClr val="F4F8FD"/>
          </a:solidFill>
          <a:ln/>
        </p:spPr>
      </p:sp>
      <p:sp>
        <p:nvSpPr>
          <p:cNvPr id="15" name="pill_Avanzato"/>
          <p:cNvSpPr/>
          <p:nvPr/>
        </p:nvSpPr>
        <p:spPr>
          <a:xfrm>
            <a:off x="8375904" y="1508760"/>
            <a:ext cx="1463040" cy="329184"/>
          </a:xfrm>
          <a:prstGeom prst="roundRect">
            <a:avLst>
              <a:gd name="adj" fmla="val 16667"/>
            </a:avLst>
          </a:prstGeom>
          <a:solidFill>
            <a:srgbClr val="01408D"/>
          </a:solidFill>
          <a:ln/>
        </p:spPr>
      </p:sp>
      <p:sp>
        <p:nvSpPr>
          <p:cNvPr id="16" name="Text 13"/>
          <p:cNvSpPr txBox="1"/>
          <p:nvPr/>
        </p:nvSpPr>
        <p:spPr>
          <a:xfrm>
            <a:off x="8375904" y="1508760"/>
            <a:ext cx="1463040" cy="329184"/>
          </a:xfrm>
          <a:prstGeom prst="rect">
            <a:avLst/>
          </a:prstGeom>
          <a:noFill/>
          <a:ln/>
        </p:spPr>
        <p:txBody>
          <a:bodyPr wrap="square" lIns="0" tIns="0" rIns="0" bIns="0" rtlCol="0" anchor="ctr"/>
          <a:lstStyle/>
          <a:p>
            <a:pPr algn="ctr" indent="0" marL="0">
              <a:buNone/>
            </a:pPr>
            <a:r>
              <a:rPr lang="en-US" sz="1300" b="1" dirty="0">
                <a:solidFill>
                  <a:srgbClr val="FFFFFF"/>
                </a:solidFill>
              </a:rPr>
              <a:t>Avanzato</a:t>
            </a:r>
            <a:endParaRPr lang="en-US" sz="1300" dirty="0"/>
          </a:p>
        </p:txBody>
      </p:sp>
      <p:sp>
        <p:nvSpPr>
          <p:cNvPr id="17" name="Text 14"/>
          <p:cNvSpPr txBox="1"/>
          <p:nvPr/>
        </p:nvSpPr>
        <p:spPr>
          <a:xfrm>
            <a:off x="9976104" y="1508760"/>
            <a:ext cx="1645920" cy="329184"/>
          </a:xfrm>
          <a:prstGeom prst="rect">
            <a:avLst/>
          </a:prstGeom>
          <a:noFill/>
          <a:ln/>
        </p:spPr>
        <p:txBody>
          <a:bodyPr wrap="square" lIns="0" tIns="0" rIns="0" bIns="0" rtlCol="0" anchor="ctr"/>
          <a:lstStyle/>
          <a:p>
            <a:pPr indent="0" marL="0">
              <a:buNone/>
            </a:pPr>
            <a:r>
              <a:rPr lang="en-US" sz="1300" b="1" dirty="0">
                <a:solidFill>
                  <a:schemeClr val="accent1"/>
                </a:solidFill>
              </a:rPr>
              <a:t>In classe</a:t>
            </a:r>
            <a:endParaRPr lang="en-US" sz="1300" dirty="0"/>
          </a:p>
        </p:txBody>
      </p:sp>
      <p:sp>
        <p:nvSpPr>
          <p:cNvPr id="18" name="Text 15"/>
          <p:cNvSpPr txBox="1"/>
          <p:nvPr/>
        </p:nvSpPr>
        <p:spPr>
          <a:xfrm>
            <a:off x="8375904" y="1965960"/>
            <a:ext cx="3246120" cy="4114800"/>
          </a:xfrm>
          <a:prstGeom prst="rect">
            <a:avLst/>
          </a:prstGeom>
          <a:noFill/>
          <a:ln/>
        </p:spPr>
        <p:txBody>
          <a:bodyPr wrap="square" lIns="0" tIns="0" rIns="0" bIns="0" rtlCol="0" anchor="t"/>
          <a:lstStyle/>
          <a:p>
            <a:pPr indent="0" marL="0">
              <a:buNone/>
            </a:pPr>
            <a:r>
              <a:rPr lang="en-US" sz="1400" dirty="0">
                <a:solidFill>
                  <a:schemeClr val="tx1"/>
                </a:solidFill>
              </a:rPr>
              <a:t>Agli alunni vengono presentati esempi di opere d'arte create interamente da una persona, generate da un sistema IA e create da un artista con l'ausilio dell'intelligenza artificiale. Gli studenti riflettono sulle scelte che l'artista ha fatto o non ha fatto per ciascuna opera, su chi deve essere considerato l'autore e ricevere il relativo riconoscimento, su cosa dovrebbe essere protetto dal copyright e su come l'IA potrebbe cambiare i processi di creazione artistica in futuro.</a:t>
            </a:r>
            <a:endParaRPr lang="en-US" sz="14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91672" cy="777240"/>
          </a:xfrm>
          <a:prstGeom prst="rect">
            <a:avLst/>
          </a:prstGeom>
          <a:noFill/>
          <a:ln/>
        </p:spPr>
        <p:txBody>
          <a:bodyPr wrap="square" lIns="0" tIns="0" rIns="0" bIns="0" rtlCol="0" anchor="ctr"/>
          <a:lstStyle/>
          <a:p>
            <a:pPr algn="l" indent="0" marL="0">
              <a:buNone/>
            </a:pPr>
            <a:r>
              <a:rPr lang="en-US" sz="3200" b="1" dirty="0">
                <a:solidFill>
                  <a:srgbClr val="677B3D"/>
                </a:solidFill>
                <a:latin typeface="IBM Plex Sans" pitchFamily="34" charset="0"/>
                <a:ea typeface="IBM Plex Sans" pitchFamily="34" charset="-122"/>
                <a:cs typeface="IBM Plex Sans" pitchFamily="34" charset="-120"/>
              </a:rPr>
              <a:t>Pronto per la classe: </a:t>
            </a:r>
            <a:pPr algn="l" indent="0" marL="0">
              <a:buNone/>
            </a:pPr>
            <a:r>
              <a:rPr lang="en-US" sz="3200" b="1" dirty="0">
                <a:solidFill>
                  <a:schemeClr val="tx1"/>
                </a:solidFill>
                <a:latin typeface="IBM Plex Sans" pitchFamily="34" charset="0"/>
                <a:ea typeface="IBM Plex Sans" pitchFamily="34" charset="-122"/>
                <a:cs typeface="IBM Plex Sans" pitchFamily="34" charset="-120"/>
              </a:rPr>
              <a:t>Ispirazione o copia?</a:t>
            </a:r>
            <a:endParaRPr lang="en-US" sz="3200" dirty="0"/>
          </a:p>
        </p:txBody>
      </p:sp>
      <p:sp>
        <p:nvSpPr>
          <p:cNvPr id="3" name="scheda"/>
          <p:cNvSpPr/>
          <p:nvPr/>
        </p:nvSpPr>
        <p:spPr>
          <a:xfrm>
            <a:off x="548640" y="1325880"/>
            <a:ext cx="3566160" cy="4846320"/>
          </a:xfrm>
          <a:prstGeom prst="roundRect">
            <a:avLst>
              <a:gd name="adj" fmla="val 3846"/>
            </a:avLst>
          </a:prstGeom>
          <a:solidFill>
            <a:srgbClr val="EDFFC7"/>
          </a:solidFill>
          <a:ln/>
        </p:spPr>
      </p:sp>
      <p:sp>
        <p:nvSpPr>
          <p:cNvPr id="4" name="cerchio"/>
          <p:cNvSpPr/>
          <p:nvPr/>
        </p:nvSpPr>
        <p:spPr>
          <a:xfrm>
            <a:off x="1325880" y="1508760"/>
            <a:ext cx="2011680" cy="2011680"/>
          </a:xfrm>
          <a:prstGeom prst="ellipse">
            <a:avLst/>
          </a:prstGeom>
          <a:solidFill>
            <a:schemeClr val="bg1"/>
          </a:solidFill>
          <a:ln/>
        </p:spPr>
      </p:sp>
      <p:pic>
        <p:nvPicPr>
          <p:cNvPr id="5" name="pers_studente_disegno_digitale" descr="Illustrazione: pers studente disegno digitale">    </p:cNvPr>
          <p:cNvPicPr>
            <a:picLocks noChangeAspect="1"/>
          </p:cNvPicPr>
          <p:nvPr/>
        </p:nvPicPr>
        <p:blipFill>
          <a:blip r:embed="rId1"/>
          <a:stretch>
            <a:fillRect/>
          </a:stretch>
        </p:blipFill>
        <p:spPr>
          <a:xfrm>
            <a:off x="1600200" y="1691640"/>
            <a:ext cx="1716903" cy="1645920"/>
          </a:xfrm>
          <a:prstGeom prst="rect">
            <a:avLst/>
          </a:prstGeom>
        </p:spPr>
      </p:pic>
      <p:sp>
        <p:nvSpPr>
          <p:cNvPr id="6" name="Text 3"/>
          <p:cNvSpPr txBox="1"/>
          <p:nvPr/>
        </p:nvSpPr>
        <p:spPr>
          <a:xfrm>
            <a:off x="777240" y="3657600"/>
            <a:ext cx="3108960" cy="2423160"/>
          </a:xfrm>
          <a:prstGeom prst="rect">
            <a:avLst/>
          </a:prstGeom>
          <a:noFill/>
          <a:ln/>
        </p:spPr>
        <p:txBody>
          <a:bodyPr wrap="square" lIns="0" tIns="0" rIns="0" bIns="0" rtlCol="0" anchor="t"/>
          <a:lstStyle/>
          <a:p>
            <a:pPr indent="0" marL="0">
              <a:buNone/>
            </a:pPr>
            <a:r>
              <a:rPr lang="en-US" sz="1300" b="1" dirty="0">
                <a:solidFill>
                  <a:schemeClr val="tx1"/>
                </a:solidFill>
              </a:rPr>
              <a:t>Competenza</a:t>
            </a:r>
            <a:endParaRPr lang="en-US" sz="1300" dirty="0"/>
          </a:p>
          <a:p>
            <a:pPr indent="0" marL="0">
              <a:buNone/>
            </a:pPr>
            <a:r>
              <a:rPr lang="en-US" sz="1300" dirty="0">
                <a:solidFill>
                  <a:schemeClr val="tx1"/>
                </a:solidFill>
              </a:rPr>
              <a:t>Creare con l'IA 4</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Livello di riferimento</a:t>
            </a:r>
            <a:endParaRPr lang="en-US" sz="1300" dirty="0"/>
          </a:p>
          <a:p>
            <a:pPr indent="0" marL="0">
              <a:buNone/>
            </a:pPr>
            <a:r>
              <a:rPr lang="en-US" sz="1300" dirty="0">
                <a:solidFill>
                  <a:schemeClr val="tx1"/>
                </a:solidFill>
              </a:rPr>
              <a:t>Avanzato</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Durata</a:t>
            </a:r>
            <a:endParaRPr lang="en-US" sz="1300" dirty="0"/>
          </a:p>
          <a:p>
            <a:pPr indent="0" marL="0">
              <a:buNone/>
            </a:pPr>
            <a:r>
              <a:rPr lang="en-US" sz="1300" dirty="0">
                <a:solidFill>
                  <a:schemeClr val="tx1"/>
                </a:solidFill>
              </a:rPr>
              <a:t>50-100 minuti</a:t>
            </a:r>
            <a:endParaRPr lang="en-US" sz="1300" dirty="0"/>
          </a:p>
          <a:p>
            <a:pPr indent="0" marL="0">
              <a:buNone/>
            </a:pPr>
            <a:r>
              <a:rPr lang="en-US" sz="600" dirty="0">
                <a:solidFill>
                  <a:schemeClr val="tx1"/>
                </a:solidFill>
              </a:rPr>
              <a:t> </a:t>
            </a:r>
            <a:endParaRPr lang="en-US" sz="1300" dirty="0"/>
          </a:p>
          <a:p>
            <a:pPr indent="0" marL="0">
              <a:buNone/>
            </a:pPr>
            <a:r>
              <a:rPr lang="en-US" sz="1300" b="1" dirty="0">
                <a:solidFill>
                  <a:schemeClr val="tx1"/>
                </a:solidFill>
              </a:rPr>
              <a:t>Materiali</a:t>
            </a:r>
            <a:endParaRPr lang="en-US" sz="1300" dirty="0"/>
          </a:p>
          <a:p>
            <a:pPr indent="0" marL="0">
              <a:buNone/>
            </a:pPr>
            <a:r>
              <a:rPr lang="en-US" sz="1300" dirty="0">
                <a:solidFill>
                  <a:schemeClr val="tx1"/>
                </a:solidFill>
              </a:rPr>
              <a:t>Opere originali e output generati "nello stile di" preparati dal docente</a:t>
            </a:r>
            <a:endParaRPr lang="en-US" sz="1300" dirty="0"/>
          </a:p>
        </p:txBody>
      </p:sp>
      <p:sp>
        <p:nvSpPr>
          <p:cNvPr id="7" name="passo_1"/>
          <p:cNvSpPr/>
          <p:nvPr/>
        </p:nvSpPr>
        <p:spPr>
          <a:xfrm>
            <a:off x="4480560" y="1481328"/>
            <a:ext cx="384048" cy="384048"/>
          </a:xfrm>
          <a:prstGeom prst="roundRect">
            <a:avLst>
              <a:gd name="adj" fmla="val 14286"/>
            </a:avLst>
          </a:prstGeom>
          <a:solidFill>
            <a:srgbClr val="677B3D"/>
          </a:solidFill>
          <a:ln/>
        </p:spPr>
      </p:sp>
      <p:sp>
        <p:nvSpPr>
          <p:cNvPr id="8" name="Text 5"/>
          <p:cNvSpPr txBox="1"/>
          <p:nvPr/>
        </p:nvSpPr>
        <p:spPr>
          <a:xfrm>
            <a:off x="4480560" y="148132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9" name="Text 6"/>
          <p:cNvSpPr txBox="1"/>
          <p:nvPr/>
        </p:nvSpPr>
        <p:spPr>
          <a:xfrm>
            <a:off x="5029200" y="1371600"/>
            <a:ext cx="6611112" cy="777240"/>
          </a:xfrm>
          <a:prstGeom prst="rect">
            <a:avLst/>
          </a:prstGeom>
          <a:noFill/>
          <a:ln/>
        </p:spPr>
        <p:txBody>
          <a:bodyPr wrap="square" lIns="0" tIns="0" rIns="0" bIns="0" rtlCol="0" anchor="ctr"/>
          <a:lstStyle/>
          <a:p>
            <a:pPr indent="0" marL="0">
              <a:buNone/>
            </a:pPr>
            <a:r>
              <a:rPr lang="en-US" sz="1500" dirty="0">
                <a:solidFill>
                  <a:schemeClr val="tx1"/>
                </a:solidFill>
              </a:rPr>
              <a:t>Confrontate opere di autori reali con output generati imitandone lo stile.</a:t>
            </a:r>
            <a:endParaRPr lang="en-US" sz="1500" dirty="0"/>
          </a:p>
        </p:txBody>
      </p:sp>
      <p:sp>
        <p:nvSpPr>
          <p:cNvPr id="10" name="passo_2"/>
          <p:cNvSpPr/>
          <p:nvPr/>
        </p:nvSpPr>
        <p:spPr>
          <a:xfrm>
            <a:off x="4480560" y="2377440"/>
            <a:ext cx="384048" cy="384048"/>
          </a:xfrm>
          <a:prstGeom prst="roundRect">
            <a:avLst>
              <a:gd name="adj" fmla="val 14286"/>
            </a:avLst>
          </a:prstGeom>
          <a:solidFill>
            <a:srgbClr val="677B3D"/>
          </a:solidFill>
          <a:ln/>
        </p:spPr>
      </p:sp>
      <p:sp>
        <p:nvSpPr>
          <p:cNvPr id="11" name="Text 8"/>
          <p:cNvSpPr txBox="1"/>
          <p:nvPr/>
        </p:nvSpPr>
        <p:spPr>
          <a:xfrm>
            <a:off x="4480560" y="237744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txBox="1"/>
          <p:nvPr/>
        </p:nvSpPr>
        <p:spPr>
          <a:xfrm>
            <a:off x="5029200" y="2267712"/>
            <a:ext cx="6611112" cy="777240"/>
          </a:xfrm>
          <a:prstGeom prst="rect">
            <a:avLst/>
          </a:prstGeom>
          <a:noFill/>
          <a:ln/>
        </p:spPr>
        <p:txBody>
          <a:bodyPr wrap="square" lIns="0" tIns="0" rIns="0" bIns="0" rtlCol="0" anchor="ctr"/>
          <a:lstStyle/>
          <a:p>
            <a:pPr indent="0" marL="0">
              <a:buNone/>
            </a:pPr>
            <a:r>
              <a:rPr lang="en-US" sz="1500" dirty="0">
                <a:solidFill>
                  <a:schemeClr val="tx1"/>
                </a:solidFill>
              </a:rPr>
              <a:t>Discutete: che cosa rende un'opera originale? Chi dovrebbe esserne riconosciuto autore?</a:t>
            </a:r>
            <a:endParaRPr lang="en-US" sz="1500" dirty="0"/>
          </a:p>
        </p:txBody>
      </p:sp>
      <p:sp>
        <p:nvSpPr>
          <p:cNvPr id="13" name="passo_3"/>
          <p:cNvSpPr/>
          <p:nvPr/>
        </p:nvSpPr>
        <p:spPr>
          <a:xfrm>
            <a:off x="4480560" y="3273552"/>
            <a:ext cx="384048" cy="384048"/>
          </a:xfrm>
          <a:prstGeom prst="roundRect">
            <a:avLst>
              <a:gd name="adj" fmla="val 14286"/>
            </a:avLst>
          </a:prstGeom>
          <a:solidFill>
            <a:srgbClr val="677B3D"/>
          </a:solidFill>
          <a:ln/>
        </p:spPr>
      </p:sp>
      <p:sp>
        <p:nvSpPr>
          <p:cNvPr id="14" name="Text 11"/>
          <p:cNvSpPr txBox="1"/>
          <p:nvPr/>
        </p:nvSpPr>
        <p:spPr>
          <a:xfrm>
            <a:off x="4480560" y="3273552"/>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5" name="Text 12"/>
          <p:cNvSpPr txBox="1"/>
          <p:nvPr/>
        </p:nvSpPr>
        <p:spPr>
          <a:xfrm>
            <a:off x="5029200" y="3163824"/>
            <a:ext cx="6611112" cy="777240"/>
          </a:xfrm>
          <a:prstGeom prst="rect">
            <a:avLst/>
          </a:prstGeom>
          <a:noFill/>
          <a:ln/>
        </p:spPr>
        <p:txBody>
          <a:bodyPr wrap="square" lIns="0" tIns="0" rIns="0" bIns="0" rtlCol="0" anchor="ctr"/>
          <a:lstStyle/>
          <a:p>
            <a:pPr indent="0" marL="0">
              <a:buNone/>
            </a:pPr>
            <a:r>
              <a:rPr lang="en-US" sz="1500" dirty="0">
                <a:solidFill>
                  <a:schemeClr val="tx1"/>
                </a:solidFill>
              </a:rPr>
              <a:t>Analizzate quali usi rispettano gli autori e quali li danneggiano.</a:t>
            </a:r>
            <a:endParaRPr lang="en-US" sz="1500" dirty="0"/>
          </a:p>
        </p:txBody>
      </p:sp>
      <p:sp>
        <p:nvSpPr>
          <p:cNvPr id="16" name="passo_4"/>
          <p:cNvSpPr/>
          <p:nvPr/>
        </p:nvSpPr>
        <p:spPr>
          <a:xfrm>
            <a:off x="4480560" y="4169664"/>
            <a:ext cx="384048" cy="384048"/>
          </a:xfrm>
          <a:prstGeom prst="roundRect">
            <a:avLst>
              <a:gd name="adj" fmla="val 14286"/>
            </a:avLst>
          </a:prstGeom>
          <a:solidFill>
            <a:srgbClr val="677B3D"/>
          </a:solidFill>
          <a:ln/>
        </p:spPr>
      </p:sp>
      <p:sp>
        <p:nvSpPr>
          <p:cNvPr id="17" name="Text 14"/>
          <p:cNvSpPr txBox="1"/>
          <p:nvPr/>
        </p:nvSpPr>
        <p:spPr>
          <a:xfrm>
            <a:off x="4480560" y="4169664"/>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18" name="Text 15"/>
          <p:cNvSpPr txBox="1"/>
          <p:nvPr/>
        </p:nvSpPr>
        <p:spPr>
          <a:xfrm>
            <a:off x="5029200" y="4059936"/>
            <a:ext cx="6611112" cy="777240"/>
          </a:xfrm>
          <a:prstGeom prst="rect">
            <a:avLst/>
          </a:prstGeom>
          <a:noFill/>
          <a:ln/>
        </p:spPr>
        <p:txBody>
          <a:bodyPr wrap="square" lIns="0" tIns="0" rIns="0" bIns="0" rtlCol="0" anchor="ctr"/>
          <a:lstStyle/>
          <a:p>
            <a:pPr indent="0" marL="0">
              <a:buNone/>
            </a:pPr>
            <a:r>
              <a:rPr lang="en-US" sz="1500" dirty="0">
                <a:solidFill>
                  <a:schemeClr val="tx1"/>
                </a:solidFill>
              </a:rPr>
              <a:t>Scrivete insieme una dichiarazione d'uso dell'IA da allegare ai lavori della classe.</a:t>
            </a:r>
            <a:endParaRPr lang="en-US" sz="1500" dirty="0"/>
          </a:p>
        </p:txBody>
      </p:sp>
      <p:sp>
        <p:nvSpPr>
          <p:cNvPr id="19" name="domanda"/>
          <p:cNvSpPr/>
          <p:nvPr/>
        </p:nvSpPr>
        <p:spPr>
          <a:xfrm>
            <a:off x="4480560" y="5074920"/>
            <a:ext cx="7159752" cy="1097280"/>
          </a:xfrm>
          <a:prstGeom prst="roundRect">
            <a:avLst>
              <a:gd name="adj" fmla="val 10000"/>
            </a:avLst>
          </a:prstGeom>
          <a:solidFill>
            <a:srgbClr val="CEF97B"/>
          </a:solidFill>
          <a:ln/>
        </p:spPr>
      </p:sp>
      <p:sp>
        <p:nvSpPr>
          <p:cNvPr id="20" name="Text 17"/>
          <p:cNvSpPr txBox="1"/>
          <p:nvPr/>
        </p:nvSpPr>
        <p:spPr>
          <a:xfrm>
            <a:off x="4709160" y="5120640"/>
            <a:ext cx="6720840" cy="1005840"/>
          </a:xfrm>
          <a:prstGeom prst="rect">
            <a:avLst/>
          </a:prstGeom>
          <a:noFill/>
          <a:ln/>
        </p:spPr>
        <p:txBody>
          <a:bodyPr wrap="square" lIns="0" tIns="0" rIns="0" bIns="0" rtlCol="0" anchor="ctr"/>
          <a:lstStyle/>
          <a:p>
            <a:pPr indent="0" marL="0">
              <a:buNone/>
            </a:pPr>
            <a:r>
              <a:rPr lang="en-US" sz="1600" b="1" dirty="0">
                <a:solidFill>
                  <a:srgbClr val="1A1A1A"/>
                </a:solidFill>
              </a:rPr>
              <a:t>Domanda di riflessione  </a:t>
            </a:r>
            <a:pPr indent="0" marL="0">
              <a:buNone/>
            </a:pPr>
            <a:r>
              <a:rPr lang="en-US" sz="1600" i="1" dirty="0">
                <a:solidFill>
                  <a:srgbClr val="1A1A1A"/>
                </a:solidFill>
              </a:rPr>
              <a:t>Come dichiareresti l'uso dell'IA in un lavoro che consegni?</a:t>
            </a:r>
            <a:endParaRPr lang="en-US" sz="1600" dirty="0"/>
          </a:p>
        </p:txBody>
      </p:sp>
      <p:sp>
        <p:nvSpPr>
          <p:cNvPr id="25" name="Slide Number Placeholder 0"/>
          <p:cNvSpPr>
            <a:spLocks noGrp="1"/>
          </p:cNvSpPr>
          <p:nvPr>
            <p:ph type="sldNum" sz="quarter" idx="4294967295"/>
          </p:nvPr>
        </p:nvSpPr>
        <p:spPr>
          <a:xfrm>
            <a:off x="11475720" y="6419088"/>
            <a:ext cx="457200"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1A1A1A"/>
                </a:solidFill>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822960" y="1097280"/>
            <a:ext cx="10543032" cy="1097280"/>
          </a:xfrm>
          <a:prstGeom prst="rect">
            <a:avLst/>
          </a:prstGeom>
          <a:noFill/>
          <a:ln/>
        </p:spPr>
        <p:txBody>
          <a:bodyPr wrap="square" lIns="0" tIns="0" rIns="0" bIns="0" rtlCol="0" anchor="ctr"/>
          <a:lstStyle/>
          <a:p>
            <a:pPr algn="l" indent="0" marL="0">
              <a:buNone/>
            </a:pPr>
            <a:r>
              <a:rPr lang="en-US" sz="4400" b="1" dirty="0">
                <a:solidFill>
                  <a:schemeClr val="bg1"/>
                </a:solidFill>
                <a:latin typeface="IBM Plex Sans" pitchFamily="34" charset="0"/>
                <a:ea typeface="IBM Plex Sans" pitchFamily="34" charset="-122"/>
                <a:cs typeface="IBM Plex Sans" pitchFamily="34" charset="-120"/>
              </a:rPr>
              <a:t>Buon lavoro in classe</a:t>
            </a:r>
            <a:endParaRPr lang="en-US" sz="4400" dirty="0"/>
          </a:p>
        </p:txBody>
      </p:sp>
      <p:sp>
        <p:nvSpPr>
          <p:cNvPr id="3" name="Text 0"/>
          <p:cNvSpPr/>
          <p:nvPr>
            <p:ph idx="101" type="body" hasCustomPrompt="1"/>
          </p:nvPr>
        </p:nvSpPr>
        <p:spPr>
          <a:xfrm>
            <a:off x="822960" y="2377440"/>
            <a:ext cx="6766560" cy="1645920"/>
          </a:xfrm>
          <a:prstGeom prst="rect">
            <a:avLst/>
          </a:prstGeom>
          <a:noFill/>
          <a:ln/>
        </p:spPr>
        <p:txBody>
          <a:bodyPr wrap="square" lIns="0" tIns="0" rIns="0" bIns="0" rtlCol="0" anchor="t"/>
          <a:lstStyle/>
          <a:p>
            <a:pPr indent="0" marL="0">
              <a:buNone/>
            </a:pPr>
            <a:r>
              <a:rPr lang="en-US" sz="1800" b="1" dirty="0">
                <a:solidFill>
                  <a:schemeClr val="bg1"/>
                </a:solidFill>
              </a:rPr>
              <a:t>Antonio Scaramuzzino</a:t>
            </a:r>
            <a:endParaRPr lang="en-US" sz="1800" dirty="0"/>
          </a:p>
          <a:p>
            <a:pPr indent="0" marL="0">
              <a:buNone/>
            </a:pPr>
            <a:r>
              <a:rPr lang="en-US" sz="1800" dirty="0">
                <a:solidFill>
                  <a:schemeClr val="bg1"/>
                </a:solidFill>
              </a:rPr>
              <a:t>Tutte le competenze, i livelli e gli scenari: bussola-ailit.vercel.app</a:t>
            </a:r>
            <a:endParaRPr lang="en-US" sz="1800" dirty="0"/>
          </a:p>
        </p:txBody>
      </p:sp>
      <p:sp>
        <p:nvSpPr>
          <p:cNvPr id="4" name="Text 0"/>
          <p:cNvSpPr/>
          <p:nvPr>
            <p:ph idx="102" type="body" hasCustomPrompt="1"/>
          </p:nvPr>
        </p:nvSpPr>
        <p:spPr>
          <a:xfrm>
            <a:off x="822960" y="4480560"/>
            <a:ext cx="10543032" cy="1645920"/>
          </a:xfrm>
          <a:prstGeom prst="rect">
            <a:avLst/>
          </a:prstGeom>
          <a:noFill/>
          <a:ln/>
        </p:spPr>
        <p:txBody>
          <a:bodyPr wrap="square" lIns="0" tIns="0" rIns="0" bIns="0" rtlCol="0" anchor="t"/>
          <a:lstStyle/>
          <a:p>
            <a:pPr indent="0" marL="0">
              <a:buNone/>
            </a:pPr>
            <a:r>
              <a:rPr lang="en-US" sz="1100" b="1" dirty="0">
                <a:solidFill>
                  <a:schemeClr val="bg1"/>
                </a:solidFill>
              </a:rPr>
              <a:t>Fonte: </a:t>
            </a:r>
            <a:pPr indent="0" marL="0">
              <a:buNone/>
            </a:pPr>
            <a:r>
              <a:rPr lang="en-US" sz="1100" dirty="0">
                <a:solidFill>
                  <a:schemeClr val="bg1"/>
                </a:solidFill>
              </a:rPr>
              <a:t>OECD / Unione europea (2026). Empowering learners for the age of AI: An AI literacy framework for primary and secondary education. OECD Publishing, Paris. https://doi.org/10.1787/65cd27d4-en — Licenza CC BY 4.0. Illustrazioni di Abiyasa Adiguna tratte dalla pubblicazione. Le proposte operative sono un'elaborazione dell'autore.</a:t>
            </a:r>
            <a:endParaRPr lang="en-US" sz="1100" dirty="0"/>
          </a:p>
          <a:p>
            <a:pPr indent="0" marL="0">
              <a:buNone/>
            </a:pPr>
            <a:r>
              <a:rPr lang="en-US" sz="600" dirty="0">
                <a:solidFill>
                  <a:schemeClr val="bg1"/>
                </a:solidFill>
              </a:rPr>
              <a:t> </a:t>
            </a:r>
            <a:endParaRPr lang="en-US" sz="1100" dirty="0"/>
          </a:p>
          <a:p>
            <a:pPr indent="0" marL="0">
              <a:buNone/>
            </a:pPr>
            <a:r>
              <a:rPr lang="en-US" sz="1100" dirty="0">
                <a:solidFill>
                  <a:schemeClr val="bg1"/>
                </a:solidFill>
              </a:rPr>
              <a:t>Il presente documento è un adattamento di un'opera originale dell'OCSE e dell'Unione europea. Le opinioni espresse e le argomentazioni utilizzate in questo adattamento non devono essere riportate come rappresentative delle posizioni ufficiali dell'OCSE, dei suoi paesi membri o dell'Unione europea.</a:t>
            </a:r>
            <a:endParaRPr lang="en-US" sz="1100" dirty="0"/>
          </a:p>
        </p:txBody>
      </p:sp>
      <p:pic>
        <p:nvPicPr>
          <p:cNvPr id="5" name="scena_due_docenti" descr="Illustrazione: scena due docenti">    </p:cNvPr>
          <p:cNvPicPr>
            <a:picLocks noChangeAspect="1"/>
          </p:cNvPicPr>
          <p:nvPr/>
        </p:nvPicPr>
        <p:blipFill>
          <a:blip r:embed="rId1"/>
          <a:stretch>
            <a:fillRect/>
          </a:stretch>
        </p:blipFill>
        <p:spPr>
          <a:xfrm>
            <a:off x="9418320" y="548640"/>
            <a:ext cx="2108748" cy="3657600"/>
          </a:xfrm>
          <a:prstGeom prst="rect">
            <a:avLst/>
          </a:prstGeom>
        </p:spPr>
      </p:pic>
    </p:spTree>
  </p:cSld>
  <p:clrMapOvr>
    <a:masterClrMapping/>
  </p:clrMapOvr>
</p:sld>
</file>

<file path=ppt/theme/theme1.xml><?xml version="1.0" encoding="utf-8"?>
<a:theme xmlns:a="http://schemas.openxmlformats.org/drawingml/2006/main" name="AILit">
  <a:themeElements>
    <a:clrScheme name="AILit">
      <a:dk1>
        <a:srgbClr val="231F20"/>
      </a:dk1>
      <a:lt1>
        <a:srgbClr val="FFFFFF"/>
      </a:lt1>
      <a:dk2>
        <a:srgbClr val="01408D"/>
      </a:dk2>
      <a:lt2>
        <a:srgbClr val="F5F4F3"/>
      </a:lt2>
      <a:accent1>
        <a:srgbClr val="01408D"/>
      </a:accent1>
      <a:accent2>
        <a:srgbClr val="CEF97B"/>
      </a:accent2>
      <a:accent3>
        <a:srgbClr val="E65235"/>
      </a:accent3>
      <a:accent4>
        <a:srgbClr val="7794CA"/>
      </a:accent4>
      <a:accent5>
        <a:srgbClr val="677B3D"/>
      </a:accent5>
      <a:accent6>
        <a:srgbClr val="CAE2FF"/>
      </a:accent6>
      <a:hlink>
        <a:srgbClr val="215E9E"/>
      </a:hlink>
      <a:folHlink>
        <a:srgbClr val="7794CA"/>
      </a:folHlink>
    </a:clrScheme>
    <a:fontScheme name="AILit">
      <a:majorFont>
        <a:latin typeface="IBM Plex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Creare con l'IA: esempi per la classe</dc:title>
  <dc:subject>PptxGenJS Presentation</dc:subject>
  <dc:creator>Antonio Scaramuzzino</dc:creator>
  <cp:lastModifiedBy>Antonio Scaramuzzino</cp:lastModifiedBy>
  <cp:revision>1</cp:revision>
  <dcterms:created xsi:type="dcterms:W3CDTF">2026-10-20T15:30:59Z</dcterms:created>
  <dcterms:modified xsi:type="dcterms:W3CDTF">2026-10-20T15:30:59Z</dcterms:modified>
</cp:coreProperties>
</file>