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notesMasterIdLst>
    <p:notesMasterId r:id="rId2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pertura" id="{8a325cf9-0cac-aabb-3e4c-333fe8182cdc}">
          <p14:sldIdLst>
            <p14:sldId id="256"/>
          </p14:sldIdLst>
        </p14:section>
        <p14:section name="Le linee guida in sintesi" id="{86b3eac2-be8a-d26e-c250-3afbf351d5bf}">
          <p14:sldIdLst>
            <p14:sldId id="257"/>
            <p14:sldId id="258"/>
            <p14:sldId id="259"/>
            <p14:sldId id="260"/>
            <p14:sldId id="261"/>
            <p14:sldId id="262"/>
          </p14:sldIdLst>
        </p14:section>
        <p14:section name="Le cinque grandi idee" id="{347400c5-304e-8358-7a50-e4eba05df89c}">
          <p14:sldIdLst>
            <p14:sldId id="263"/>
            <p14:sldId id="264"/>
            <p14:sldId id="265"/>
            <p14:sldId id="266"/>
            <p14:sldId id="267"/>
            <p14:sldId id="268"/>
          </p14:sldIdLst>
        </p14:section>
        <p14:section name="Dentro un concetto" id="{881d121f-cbf8-4e68-f2e2-fe4c2db46255}">
          <p14:sldIdLst>
            <p14:sldId id="269"/>
            <p14:sldId id="270"/>
            <p14:sldId id="271"/>
          </p14:sldIdLst>
        </p14:section>
        <p14:section name="Dalle linee guida alla classe" id="{f27ab4de-f6c6-0915-f5f3-22facbd99f9d}">
          <p14:sldIdLst>
            <p14:sldId id="272"/>
            <p14:sldId id="273"/>
            <p14:sldId id="274"/>
            <p14:sldId id="275"/>
          </p14:sldIdLst>
        </p14:section>
        <p14:section name="Chiusura" id="{3719a185-482f-1a63-b887-1d8ee1992971}">
          <p14:sldIdLst>
            <p14:sldId id="2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Fonti: AI4K12 Initiative (AAAI e CSTA). Five Big Ideas in Artificial Intelligence, poster v.2; traduzione italiana «Cinque grandi idee sull'Intelligenza Artificiale», Ammagamma srl. https://ai4k12.org/resources/big-ideas-poster/ · AI4K12 Initiative. Big Idea 1–5 Progression Charts, bozze di lavoro 2020–2022. https://ai4k12.org/gradeband-progression-charts/ · AI4K12 Initiative. Activity Resource Guides, 2022–2025. https://ai4k12.org/activities/. La ruota a destra è tratta dal poster italiano AI4K12 (traduzione Ammagamma srl), CC BY-NC-SA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corrispondenza tra le fasce statunitensi (grade) e gli ordini di scuola italiani è indicativa e basata sull'età: è una proposta del curatore, non fa parte delle linee guida AI4K12.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Spiegazioni delle idee chiave (dove presenti nella tabella): nessuna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Spiegazioni delle idee chiave (dove presenti nella tabella): L'intelligenza artificiale utilizza gli strumenti dell'informatica: strutture dati e algoritmi. · Rappresentazione e ragionamento dipendono l'una dall'altro. · Il ragionamento con rappresentazioni simboliche si svolge mediante regole di inferenza logica, mentre il ragionamento con rappresentazioni numeriche si avvale di funzioni matematiche complesse come le reti neurali. · Libri e video possono rappresentare la conoscenza, ma non «conoscono» le cose, perché non sono in grado di fare uso di quella conoscenza. · Per essere considerato intelligente, almeno una delle componenti percepire, deliberare (ragionare) o agire deve richiedere sofisticazione computazionale o una notevole potenza di calcolo. I sistemi di apertura automatica delle porte del garage non sono agenti intelligenti, perché la loro percezione, il loro ragionamento e la loro azione sono tutti banali.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Spiegazioni delle idee chiave (dove presenti nella tabella): Definizione di «apprendimento automatico» · Come funzionano gli algoritmi di apprendimento automatico · Il ruolo dei dati di addestramento · Fase di apprendimento e fase di applicazione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 versione 2 del poster inglese l'ultima parte è stata aggiornata: «I progressi delle reti neurali profonde, come i modelli linguistici di grandi dimensioni e le reti neurali convoluzionali, stanno rendendo possibile tutto questo» (traduzione del curatore). Il poster italiano riproduce la versione 1.Spiegazioni delle idee chiave (dove presenti nella tabella): Il linguaggio è una parte essenziale di ciò che ci rende umani. La metafora, le immagini evocative e l'umorismo fanno parte della cultura umana, ma non disponiamo di teorie precise e dettagliate su come le persone diano un senso a questi elementi, né su come i computer dovrebbero affrontarli. · I sistemi di IA usano algoritmi per identificare le emozioni umane. Ma non c'è alcun cuore che soffra per noi quando la macchina esprime empatia per la nostra sofferenza. · Non è chiaro quando saremo in grado di costruire sistemi di Intelligenza Artificiale Generale capaci di imitare o superare le capacità di ragionamento umane. · La coscienza è la comprensione del fatto di esistere, cioè la consapevolezza del proprio corpo e del proprio ambiente. L'autoconsapevolezza è il riconoscimento di essere un essere cosciente e pensante, capace di ragionare sui propri pensieri. Si veda Jabr (2012) per una breve discussione di queste idee.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Spiegazioni delle idee chiave (dove presenti nella tabella): nessuna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Sintesi, obiettivi e vocabolario di ogni guida in italiano: proftecnologia-framework.vercel.app/ai4k12/#attivita. Le guide originali sono in inglese, con licenza CC BY-NC-SA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Questa sequenza è una proposta del formatore: non fa parte delle linee guida AI4K12.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image" Target="../media/image-1002-2.png"/><Relationship Id="rId4"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image" Target="../media/image-1003-2.png"/><Relationship Id="rId3" Type="http://schemas.openxmlformats.org/officeDocument/2006/relationships/image" Target="../media/image-1003-3.png"/><Relationship Id="rId4"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image" Target="../media/image-1004-2.png"/><Relationship Id="rId3" Type="http://schemas.openxmlformats.org/officeDocument/2006/relationships/image" Target="../media/image-1004-3.png"/><Relationship Id="rId4"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image" Target="../media/image-1005-1.png"/><Relationship Id="rId2" Type="http://schemas.openxmlformats.org/officeDocument/2006/relationships/image" Target="../media/image-1005-2.png"/><Relationship Id="rId3" Type="http://schemas.openxmlformats.org/officeDocument/2006/relationships/image" Target="../media/image-1005-3.png"/><Relationship Id="rId4"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image" Target="../media/image-1006-1.png"/><Relationship Id="rId2" Type="http://schemas.openxmlformats.org/officeDocument/2006/relationships/image" Target="../media/image-1006-2.png"/><Relationship Id="rId3" Type="http://schemas.openxmlformats.org/officeDocument/2006/relationships/image" Target="../media/image-1006-3.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image" Target="../media/image-1007-1.png"/><Relationship Id="rId2" Type="http://schemas.openxmlformats.org/officeDocument/2006/relationships/image" Target="../media/image-1007-2.png"/><Relationship Id="rId3" Type="http://schemas.openxmlformats.org/officeDocument/2006/relationships/image" Target="../media/image-1007-3.png"/><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image" Target="../media/image-1008-2.png"/><Relationship Id="rId3" Type="http://schemas.openxmlformats.org/officeDocument/2006/relationships/image" Target="../media/image-1008-3.png"/><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009-1.png"/><Relationship Id="rId2" Type="http://schemas.openxmlformats.org/officeDocument/2006/relationships/image" Target="../media/image-1009-2.png"/><Relationship Id="rId3"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image" Target="../media/image-1010-1.png"/><Relationship Id="rId2" Type="http://schemas.openxmlformats.org/officeDocument/2006/relationships/image" Target="../media/image-1010-2.png"/><Relationship Id="rId3"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image" Target="../media/image-1011-1.png"/><Relationship Id="rId2" Type="http://schemas.openxmlformats.org/officeDocument/2006/relationships/image" Target="../media/image-1011-2.png"/><Relationship Id="rId3"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image" Target="../media/image-1012-1.png"/><Relationship Id="rId2" Type="http://schemas.openxmlformats.org/officeDocument/2006/relationships/image" Target="../media/image-1012-2.png"/><Relationship Id="rId3"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image" Target="../media/image-1013-1.png"/><Relationship Id="rId2" Type="http://schemas.openxmlformats.org/officeDocument/2006/relationships/image" Target="../media/image-1013-2.png"/><Relationship Id="rId3"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image" Target="../media/image-1014-1.png"/><Relationship Id="rId2" Type="http://schemas.openxmlformats.org/officeDocument/2006/relationships/image" Target="../media/image-1014-2.png"/><Relationship Id="rId3"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image" Target="../media/image-1015-1.png"/><Relationship Id="rId2" Type="http://schemas.openxmlformats.org/officeDocument/2006/relationships/image" Target="../media/image-1015-2.png"/><Relationship Id="rId3"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I4K12 Copertina">
    <p:bg>
      <p:bgPr>
        <a:solidFill>
          <a:srgbClr val="7C2D12"/>
        </a:solidFill>
      </p:bgPr>
    </p:bg>
    <p:spTree>
      <p:nvGrpSpPr>
        <p:cNvPr id="1" name=""/>
        <p:cNvGrpSpPr/>
        <p:nvPr/>
      </p:nvGrpSpPr>
      <p:grpSpPr>
        <a:xfrm>
          <a:off x="0" y="0"/>
          <a:ext cx="0" cy="0"/>
          <a:chOff x="0" y="0"/>
          <a:chExt cx="0" cy="0"/>
        </a:xfrm>
      </p:grpSpPr>
      <p:sp>
        <p:nvSpPr>
          <p:cNvPr id="2" name="Shape 0"/>
          <p:cNvSpPr/>
          <p:nvPr/>
        </p:nvSpPr>
        <p:spPr>
          <a:xfrm>
            <a:off x="7589520" y="0"/>
            <a:ext cx="4602175" cy="6263640"/>
          </a:xfrm>
          <a:prstGeom prst="rect">
            <a:avLst/>
          </a:prstGeom>
          <a:solidFill>
            <a:srgbClr val="4A1A0A"/>
          </a:solidFill>
          <a:ln/>
        </p:spPr>
      </p:sp>
      <p:pic>
        <p:nvPicPr>
          <p:cNvPr id="3" name="Image 0" descr="/home/claude/mat/Kit_grafico_AI4K12/img/ruota_ai4k12_it.png">    </p:cNvPr>
          <p:cNvPicPr>
            <a:picLocks noChangeAspect="1"/>
          </p:cNvPicPr>
          <p:nvPr/>
        </p:nvPicPr>
        <p:blipFill>
          <a:blip r:embed="rId1"/>
          <a:stretch>
            <a:fillRect/>
          </a:stretch>
        </p:blipFill>
        <p:spPr>
          <a:xfrm>
            <a:off x="7818120" y="1051560"/>
            <a:ext cx="4160520" cy="4160520"/>
          </a:xfrm>
          <a:prstGeom prst="rect">
            <a:avLst/>
          </a:prstGeom>
        </p:spPr>
      </p:pic>
      <p:pic>
        <p:nvPicPr>
          <p:cNvPr id="4" name="Image 1" descr="/home/claude/mat/Kit_grafico_AI4K12/img/logo_ai4k12_it.png">    </p:cNvPr>
          <p:cNvPicPr>
            <a:picLocks noChangeAspect="1"/>
          </p:cNvPicPr>
          <p:nvPr/>
        </p:nvPicPr>
        <p:blipFill>
          <a:blip r:embed="rId2"/>
          <a:stretch>
            <a:fillRect/>
          </a:stretch>
        </p:blipFill>
        <p:spPr>
          <a:xfrm>
            <a:off x="731520" y="640080"/>
            <a:ext cx="640080" cy="640080"/>
          </a:xfrm>
          <a:prstGeom prst="rect">
            <a:avLst/>
          </a:prstGeom>
        </p:spPr>
      </p:pic>
      <p:sp>
        <p:nvSpPr>
          <p:cNvPr id="5" name="Text 1"/>
          <p:cNvSpPr/>
          <p:nvPr>
            <p:ph idx="103" type="title" hasCustomPrompt="1"/>
          </p:nvPr>
        </p:nvSpPr>
        <p:spPr>
          <a:xfrm>
            <a:off x="731520" y="1463040"/>
            <a:ext cx="6583680" cy="2011680"/>
          </a:xfrm>
          <a:prstGeom prst="rect">
            <a:avLst/>
          </a:prstGeom>
          <a:noFill/>
          <a:ln/>
        </p:spPr>
        <p:txBody>
          <a:bodyPr wrap="square" rtlCol="0"/>
          <a:lstStyle>
            <a:lvl1pPr algn="l" indent="0" marL="0">
              <a:buNone/>
              <a:defRPr lang="en-US" sz="4200" b="1" dirty="0">
                <a:solidFill>
                  <a:srgbClr val="FFFFFF"/>
                </a:solidFill>
                <a:latin typeface="Outfit" pitchFamily="34" charset="0"/>
                <a:ea typeface="Outfit" pitchFamily="34" charset="-122"/>
                <a:cs typeface="Outfit" pitchFamily="34" charset="-120"/>
              </a:defRPr>
            </a:lvl1pPr>
          </a:lstStyle>
          <a:p>
            <a:pPr algn="l" indent="0" marL="0">
              <a:buNone/>
            </a:pPr>
            <a:r>
              <a:rPr lang="en-US" sz="4200" b="1" dirty="0">
                <a:solidFill>
                  <a:srgbClr val="FFFFFF"/>
                </a:solidFill>
                <a:latin typeface="Outfit" pitchFamily="34" charset="0"/>
                <a:ea typeface="Outfit" pitchFamily="34" charset="-122"/>
                <a:cs typeface="Outfit" pitchFamily="34" charset="-120"/>
              </a:rPr>
              <a:t>Titolo del percorso</a:t>
            </a:r>
            <a:endParaRPr lang="en-US" sz="4200" dirty="0"/>
          </a:p>
        </p:txBody>
      </p:sp>
      <p:sp>
        <p:nvSpPr>
          <p:cNvPr id="6" name="Text 1"/>
          <p:cNvSpPr/>
          <p:nvPr>
            <p:ph idx="104" type="body" hasCustomPrompt="1"/>
          </p:nvPr>
        </p:nvSpPr>
        <p:spPr>
          <a:xfrm>
            <a:off x="731520" y="3611880"/>
            <a:ext cx="6583680" cy="914400"/>
          </a:xfrm>
          <a:prstGeom prst="rect">
            <a:avLst/>
          </a:prstGeom>
          <a:noFill/>
          <a:ln/>
        </p:spPr>
        <p:txBody>
          <a:bodyPr wrap="square" rtlCol="0"/>
          <a:lstStyle>
            <a:lvl1pPr algn="l" indent="0" marL="0">
              <a:buNone/>
              <a:defRPr lang="en-US" sz="1900" dirty="0">
                <a:solidFill>
                  <a:srgbClr val="F1DCCF"/>
                </a:solidFill>
                <a:latin typeface="Source Sans 3" pitchFamily="34" charset="0"/>
                <a:ea typeface="Source Sans 3" pitchFamily="34" charset="-122"/>
                <a:cs typeface="Source Sans 3" pitchFamily="34" charset="-120"/>
              </a:defRPr>
            </a:lvl1pPr>
          </a:lstStyle>
          <a:p>
            <a:pPr algn="l" indent="0" marL="0">
              <a:buNone/>
            </a:pPr>
            <a:r>
              <a:rPr lang="en-US" sz="1900" dirty="0">
                <a:solidFill>
                  <a:srgbClr val="F1DCCF"/>
                </a:solidFill>
                <a:latin typeface="Source Sans 3" pitchFamily="34" charset="0"/>
                <a:ea typeface="Source Sans 3" pitchFamily="34" charset="-122"/>
                <a:cs typeface="Source Sans 3" pitchFamily="34" charset="-120"/>
              </a:rPr>
              <a:t>Sottotitolo / destinatari</a:t>
            </a:r>
            <a:endParaRPr lang="en-US" sz="1900" dirty="0"/>
          </a:p>
        </p:txBody>
      </p:sp>
      <p:sp>
        <p:nvSpPr>
          <p:cNvPr id="7" name="Text 1"/>
          <p:cNvSpPr/>
          <p:nvPr>
            <p:ph idx="105" type="body" hasCustomPrompt="1"/>
          </p:nvPr>
        </p:nvSpPr>
        <p:spPr>
          <a:xfrm>
            <a:off x="731520" y="4892040"/>
            <a:ext cx="6766560" cy="1097280"/>
          </a:xfrm>
          <a:prstGeom prst="rect">
            <a:avLst/>
          </a:prstGeom>
          <a:noFill/>
          <a:ln/>
        </p:spPr>
        <p:txBody>
          <a:bodyPr wrap="square" rtlCol="0"/>
          <a:lstStyle>
            <a:lvl1pPr algn="l" indent="0" marL="0">
              <a:buNone/>
              <a:defRPr lang="en-US" sz="1600" dirty="0">
                <a:solidFill>
                  <a:srgbClr val="FFFFFF"/>
                </a:solidFill>
                <a:latin typeface="Source Sans 3" pitchFamily="34" charset="0"/>
                <a:ea typeface="Source Sans 3" pitchFamily="34" charset="-122"/>
                <a:cs typeface="Source Sans 3" pitchFamily="34" charset="-120"/>
              </a:defRPr>
            </a:lvl1pPr>
          </a:lstStyle>
          <a:p>
            <a:pPr algn="l" indent="0" marL="0">
              <a:buNone/>
            </a:pPr>
            <a:r>
              <a:rPr lang="en-US" sz="1600" dirty="0">
                <a:solidFill>
                  <a:srgbClr val="FFFFFF"/>
                </a:solidFill>
                <a:latin typeface="Source Sans 3" pitchFamily="34" charset="0"/>
                <a:ea typeface="Source Sans 3" pitchFamily="34" charset="-122"/>
                <a:cs typeface="Source Sans 3" pitchFamily="34" charset="-120"/>
              </a:rPr>
              <a:t>Formatore · Ente · Data</a:t>
            </a:r>
            <a:endParaRPr lang="en-US" sz="1600" dirty="0"/>
          </a:p>
        </p:txBody>
      </p:sp>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F1DCCF"/>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9" name="Image 2" descr="/home/claude/mat/Kit_grafico_AI4K12/img/logo_ai4k12_it.png">    </p:cNvPr>
          <p:cNvPicPr>
            <a:picLocks noChangeAspect="1"/>
          </p:cNvPicPr>
          <p:nvPr/>
        </p:nvPicPr>
        <p:blipFill>
          <a:blip r:embed="rId3"/>
          <a:stretch>
            <a:fillRect/>
          </a:stretch>
        </p:blipFill>
        <p:spPr>
          <a:xfrm>
            <a:off x="10561320" y="6391656"/>
            <a:ext cx="310896" cy="31089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I4K12 Sezione Ram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7C2D12"/>
          </a:solidFill>
          <a:ln/>
        </p:spPr>
      </p:sp>
      <p:pic>
        <p:nvPicPr>
          <p:cNvPr id="3" name="Image 0" descr="/home/claude/mat/Kit_grafico_AI4K12/img/anello.png">    </p:cNvPr>
          <p:cNvPicPr>
            <a:picLocks noChangeAspect="1"/>
          </p:cNvPicPr>
          <p:nvPr/>
        </p:nvPicPr>
        <p:blipFill>
          <a:blip r:embed="rId1"/>
          <a:stretch>
            <a:fillRect/>
          </a:stretch>
        </p:blipFill>
        <p:spPr>
          <a:xfrm>
            <a:off x="548640" y="4343400"/>
            <a:ext cx="1463040" cy="146304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B27A"/>
                </a:solidFill>
                <a:latin typeface="Outfit" pitchFamily="34" charset="0"/>
                <a:ea typeface="Outfit" pitchFamily="34" charset="-122"/>
                <a:cs typeface="Outfit" pitchFamily="34" charset="-120"/>
              </a:defRPr>
            </a:lvl1pPr>
          </a:lstStyle>
          <a:p>
            <a:pPr algn="l" indent="0" marL="0">
              <a:buNone/>
            </a:pPr>
            <a:r>
              <a:rPr lang="en-US" sz="11000" b="1" dirty="0">
                <a:solidFill>
                  <a:srgbClr val="FFB27A"/>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7C2D12"/>
                </a:solidFill>
                <a:latin typeface="Outfit" pitchFamily="34" charset="0"/>
                <a:ea typeface="Outfit" pitchFamily="34" charset="-122"/>
                <a:cs typeface="Outfit" pitchFamily="34" charset="-120"/>
              </a:defRPr>
            </a:lvl1pPr>
          </a:lstStyle>
          <a:p>
            <a:pPr algn="l" indent="0" marL="0">
              <a:buNone/>
            </a:pPr>
            <a:r>
              <a:rPr lang="en-US" sz="4000" b="1" dirty="0">
                <a:solidFill>
                  <a:srgbClr val="7C2D12"/>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6B5A51"/>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6B5A51"/>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mat/Kit_grafico_AI4K12/img/simbolo_idee.png">    </p:cNvPr>
          <p:cNvPicPr>
            <a:picLocks noChangeAspect="1"/>
          </p:cNvPicPr>
          <p:nvPr/>
        </p:nvPicPr>
        <p:blipFill>
          <a:blip r:embed="rId2"/>
          <a:stretch>
            <a:fillRect/>
          </a:stretch>
        </p:blipFill>
        <p:spPr>
          <a:xfrm>
            <a:off x="4389120" y="1783080"/>
            <a:ext cx="653796"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9" name="Image 2" descr="/home/claude/mat/Kit_grafico_AI4K12/img/logo_ai4k12_it.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I4K12 Sezione Idea percezion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2A66AA"/>
          </a:solidFill>
          <a:ln/>
        </p:spPr>
      </p:sp>
      <p:pic>
        <p:nvPicPr>
          <p:cNvPr id="3" name="Image 0" descr="/home/claude/mat/Kit_grafico_AI4K12/img/medaglione_percezione.png">    </p:cNvPr>
          <p:cNvPicPr>
            <a:picLocks noChangeAspect="1"/>
          </p:cNvPicPr>
          <p:nvPr/>
        </p:nvPicPr>
        <p:blipFill>
          <a:blip r:embed="rId1"/>
          <a:stretch>
            <a:fillRect/>
          </a:stretch>
        </p:blipFill>
        <p:spPr>
          <a:xfrm>
            <a:off x="548640" y="685800"/>
            <a:ext cx="1371600" cy="137160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FFFF"/>
                </a:solidFill>
                <a:latin typeface="Outfit" pitchFamily="34" charset="0"/>
                <a:ea typeface="Outfit" pitchFamily="34" charset="-122"/>
                <a:cs typeface="Outfit" pitchFamily="34" charset="-120"/>
              </a:defRPr>
            </a:lvl1pPr>
          </a:lstStyle>
          <a:p>
            <a:pPr algn="l" indent="0" marL="0">
              <a:buNone/>
            </a:pPr>
            <a:r>
              <a:rPr lang="en-US" sz="11000" b="1" dirty="0">
                <a:solidFill>
                  <a:srgbClr val="FFFFFF"/>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7C2D12"/>
                </a:solidFill>
                <a:latin typeface="Outfit" pitchFamily="34" charset="0"/>
                <a:ea typeface="Outfit" pitchFamily="34" charset="-122"/>
                <a:cs typeface="Outfit" pitchFamily="34" charset="-120"/>
              </a:defRPr>
            </a:lvl1pPr>
          </a:lstStyle>
          <a:p>
            <a:pPr algn="l" indent="0" marL="0">
              <a:buNone/>
            </a:pPr>
            <a:r>
              <a:rPr lang="en-US" sz="4000" b="1" dirty="0">
                <a:solidFill>
                  <a:srgbClr val="7C2D12"/>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6B5A51"/>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6B5A51"/>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mat/Kit_grafico_AI4K12/img/simbolo_idee.png">    </p:cNvPr>
          <p:cNvPicPr>
            <a:picLocks noChangeAspect="1"/>
          </p:cNvPicPr>
          <p:nvPr/>
        </p:nvPicPr>
        <p:blipFill>
          <a:blip r:embed="rId2"/>
          <a:stretch>
            <a:fillRect/>
          </a:stretch>
        </p:blipFill>
        <p:spPr>
          <a:xfrm>
            <a:off x="4389120" y="1783080"/>
            <a:ext cx="653796"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9" name="Image 2" descr="/home/claude/mat/Kit_grafico_AI4K12/img/logo_ai4k12_it.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I4K12 Sezione Idea rappresentazion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9A5B00"/>
          </a:solidFill>
          <a:ln/>
        </p:spPr>
      </p:sp>
      <p:pic>
        <p:nvPicPr>
          <p:cNvPr id="3" name="Image 0" descr="/home/claude/mat/Kit_grafico_AI4K12/img/medaglione_rappresentazione.png">    </p:cNvPr>
          <p:cNvPicPr>
            <a:picLocks noChangeAspect="1"/>
          </p:cNvPicPr>
          <p:nvPr/>
        </p:nvPicPr>
        <p:blipFill>
          <a:blip r:embed="rId1"/>
          <a:stretch>
            <a:fillRect/>
          </a:stretch>
        </p:blipFill>
        <p:spPr>
          <a:xfrm>
            <a:off x="548640" y="685800"/>
            <a:ext cx="1371600" cy="137160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FFFF"/>
                </a:solidFill>
                <a:latin typeface="Outfit" pitchFamily="34" charset="0"/>
                <a:ea typeface="Outfit" pitchFamily="34" charset="-122"/>
                <a:cs typeface="Outfit" pitchFamily="34" charset="-120"/>
              </a:defRPr>
            </a:lvl1pPr>
          </a:lstStyle>
          <a:p>
            <a:pPr algn="l" indent="0" marL="0">
              <a:buNone/>
            </a:pPr>
            <a:r>
              <a:rPr lang="en-US" sz="11000" b="1" dirty="0">
                <a:solidFill>
                  <a:srgbClr val="FFFFFF"/>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7C2D12"/>
                </a:solidFill>
                <a:latin typeface="Outfit" pitchFamily="34" charset="0"/>
                <a:ea typeface="Outfit" pitchFamily="34" charset="-122"/>
                <a:cs typeface="Outfit" pitchFamily="34" charset="-120"/>
              </a:defRPr>
            </a:lvl1pPr>
          </a:lstStyle>
          <a:p>
            <a:pPr algn="l" indent="0" marL="0">
              <a:buNone/>
            </a:pPr>
            <a:r>
              <a:rPr lang="en-US" sz="4000" b="1" dirty="0">
                <a:solidFill>
                  <a:srgbClr val="7C2D12"/>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6B5A51"/>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6B5A51"/>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mat/Kit_grafico_AI4K12/img/simbolo_idee.png">    </p:cNvPr>
          <p:cNvPicPr>
            <a:picLocks noChangeAspect="1"/>
          </p:cNvPicPr>
          <p:nvPr/>
        </p:nvPicPr>
        <p:blipFill>
          <a:blip r:embed="rId2"/>
          <a:stretch>
            <a:fillRect/>
          </a:stretch>
        </p:blipFill>
        <p:spPr>
          <a:xfrm>
            <a:off x="4389120" y="1783080"/>
            <a:ext cx="653796"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9" name="Image 2" descr="/home/claude/mat/Kit_grafico_AI4K12/img/logo_ai4k12_it.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I4K12 Sezione Idea apprendimento">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26724A"/>
          </a:solidFill>
          <a:ln/>
        </p:spPr>
      </p:sp>
      <p:pic>
        <p:nvPicPr>
          <p:cNvPr id="3" name="Image 0" descr="/home/claude/mat/Kit_grafico_AI4K12/img/medaglione_apprendimento.png">    </p:cNvPr>
          <p:cNvPicPr>
            <a:picLocks noChangeAspect="1"/>
          </p:cNvPicPr>
          <p:nvPr/>
        </p:nvPicPr>
        <p:blipFill>
          <a:blip r:embed="rId1"/>
          <a:stretch>
            <a:fillRect/>
          </a:stretch>
        </p:blipFill>
        <p:spPr>
          <a:xfrm>
            <a:off x="548640" y="685800"/>
            <a:ext cx="1371600" cy="137160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FFFF"/>
                </a:solidFill>
                <a:latin typeface="Outfit" pitchFamily="34" charset="0"/>
                <a:ea typeface="Outfit" pitchFamily="34" charset="-122"/>
                <a:cs typeface="Outfit" pitchFamily="34" charset="-120"/>
              </a:defRPr>
            </a:lvl1pPr>
          </a:lstStyle>
          <a:p>
            <a:pPr algn="l" indent="0" marL="0">
              <a:buNone/>
            </a:pPr>
            <a:r>
              <a:rPr lang="en-US" sz="11000" b="1" dirty="0">
                <a:solidFill>
                  <a:srgbClr val="FFFFFF"/>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7C2D12"/>
                </a:solidFill>
                <a:latin typeface="Outfit" pitchFamily="34" charset="0"/>
                <a:ea typeface="Outfit" pitchFamily="34" charset="-122"/>
                <a:cs typeface="Outfit" pitchFamily="34" charset="-120"/>
              </a:defRPr>
            </a:lvl1pPr>
          </a:lstStyle>
          <a:p>
            <a:pPr algn="l" indent="0" marL="0">
              <a:buNone/>
            </a:pPr>
            <a:r>
              <a:rPr lang="en-US" sz="4000" b="1" dirty="0">
                <a:solidFill>
                  <a:srgbClr val="7C2D12"/>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6B5A51"/>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6B5A51"/>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mat/Kit_grafico_AI4K12/img/simbolo_idee.png">    </p:cNvPr>
          <p:cNvPicPr>
            <a:picLocks noChangeAspect="1"/>
          </p:cNvPicPr>
          <p:nvPr/>
        </p:nvPicPr>
        <p:blipFill>
          <a:blip r:embed="rId2"/>
          <a:stretch>
            <a:fillRect/>
          </a:stretch>
        </p:blipFill>
        <p:spPr>
          <a:xfrm>
            <a:off x="4389120" y="1783080"/>
            <a:ext cx="653796"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9" name="Image 2" descr="/home/claude/mat/Kit_grafico_AI4K12/img/logo_ai4k12_it.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1006</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I4K12 Sezione Idea interazion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0B7280"/>
          </a:solidFill>
          <a:ln/>
        </p:spPr>
      </p:sp>
      <p:pic>
        <p:nvPicPr>
          <p:cNvPr id="3" name="Image 0" descr="/home/claude/mat/Kit_grafico_AI4K12/img/medaglione_interazione.png">    </p:cNvPr>
          <p:cNvPicPr>
            <a:picLocks noChangeAspect="1"/>
          </p:cNvPicPr>
          <p:nvPr/>
        </p:nvPicPr>
        <p:blipFill>
          <a:blip r:embed="rId1"/>
          <a:stretch>
            <a:fillRect/>
          </a:stretch>
        </p:blipFill>
        <p:spPr>
          <a:xfrm>
            <a:off x="548640" y="685800"/>
            <a:ext cx="1371600" cy="137160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FFFF"/>
                </a:solidFill>
                <a:latin typeface="Outfit" pitchFamily="34" charset="0"/>
                <a:ea typeface="Outfit" pitchFamily="34" charset="-122"/>
                <a:cs typeface="Outfit" pitchFamily="34" charset="-120"/>
              </a:defRPr>
            </a:lvl1pPr>
          </a:lstStyle>
          <a:p>
            <a:pPr algn="l" indent="0" marL="0">
              <a:buNone/>
            </a:pPr>
            <a:r>
              <a:rPr lang="en-US" sz="11000" b="1" dirty="0">
                <a:solidFill>
                  <a:srgbClr val="FFFFFF"/>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7C2D12"/>
                </a:solidFill>
                <a:latin typeface="Outfit" pitchFamily="34" charset="0"/>
                <a:ea typeface="Outfit" pitchFamily="34" charset="-122"/>
                <a:cs typeface="Outfit" pitchFamily="34" charset="-120"/>
              </a:defRPr>
            </a:lvl1pPr>
          </a:lstStyle>
          <a:p>
            <a:pPr algn="l" indent="0" marL="0">
              <a:buNone/>
            </a:pPr>
            <a:r>
              <a:rPr lang="en-US" sz="4000" b="1" dirty="0">
                <a:solidFill>
                  <a:srgbClr val="7C2D12"/>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6B5A51"/>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6B5A51"/>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mat/Kit_grafico_AI4K12/img/simbolo_idee.png">    </p:cNvPr>
          <p:cNvPicPr>
            <a:picLocks noChangeAspect="1"/>
          </p:cNvPicPr>
          <p:nvPr/>
        </p:nvPicPr>
        <p:blipFill>
          <a:blip r:embed="rId2"/>
          <a:stretch>
            <a:fillRect/>
          </a:stretch>
        </p:blipFill>
        <p:spPr>
          <a:xfrm>
            <a:off x="4389120" y="1783080"/>
            <a:ext cx="653796"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9" name="Image 2" descr="/home/claude/mat/Kit_grafico_AI4K12/img/logo_ai4k12_it.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I4K12 Sezione Idea impatto">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3749040" cy="6263640"/>
          </a:xfrm>
          <a:prstGeom prst="rect">
            <a:avLst/>
          </a:prstGeom>
          <a:solidFill>
            <a:srgbClr val="A92E64"/>
          </a:solidFill>
          <a:ln/>
        </p:spPr>
      </p:sp>
      <p:pic>
        <p:nvPicPr>
          <p:cNvPr id="3" name="Image 0" descr="/home/claude/mat/Kit_grafico_AI4K12/img/medaglione_impatto.png">    </p:cNvPr>
          <p:cNvPicPr>
            <a:picLocks noChangeAspect="1"/>
          </p:cNvPicPr>
          <p:nvPr/>
        </p:nvPicPr>
        <p:blipFill>
          <a:blip r:embed="rId1"/>
          <a:stretch>
            <a:fillRect/>
          </a:stretch>
        </p:blipFill>
        <p:spPr>
          <a:xfrm>
            <a:off x="548640" y="685800"/>
            <a:ext cx="1371600" cy="1371600"/>
          </a:xfrm>
          <a:prstGeom prst="rect">
            <a:avLst/>
          </a:prstGeom>
        </p:spPr>
      </p:pic>
      <p:sp>
        <p:nvSpPr>
          <p:cNvPr id="4" name="Text 1"/>
          <p:cNvSpPr/>
          <p:nvPr>
            <p:ph idx="102" type="body" hasCustomPrompt="1"/>
          </p:nvPr>
        </p:nvSpPr>
        <p:spPr>
          <a:xfrm>
            <a:off x="548640" y="2194560"/>
            <a:ext cx="2743200" cy="1828800"/>
          </a:xfrm>
          <a:prstGeom prst="rect">
            <a:avLst/>
          </a:prstGeom>
          <a:noFill/>
          <a:ln/>
        </p:spPr>
        <p:txBody>
          <a:bodyPr wrap="square" rtlCol="0"/>
          <a:lstStyle>
            <a:lvl1pPr algn="l" indent="0" marL="0">
              <a:buNone/>
              <a:defRPr lang="en-US" sz="11000" b="1" dirty="0">
                <a:solidFill>
                  <a:srgbClr val="FFFFFF"/>
                </a:solidFill>
                <a:latin typeface="Outfit" pitchFamily="34" charset="0"/>
                <a:ea typeface="Outfit" pitchFamily="34" charset="-122"/>
                <a:cs typeface="Outfit" pitchFamily="34" charset="-120"/>
              </a:defRPr>
            </a:lvl1pPr>
          </a:lstStyle>
          <a:p>
            <a:pPr algn="l" indent="0" marL="0">
              <a:buNone/>
            </a:pPr>
            <a:r>
              <a:rPr lang="en-US" sz="11000" b="1" dirty="0">
                <a:solidFill>
                  <a:srgbClr val="FFFFFF"/>
                </a:solidFill>
                <a:latin typeface="Outfit" pitchFamily="34" charset="0"/>
                <a:ea typeface="Outfit" pitchFamily="34" charset="-122"/>
                <a:cs typeface="Outfit" pitchFamily="34" charset="-120"/>
              </a:rPr>
              <a:t>01</a:t>
            </a:r>
            <a:endParaRPr lang="en-US" sz="11000" dirty="0"/>
          </a:p>
        </p:txBody>
      </p:sp>
      <p:sp>
        <p:nvSpPr>
          <p:cNvPr id="5" name="Text 1"/>
          <p:cNvSpPr/>
          <p:nvPr>
            <p:ph idx="103" type="title" hasCustomPrompt="1"/>
          </p:nvPr>
        </p:nvSpPr>
        <p:spPr>
          <a:xfrm>
            <a:off x="4389120" y="2011680"/>
            <a:ext cx="7223760" cy="1371600"/>
          </a:xfrm>
          <a:prstGeom prst="rect">
            <a:avLst/>
          </a:prstGeom>
          <a:noFill/>
          <a:ln/>
        </p:spPr>
        <p:txBody>
          <a:bodyPr wrap="square" rtlCol="0"/>
          <a:lstStyle>
            <a:lvl1pPr algn="l" indent="0" marL="0">
              <a:buNone/>
              <a:defRPr lang="en-US" sz="4000" b="1" dirty="0">
                <a:solidFill>
                  <a:srgbClr val="7C2D12"/>
                </a:solidFill>
                <a:latin typeface="Outfit" pitchFamily="34" charset="0"/>
                <a:ea typeface="Outfit" pitchFamily="34" charset="-122"/>
                <a:cs typeface="Outfit" pitchFamily="34" charset="-120"/>
              </a:defRPr>
            </a:lvl1pPr>
          </a:lstStyle>
          <a:p>
            <a:pPr algn="l" indent="0" marL="0">
              <a:buNone/>
            </a:pPr>
            <a:r>
              <a:rPr lang="en-US" sz="4000" b="1" dirty="0">
                <a:solidFill>
                  <a:srgbClr val="7C2D12"/>
                </a:solidFill>
                <a:latin typeface="Outfit" pitchFamily="34" charset="0"/>
                <a:ea typeface="Outfit" pitchFamily="34" charset="-122"/>
                <a:cs typeface="Outfit" pitchFamily="34" charset="-120"/>
              </a:rPr>
              <a:t>Titolo della sezione</a:t>
            </a:r>
            <a:endParaRPr lang="en-US" sz="4000" dirty="0"/>
          </a:p>
        </p:txBody>
      </p:sp>
      <p:sp>
        <p:nvSpPr>
          <p:cNvPr id="6" name="Text 1"/>
          <p:cNvSpPr/>
          <p:nvPr>
            <p:ph idx="104" type="body" hasCustomPrompt="1"/>
          </p:nvPr>
        </p:nvSpPr>
        <p:spPr>
          <a:xfrm>
            <a:off x="4389120" y="3520440"/>
            <a:ext cx="7223760" cy="914400"/>
          </a:xfrm>
          <a:prstGeom prst="rect">
            <a:avLst/>
          </a:prstGeom>
          <a:noFill/>
          <a:ln/>
        </p:spPr>
        <p:txBody>
          <a:bodyPr wrap="square" rtlCol="0"/>
          <a:lstStyle>
            <a:lvl1pPr algn="l" indent="0" marL="0">
              <a:buNone/>
              <a:defRPr lang="en-US" sz="2000" dirty="0">
                <a:solidFill>
                  <a:srgbClr val="6B5A51"/>
                </a:solidFill>
                <a:latin typeface="Source Sans 3" pitchFamily="34" charset="0"/>
                <a:ea typeface="Source Sans 3" pitchFamily="34" charset="-122"/>
                <a:cs typeface="Source Sans 3" pitchFamily="34" charset="-120"/>
              </a:defRPr>
            </a:lvl1pPr>
          </a:lstStyle>
          <a:p>
            <a:pPr algn="l" indent="0" marL="0">
              <a:buNone/>
            </a:pPr>
            <a:r>
              <a:rPr lang="en-US" sz="2000" dirty="0">
                <a:solidFill>
                  <a:srgbClr val="6B5A51"/>
                </a:solidFill>
                <a:latin typeface="Source Sans 3" pitchFamily="34" charset="0"/>
                <a:ea typeface="Source Sans 3" pitchFamily="34" charset="-122"/>
                <a:cs typeface="Source Sans 3" pitchFamily="34" charset="-120"/>
              </a:rPr>
              <a:t>Domanda guida o sottotitolo</a:t>
            </a:r>
            <a:endParaRPr lang="en-US" sz="2000" dirty="0"/>
          </a:p>
        </p:txBody>
      </p:sp>
      <p:pic>
        <p:nvPicPr>
          <p:cNvPr id="7" name="Image 1" descr="/home/claude/mat/Kit_grafico_AI4K12/img/simbolo_idee.png">    </p:cNvPr>
          <p:cNvPicPr>
            <a:picLocks noChangeAspect="1"/>
          </p:cNvPicPr>
          <p:nvPr/>
        </p:nvPicPr>
        <p:blipFill>
          <a:blip r:embed="rId2"/>
          <a:stretch>
            <a:fillRect/>
          </a:stretch>
        </p:blipFill>
        <p:spPr>
          <a:xfrm>
            <a:off x="4389120" y="1783080"/>
            <a:ext cx="653796" cy="118872"/>
          </a:xfrm>
          <a:prstGeom prst="rect">
            <a:avLst/>
          </a:prstGeom>
        </p:spPr>
      </p:pic>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9" name="Image 2" descr="/home/claude/mat/Kit_grafico_AI4K12/img/logo_ai4k12_it.png">    </p:cNvPr>
          <p:cNvPicPr>
            <a:picLocks noChangeAspect="1"/>
          </p:cNvPicPr>
          <p:nvPr/>
        </p:nvPicPr>
        <p:blipFill>
          <a:blip r:embed="rId3"/>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1008</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I4K12 Contenuto">
    <p:bg>
      <p:bgPr>
        <a:solidFill>
          <a:srgbClr val="FFFFFF"/>
        </a:solidFill>
      </p:bgPr>
    </p:bg>
    <p:spTree>
      <p:nvGrpSpPr>
        <p:cNvPr id="1" name=""/>
        <p:cNvGrpSpPr/>
        <p:nvPr/>
      </p:nvGrpSpPr>
      <p:grpSpPr>
        <a:xfrm>
          <a:off x="0" y="0"/>
          <a:ext cx="0" cy="0"/>
          <a:chOff x="0" y="0"/>
          <a:chExt cx="0" cy="0"/>
        </a:xfrm>
      </p:grpSpPr>
      <p:pic>
        <p:nvPicPr>
          <p:cNvPr id="2" name="Image 0" descr="/home/claude/mat/Kit_grafico_AI4K12/img/simbolo_idee.png">    </p:cNvPr>
          <p:cNvPicPr>
            <a:picLocks noChangeAspect="1"/>
          </p:cNvPicPr>
          <p:nvPr/>
        </p:nvPicPr>
        <p:blipFill>
          <a:blip r:embed="rId1"/>
          <a:stretch>
            <a:fillRect/>
          </a:stretch>
        </p:blipFill>
        <p:spPr>
          <a:xfrm>
            <a:off x="548640" y="274320"/>
            <a:ext cx="653796" cy="118872"/>
          </a:xfrm>
          <a:prstGeom prst="rect">
            <a:avLst/>
          </a:prstGeom>
        </p:spPr>
      </p:pic>
      <p:sp>
        <p:nvSpPr>
          <p:cNvPr id="3" name="Text 0"/>
          <p:cNvSpPr/>
          <p:nvPr>
            <p:ph idx="101" type="title" hasCustomPrompt="1"/>
          </p:nvPr>
        </p:nvSpPr>
        <p:spPr>
          <a:xfrm>
            <a:off x="548640" y="457200"/>
            <a:ext cx="11091672" cy="731520"/>
          </a:xfrm>
          <a:prstGeom prst="rect">
            <a:avLst/>
          </a:prstGeom>
          <a:noFill/>
          <a:ln/>
        </p:spPr>
        <p:txBody>
          <a:bodyPr wrap="square" rtlCol="0"/>
          <a:lstStyle>
            <a:lvl1pPr algn="l" indent="0" marL="0">
              <a:buNone/>
              <a:defRPr lang="en-US" sz="3200" b="1" dirty="0">
                <a:solidFill>
                  <a:srgbClr val="7C2D12"/>
                </a:solidFill>
                <a:latin typeface="Outfit" pitchFamily="34" charset="0"/>
                <a:ea typeface="Outfit" pitchFamily="34" charset="-122"/>
                <a:cs typeface="Outfit" pitchFamily="34" charset="-120"/>
              </a:defRPr>
            </a:lvl1pPr>
          </a:lstStyle>
          <a:p>
            <a:pPr algn="l" indent="0" marL="0">
              <a:buNone/>
            </a:pPr>
            <a:r>
              <a:rPr lang="en-US" sz="3200" b="1" dirty="0">
                <a:solidFill>
                  <a:srgbClr val="7C2D12"/>
                </a:solidFill>
                <a:latin typeface="Outfit" pitchFamily="34" charset="0"/>
                <a:ea typeface="Outfit" pitchFamily="34" charset="-122"/>
                <a:cs typeface="Outfit" pitchFamily="34" charset="-120"/>
              </a:rPr>
              <a:t>Titolo della slide</a:t>
            </a:r>
            <a:endParaRPr lang="en-US" sz="3200" dirty="0"/>
          </a:p>
        </p:txBody>
      </p:sp>
      <p:sp>
        <p:nvSpPr>
          <p:cNvPr id="4" name="Text 0"/>
          <p:cNvSpPr/>
          <p:nvPr>
            <p:ph idx="102" type="body" hasCustomPrompt="1"/>
          </p:nvPr>
        </p:nvSpPr>
        <p:spPr>
          <a:xfrm>
            <a:off x="548640" y="1417320"/>
            <a:ext cx="11091672" cy="4754880"/>
          </a:xfrm>
          <a:prstGeom prst="rect">
            <a:avLst/>
          </a:prstGeom>
          <a:noFill/>
          <a:ln/>
        </p:spPr>
        <p:txBody>
          <a:bodyPr wrap="square" rtlCol="0"/>
          <a:lstStyle>
            <a:lvl1pPr indent="0" marL="0">
              <a:spcAft>
                <a:spcPts val="800"/>
              </a:spcAft>
              <a:buNone/>
              <a:defRPr lang="en-US" sz="1800" dirty="0">
                <a:solidFill>
                  <a:srgbClr val="2A1D17"/>
                </a:solidFill>
                <a:latin typeface="Source Sans 3" pitchFamily="34" charset="0"/>
                <a:ea typeface="Source Sans 3" pitchFamily="34" charset="-122"/>
                <a:cs typeface="Source Sans 3" pitchFamily="34" charset="-120"/>
              </a:defRPr>
            </a:lvl1pPr>
          </a:lstStyle>
          <a:p>
            <a:pPr indent="0" marL="0">
              <a:spcAft>
                <a:spcPts val="800"/>
              </a:spcAft>
              <a:buNone/>
            </a:pPr>
            <a:r>
              <a:rPr lang="en-US" sz="1800" dirty="0">
                <a:solidFill>
                  <a:srgbClr val="2A1D17"/>
                </a:solidFill>
                <a:latin typeface="Source Sans 3" pitchFamily="34" charset="0"/>
                <a:ea typeface="Source Sans 3" pitchFamily="34" charset="-122"/>
                <a:cs typeface="Source Sans 3" pitchFamily="34" charset="-120"/>
              </a:rPr>
              <a:t>Testo o elenco puntato</a:t>
            </a:r>
            <a:endParaRPr lang="en-US" sz="1800" dirty="0"/>
          </a:p>
        </p:txBody>
      </p:sp>
      <p:sp>
        <p:nvSpPr>
          <p:cNvPr id="5" name="Text 0"/>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6" name="Image 1" descr="/home/claude/mat/Kit_grafico_AI4K12/img/logo_ai4k12_it.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1009</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I4K12 Due colonne">
    <p:bg>
      <p:bgPr>
        <a:solidFill>
          <a:srgbClr val="FFFFFF"/>
        </a:solidFill>
      </p:bgPr>
    </p:bg>
    <p:spTree>
      <p:nvGrpSpPr>
        <p:cNvPr id="1" name=""/>
        <p:cNvGrpSpPr/>
        <p:nvPr/>
      </p:nvGrpSpPr>
      <p:grpSpPr>
        <a:xfrm>
          <a:off x="0" y="0"/>
          <a:ext cx="0" cy="0"/>
          <a:chOff x="0" y="0"/>
          <a:chExt cx="0" cy="0"/>
        </a:xfrm>
      </p:grpSpPr>
      <p:pic>
        <p:nvPicPr>
          <p:cNvPr id="2" name="Image 0" descr="/home/claude/mat/Kit_grafico_AI4K12/img/simbolo_idee.png">    </p:cNvPr>
          <p:cNvPicPr>
            <a:picLocks noChangeAspect="1"/>
          </p:cNvPicPr>
          <p:nvPr/>
        </p:nvPicPr>
        <p:blipFill>
          <a:blip r:embed="rId1"/>
          <a:stretch>
            <a:fillRect/>
          </a:stretch>
        </p:blipFill>
        <p:spPr>
          <a:xfrm>
            <a:off x="548640" y="274320"/>
            <a:ext cx="653796" cy="118872"/>
          </a:xfrm>
          <a:prstGeom prst="rect">
            <a:avLst/>
          </a:prstGeom>
        </p:spPr>
      </p:pic>
      <p:sp>
        <p:nvSpPr>
          <p:cNvPr id="3" name="Text 0"/>
          <p:cNvSpPr/>
          <p:nvPr>
            <p:ph idx="101" type="title" hasCustomPrompt="1"/>
          </p:nvPr>
        </p:nvSpPr>
        <p:spPr>
          <a:xfrm>
            <a:off x="548640" y="457200"/>
            <a:ext cx="11091672" cy="731520"/>
          </a:xfrm>
          <a:prstGeom prst="rect">
            <a:avLst/>
          </a:prstGeom>
          <a:noFill/>
          <a:ln/>
        </p:spPr>
        <p:txBody>
          <a:bodyPr wrap="square" rtlCol="0"/>
          <a:lstStyle>
            <a:lvl1pPr algn="l" indent="0" marL="0">
              <a:buNone/>
              <a:defRPr lang="en-US" sz="3200" b="1" dirty="0">
                <a:solidFill>
                  <a:srgbClr val="7C2D12"/>
                </a:solidFill>
                <a:latin typeface="Outfit" pitchFamily="34" charset="0"/>
                <a:ea typeface="Outfit" pitchFamily="34" charset="-122"/>
                <a:cs typeface="Outfit" pitchFamily="34" charset="-120"/>
              </a:defRPr>
            </a:lvl1pPr>
          </a:lstStyle>
          <a:p>
            <a:pPr algn="l" indent="0" marL="0">
              <a:buNone/>
            </a:pPr>
            <a:r>
              <a:rPr lang="en-US" sz="3200" b="1" dirty="0">
                <a:solidFill>
                  <a:srgbClr val="7C2D12"/>
                </a:solidFill>
                <a:latin typeface="Outfit" pitchFamily="34" charset="0"/>
                <a:ea typeface="Outfit" pitchFamily="34" charset="-122"/>
                <a:cs typeface="Outfit" pitchFamily="34" charset="-120"/>
              </a:rPr>
              <a:t>Titolo della slide</a:t>
            </a:r>
            <a:endParaRPr lang="en-US" sz="3200" dirty="0"/>
          </a:p>
        </p:txBody>
      </p:sp>
      <p:sp>
        <p:nvSpPr>
          <p:cNvPr id="4" name="Text 0"/>
          <p:cNvSpPr/>
          <p:nvPr>
            <p:ph idx="102" type="body" hasCustomPrompt="1"/>
          </p:nvPr>
        </p:nvSpPr>
        <p:spPr>
          <a:xfrm>
            <a:off x="548640" y="1417320"/>
            <a:ext cx="5669280" cy="4754880"/>
          </a:xfrm>
          <a:prstGeom prst="rect">
            <a:avLst/>
          </a:prstGeom>
          <a:noFill/>
          <a:ln/>
        </p:spPr>
        <p:txBody>
          <a:bodyPr wrap="square" rtlCol="0"/>
          <a:lstStyle>
            <a:lvl1pPr indent="0" marL="0">
              <a:spcAft>
                <a:spcPts val="600"/>
              </a:spcAft>
              <a:buNone/>
              <a:defRPr lang="en-US" sz="1700" dirty="0">
                <a:solidFill>
                  <a:srgbClr val="2A1D17"/>
                </a:solidFill>
                <a:latin typeface="Source Sans 3" pitchFamily="34" charset="0"/>
                <a:ea typeface="Source Sans 3" pitchFamily="34" charset="-122"/>
                <a:cs typeface="Source Sans 3" pitchFamily="34" charset="-120"/>
              </a:defRPr>
            </a:lvl1pPr>
          </a:lstStyle>
          <a:p>
            <a:pPr indent="0" marL="0">
              <a:spcAft>
                <a:spcPts val="600"/>
              </a:spcAft>
              <a:buNone/>
            </a:pPr>
            <a:r>
              <a:rPr lang="en-US" sz="1700" dirty="0">
                <a:solidFill>
                  <a:srgbClr val="2A1D17"/>
                </a:solidFill>
                <a:latin typeface="Source Sans 3" pitchFamily="34" charset="0"/>
                <a:ea typeface="Source Sans 3" pitchFamily="34" charset="-122"/>
                <a:cs typeface="Source Sans 3" pitchFamily="34" charset="-120"/>
              </a:rPr>
              <a:t>Testo (a destra una figura o un box)</a:t>
            </a:r>
            <a:endParaRPr lang="en-US" sz="1700" dirty="0"/>
          </a:p>
        </p:txBody>
      </p:sp>
      <p:sp>
        <p:nvSpPr>
          <p:cNvPr id="5" name="Text 0"/>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6" name="Image 1" descr="/home/claude/mat/Kit_grafico_AI4K12/img/logo_ai4k12_it.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1010</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I4K12 Definizione">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309360" y="0"/>
            <a:ext cx="5882335" cy="6263640"/>
          </a:xfrm>
          <a:prstGeom prst="rect">
            <a:avLst/>
          </a:prstGeom>
          <a:solidFill>
            <a:srgbClr val="F3ECE7"/>
          </a:solidFill>
          <a:ln/>
        </p:spPr>
      </p:sp>
      <p:pic>
        <p:nvPicPr>
          <p:cNvPr id="3" name="Image 0" descr="/home/claude/mat/Kit_grafico_AI4K12/img/simbolo_idee.png">    </p:cNvPr>
          <p:cNvPicPr>
            <a:picLocks noChangeAspect="1"/>
          </p:cNvPicPr>
          <p:nvPr/>
        </p:nvPicPr>
        <p:blipFill>
          <a:blip r:embed="rId1"/>
          <a:stretch>
            <a:fillRect/>
          </a:stretch>
        </p:blipFill>
        <p:spPr>
          <a:xfrm>
            <a:off x="548640" y="274320"/>
            <a:ext cx="653796" cy="118872"/>
          </a:xfrm>
          <a:prstGeom prst="rect">
            <a:avLst/>
          </a:prstGeom>
        </p:spPr>
      </p:pic>
      <p:sp>
        <p:nvSpPr>
          <p:cNvPr id="4" name="Text 1"/>
          <p:cNvSpPr/>
          <p:nvPr>
            <p:ph idx="102" type="title" hasCustomPrompt="1"/>
          </p:nvPr>
        </p:nvSpPr>
        <p:spPr>
          <a:xfrm>
            <a:off x="548640" y="457200"/>
            <a:ext cx="5394960" cy="731520"/>
          </a:xfrm>
          <a:prstGeom prst="rect">
            <a:avLst/>
          </a:prstGeom>
          <a:noFill/>
          <a:ln/>
        </p:spPr>
        <p:txBody>
          <a:bodyPr wrap="square" rtlCol="0"/>
          <a:lstStyle>
            <a:lvl1pPr algn="l" indent="0" marL="0">
              <a:buNone/>
              <a:defRPr lang="en-US" sz="3200" b="1" dirty="0">
                <a:solidFill>
                  <a:srgbClr val="7C2D12"/>
                </a:solidFill>
                <a:latin typeface="Outfit" pitchFamily="34" charset="0"/>
                <a:ea typeface="Outfit" pitchFamily="34" charset="-122"/>
                <a:cs typeface="Outfit" pitchFamily="34" charset="-120"/>
              </a:defRPr>
            </a:lvl1pPr>
          </a:lstStyle>
          <a:p>
            <a:pPr algn="l" indent="0" marL="0">
              <a:buNone/>
            </a:pPr>
            <a:r>
              <a:rPr lang="en-US" sz="3200" b="1" dirty="0">
                <a:solidFill>
                  <a:srgbClr val="7C2D12"/>
                </a:solidFill>
                <a:latin typeface="Outfit" pitchFamily="34" charset="0"/>
                <a:ea typeface="Outfit" pitchFamily="34" charset="-122"/>
                <a:cs typeface="Outfit" pitchFamily="34" charset="-120"/>
              </a:rPr>
              <a:t>Titolo</a:t>
            </a:r>
            <a:endParaRPr lang="en-US" sz="3200" dirty="0"/>
          </a:p>
        </p:txBody>
      </p:sp>
      <p:sp>
        <p:nvSpPr>
          <p:cNvPr id="5" name="Text 1"/>
          <p:cNvSpPr/>
          <p:nvPr>
            <p:ph idx="103" type="body" hasCustomPrompt="1"/>
          </p:nvPr>
        </p:nvSpPr>
        <p:spPr>
          <a:xfrm>
            <a:off x="548640" y="1417320"/>
            <a:ext cx="5394960" cy="4754880"/>
          </a:xfrm>
          <a:prstGeom prst="rect">
            <a:avLst/>
          </a:prstGeom>
          <a:noFill/>
          <a:ln/>
        </p:spPr>
        <p:txBody>
          <a:bodyPr wrap="square" rtlCol="0"/>
          <a:lstStyle>
            <a:lvl1pPr indent="0" marL="0">
              <a:spcAft>
                <a:spcPts val="600"/>
              </a:spcAft>
              <a:buNone/>
              <a:defRPr lang="en-US" sz="1600" dirty="0">
                <a:solidFill>
                  <a:srgbClr val="2A1D17"/>
                </a:solidFill>
                <a:latin typeface="Source Sans 3" pitchFamily="34" charset="0"/>
                <a:ea typeface="Source Sans 3" pitchFamily="34" charset="-122"/>
                <a:cs typeface="Source Sans 3" pitchFamily="34" charset="-120"/>
              </a:defRPr>
            </a:lvl1pPr>
          </a:lstStyle>
          <a:p>
            <a:pPr indent="0" marL="0">
              <a:spcAft>
                <a:spcPts val="600"/>
              </a:spcAft>
              <a:buNone/>
            </a:pPr>
            <a:r>
              <a:rPr lang="en-US" sz="1600" dirty="0">
                <a:solidFill>
                  <a:srgbClr val="2A1D17"/>
                </a:solidFill>
                <a:latin typeface="Source Sans 3" pitchFamily="34" charset="0"/>
                <a:ea typeface="Source Sans 3" pitchFamily="34" charset="-122"/>
                <a:cs typeface="Source Sans 3" pitchFamily="34" charset="-120"/>
              </a:rPr>
              <a:t>Testo di contesto</a:t>
            </a:r>
            <a:endParaRPr lang="en-US" sz="1600" dirty="0"/>
          </a:p>
        </p:txBody>
      </p:sp>
      <p:sp>
        <p:nvSpPr>
          <p:cNvPr id="6" name="Text 1"/>
          <p:cNvSpPr/>
          <p:nvPr>
            <p:ph idx="104" type="body" hasCustomPrompt="1"/>
          </p:nvPr>
        </p:nvSpPr>
        <p:spPr>
          <a:xfrm>
            <a:off x="6812280" y="457200"/>
            <a:ext cx="4937760" cy="731520"/>
          </a:xfrm>
          <a:prstGeom prst="rect">
            <a:avLst/>
          </a:prstGeom>
          <a:noFill/>
          <a:ln/>
        </p:spPr>
        <p:txBody>
          <a:bodyPr wrap="square" rtlCol="0"/>
          <a:lstStyle>
            <a:lvl1pPr indent="0" marL="0">
              <a:buNone/>
              <a:defRPr lang="en-US" sz="2800" b="1" dirty="0">
                <a:solidFill>
                  <a:srgbClr val="7C2D12"/>
                </a:solidFill>
                <a:latin typeface="Outfit" pitchFamily="34" charset="0"/>
                <a:ea typeface="Outfit" pitchFamily="34" charset="-122"/>
                <a:cs typeface="Outfit" pitchFamily="34" charset="-120"/>
              </a:defRPr>
            </a:lvl1pPr>
          </a:lstStyle>
          <a:p>
            <a:pPr indent="0" marL="0">
              <a:buNone/>
            </a:pPr>
            <a:r>
              <a:rPr lang="en-US" sz="2800" b="1" dirty="0">
                <a:solidFill>
                  <a:srgbClr val="7C2D12"/>
                </a:solidFill>
                <a:latin typeface="Outfit" pitchFamily="34" charset="0"/>
                <a:ea typeface="Outfit" pitchFamily="34" charset="-122"/>
                <a:cs typeface="Outfit" pitchFamily="34" charset="-120"/>
              </a:rPr>
              <a:t>Definizione</a:t>
            </a:r>
            <a:endParaRPr lang="en-US" sz="2800" dirty="0"/>
          </a:p>
        </p:txBody>
      </p:sp>
      <p:sp>
        <p:nvSpPr>
          <p:cNvPr id="7" name="Text 1"/>
          <p:cNvSpPr/>
          <p:nvPr>
            <p:ph idx="105" type="body" hasCustomPrompt="1"/>
          </p:nvPr>
        </p:nvSpPr>
        <p:spPr>
          <a:xfrm>
            <a:off x="6812280" y="5257800"/>
            <a:ext cx="4937760" cy="822960"/>
          </a:xfrm>
          <a:prstGeom prst="rect">
            <a:avLst/>
          </a:prstGeom>
          <a:noFill/>
          <a:ln/>
        </p:spPr>
        <p:txBody>
          <a:bodyPr wrap="square" rtlCol="0"/>
          <a:lstStyle>
            <a:lvl1pPr indent="0" marL="0">
              <a:buNone/>
              <a:defRPr lang="en-US" sz="1200" i="1" dirty="0">
                <a:solidFill>
                  <a:srgbClr val="6B5A51"/>
                </a:solidFill>
                <a:latin typeface="Source Sans 3" pitchFamily="34" charset="0"/>
                <a:ea typeface="Source Sans 3" pitchFamily="34" charset="-122"/>
                <a:cs typeface="Source Sans 3" pitchFamily="34" charset="-120"/>
              </a:defRPr>
            </a:lvl1pPr>
          </a:lstStyle>
          <a:p>
            <a:pPr indent="0" marL="0">
              <a:buNone/>
            </a:pPr>
            <a:r>
              <a:rPr lang="en-US" sz="1200" i="1" dirty="0">
                <a:solidFill>
                  <a:srgbClr val="6B5A51"/>
                </a:solidFill>
                <a:latin typeface="Source Sans 3" pitchFamily="34" charset="0"/>
                <a:ea typeface="Source Sans 3" pitchFamily="34" charset="-122"/>
                <a:cs typeface="Source Sans 3" pitchFamily="34" charset="-120"/>
              </a:rPr>
              <a:t>Fonte</a:t>
            </a:r>
            <a:endParaRPr lang="en-US" sz="1200" dirty="0"/>
          </a:p>
        </p:txBody>
      </p:sp>
      <p:sp>
        <p:nvSpPr>
          <p:cNvPr id="8"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9" name="Image 1" descr="/home/claude/mat/Kit_grafico_AI4K12/img/logo_ai4k12_it.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1011</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I4K12 Box">
    <p:bg>
      <p:bgPr>
        <a:solidFill>
          <a:srgbClr val="FFFFFF"/>
        </a:solidFill>
      </p:bgPr>
    </p:bg>
    <p:spTree>
      <p:nvGrpSpPr>
        <p:cNvPr id="1" name=""/>
        <p:cNvGrpSpPr/>
        <p:nvPr/>
      </p:nvGrpSpPr>
      <p:grpSpPr>
        <a:xfrm>
          <a:off x="0" y="0"/>
          <a:ext cx="0" cy="0"/>
          <a:chOff x="0" y="0"/>
          <a:chExt cx="0" cy="0"/>
        </a:xfrm>
      </p:grpSpPr>
      <p:pic>
        <p:nvPicPr>
          <p:cNvPr id="2" name="Image 0" descr="/home/claude/mat/Kit_grafico_AI4K12/img/simbolo_idee.png">    </p:cNvPr>
          <p:cNvPicPr>
            <a:picLocks noChangeAspect="1"/>
          </p:cNvPicPr>
          <p:nvPr/>
        </p:nvPicPr>
        <p:blipFill>
          <a:blip r:embed="rId1"/>
          <a:stretch>
            <a:fillRect/>
          </a:stretch>
        </p:blipFill>
        <p:spPr>
          <a:xfrm>
            <a:off x="548640" y="274320"/>
            <a:ext cx="653796" cy="118872"/>
          </a:xfrm>
          <a:prstGeom prst="rect">
            <a:avLst/>
          </a:prstGeom>
        </p:spPr>
      </p:pic>
      <p:sp>
        <p:nvSpPr>
          <p:cNvPr id="3" name="Text 0"/>
          <p:cNvSpPr/>
          <p:nvPr>
            <p:ph idx="101" type="title" hasCustomPrompt="1"/>
          </p:nvPr>
        </p:nvSpPr>
        <p:spPr>
          <a:xfrm>
            <a:off x="548640" y="457200"/>
            <a:ext cx="11091672" cy="731520"/>
          </a:xfrm>
          <a:prstGeom prst="rect">
            <a:avLst/>
          </a:prstGeom>
          <a:noFill/>
          <a:ln/>
        </p:spPr>
        <p:txBody>
          <a:bodyPr wrap="square" rtlCol="0"/>
          <a:lstStyle>
            <a:lvl1pPr algn="l" indent="0" marL="0">
              <a:buNone/>
              <a:defRPr lang="en-US" sz="3200" b="1" dirty="0">
                <a:solidFill>
                  <a:srgbClr val="7C2D12"/>
                </a:solidFill>
                <a:latin typeface="Outfit" pitchFamily="34" charset="0"/>
                <a:ea typeface="Outfit" pitchFamily="34" charset="-122"/>
                <a:cs typeface="Outfit" pitchFamily="34" charset="-120"/>
              </a:defRPr>
            </a:lvl1pPr>
          </a:lstStyle>
          <a:p>
            <a:pPr algn="l" indent="0" marL="0">
              <a:buNone/>
            </a:pPr>
            <a:r>
              <a:rPr lang="en-US" sz="3200" b="1" dirty="0">
                <a:solidFill>
                  <a:srgbClr val="7C2D12"/>
                </a:solidFill>
                <a:latin typeface="Outfit" pitchFamily="34" charset="0"/>
                <a:ea typeface="Outfit" pitchFamily="34" charset="-122"/>
                <a:cs typeface="Outfit" pitchFamily="34" charset="-120"/>
              </a:rPr>
              <a:t>Titolo della slide</a:t>
            </a:r>
            <a:endParaRPr lang="en-US" sz="3200" dirty="0"/>
          </a:p>
        </p:txBody>
      </p:sp>
      <p:sp>
        <p:nvSpPr>
          <p:cNvPr id="4" name="Shape 0"/>
          <p:cNvSpPr/>
          <p:nvPr/>
        </p:nvSpPr>
        <p:spPr>
          <a:xfrm>
            <a:off x="548640" y="1417320"/>
            <a:ext cx="11091672" cy="4754880"/>
          </a:xfrm>
          <a:prstGeom prst="rect">
            <a:avLst>
              <a:gd name="adj" fmla="val 3462"/>
            </a:avLst>
          </a:prstGeom>
          <a:solidFill>
            <a:srgbClr val="FFE8D6"/>
          </a:solidFill>
          <a:ln/>
        </p:spPr>
      </p:sp>
      <p:sp>
        <p:nvSpPr>
          <p:cNvPr id="5" name="Text 1"/>
          <p:cNvSpPr/>
          <p:nvPr>
            <p:ph idx="103" type="body" hasCustomPrompt="1"/>
          </p:nvPr>
        </p:nvSpPr>
        <p:spPr>
          <a:xfrm>
            <a:off x="914400" y="1600200"/>
            <a:ext cx="10360152" cy="548640"/>
          </a:xfrm>
          <a:prstGeom prst="rect">
            <a:avLst/>
          </a:prstGeom>
          <a:noFill/>
          <a:ln/>
        </p:spPr>
        <p:txBody>
          <a:bodyPr wrap="square" rtlCol="0"/>
          <a:lstStyle>
            <a:lvl1pPr algn="l" indent="0" marL="0">
              <a:buNone/>
              <a:defRPr lang="en-US" sz="2200" b="1" dirty="0">
                <a:solidFill>
                  <a:srgbClr val="7C2D12"/>
                </a:solidFill>
                <a:latin typeface="Outfit" pitchFamily="34" charset="0"/>
                <a:ea typeface="Outfit" pitchFamily="34" charset="-122"/>
                <a:cs typeface="Outfit" pitchFamily="34" charset="-120"/>
              </a:defRPr>
            </a:lvl1pPr>
          </a:lstStyle>
          <a:p>
            <a:pPr algn="l" indent="0" marL="0">
              <a:buNone/>
            </a:pPr>
            <a:r>
              <a:rPr lang="en-US" sz="2200" b="1" dirty="0">
                <a:solidFill>
                  <a:srgbClr val="7C2D12"/>
                </a:solidFill>
                <a:latin typeface="Outfit" pitchFamily="34" charset="0"/>
                <a:ea typeface="Outfit" pitchFamily="34" charset="-122"/>
                <a:cs typeface="Outfit" pitchFamily="34" charset="-120"/>
              </a:rPr>
              <a:t>Titolo del riquadro</a:t>
            </a:r>
            <a:endParaRPr lang="en-US" sz="2200" dirty="0"/>
          </a:p>
        </p:txBody>
      </p:sp>
      <p:sp>
        <p:nvSpPr>
          <p:cNvPr id="6" name="Text 1"/>
          <p:cNvSpPr/>
          <p:nvPr>
            <p:ph idx="104" type="body" hasCustomPrompt="1"/>
          </p:nvPr>
        </p:nvSpPr>
        <p:spPr>
          <a:xfrm>
            <a:off x="914400" y="2286000"/>
            <a:ext cx="10360152" cy="3657600"/>
          </a:xfrm>
          <a:prstGeom prst="rect">
            <a:avLst/>
          </a:prstGeom>
          <a:noFill/>
          <a:ln/>
        </p:spPr>
        <p:txBody>
          <a:bodyPr wrap="square" rtlCol="0"/>
          <a:lstStyle>
            <a:lvl1pPr indent="0" marL="0">
              <a:spcAft>
                <a:spcPts val="600"/>
              </a:spcAft>
              <a:buNone/>
              <a:defRPr lang="en-US" sz="1600" dirty="0">
                <a:solidFill>
                  <a:srgbClr val="2A1D17"/>
                </a:solidFill>
                <a:latin typeface="Source Sans 3" pitchFamily="34" charset="0"/>
                <a:ea typeface="Source Sans 3" pitchFamily="34" charset="-122"/>
                <a:cs typeface="Source Sans 3" pitchFamily="34" charset="-120"/>
              </a:defRPr>
            </a:lvl1pPr>
          </a:lstStyle>
          <a:p>
            <a:pPr indent="0" marL="0">
              <a:spcAft>
                <a:spcPts val="600"/>
              </a:spcAft>
              <a:buNone/>
            </a:pPr>
            <a:r>
              <a:rPr lang="en-US" sz="1600" dirty="0">
                <a:solidFill>
                  <a:srgbClr val="2A1D17"/>
                </a:solidFill>
                <a:latin typeface="Source Sans 3" pitchFamily="34" charset="0"/>
                <a:ea typeface="Source Sans 3" pitchFamily="34" charset="-122"/>
                <a:cs typeface="Source Sans 3" pitchFamily="34" charset="-120"/>
              </a:rPr>
              <a:t>Testo del riquadro</a:t>
            </a:r>
            <a:endParaRPr lang="en-US" sz="1600" dirty="0"/>
          </a:p>
        </p:txBody>
      </p:sp>
      <p:sp>
        <p:nvSpPr>
          <p:cNvPr id="7"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8" name="Image 1" descr="/home/claude/mat/Kit_grafico_AI4K12/img/logo_ai4k12_it.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1012</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I4K12 Solo titolo">
    <p:bg>
      <p:bgPr>
        <a:solidFill>
          <a:srgbClr val="FFFFFF"/>
        </a:solidFill>
      </p:bgPr>
    </p:bg>
    <p:spTree>
      <p:nvGrpSpPr>
        <p:cNvPr id="1" name=""/>
        <p:cNvGrpSpPr/>
        <p:nvPr/>
      </p:nvGrpSpPr>
      <p:grpSpPr>
        <a:xfrm>
          <a:off x="0" y="0"/>
          <a:ext cx="0" cy="0"/>
          <a:chOff x="0" y="0"/>
          <a:chExt cx="0" cy="0"/>
        </a:xfrm>
      </p:grpSpPr>
      <p:pic>
        <p:nvPicPr>
          <p:cNvPr id="2" name="Image 0" descr="/home/claude/mat/Kit_grafico_AI4K12/img/simbolo_idee.png">    </p:cNvPr>
          <p:cNvPicPr>
            <a:picLocks noChangeAspect="1"/>
          </p:cNvPicPr>
          <p:nvPr/>
        </p:nvPicPr>
        <p:blipFill>
          <a:blip r:embed="rId1"/>
          <a:stretch>
            <a:fillRect/>
          </a:stretch>
        </p:blipFill>
        <p:spPr>
          <a:xfrm>
            <a:off x="548640" y="274320"/>
            <a:ext cx="653796" cy="118872"/>
          </a:xfrm>
          <a:prstGeom prst="rect">
            <a:avLst/>
          </a:prstGeom>
        </p:spPr>
      </p:pic>
      <p:sp>
        <p:nvSpPr>
          <p:cNvPr id="3" name="Text 0"/>
          <p:cNvSpPr/>
          <p:nvPr>
            <p:ph idx="101" type="title" hasCustomPrompt="1"/>
          </p:nvPr>
        </p:nvSpPr>
        <p:spPr>
          <a:xfrm>
            <a:off x="548640" y="457200"/>
            <a:ext cx="11091672" cy="731520"/>
          </a:xfrm>
          <a:prstGeom prst="rect">
            <a:avLst/>
          </a:prstGeom>
          <a:noFill/>
          <a:ln/>
        </p:spPr>
        <p:txBody>
          <a:bodyPr wrap="square" rtlCol="0"/>
          <a:lstStyle>
            <a:lvl1pPr algn="l" indent="0" marL="0">
              <a:buNone/>
              <a:defRPr lang="en-US" sz="3200" b="1" dirty="0">
                <a:solidFill>
                  <a:srgbClr val="7C2D12"/>
                </a:solidFill>
                <a:latin typeface="Outfit" pitchFamily="34" charset="0"/>
                <a:ea typeface="Outfit" pitchFamily="34" charset="-122"/>
                <a:cs typeface="Outfit" pitchFamily="34" charset="-120"/>
              </a:defRPr>
            </a:lvl1pPr>
          </a:lstStyle>
          <a:p>
            <a:pPr algn="l" indent="0" marL="0">
              <a:buNone/>
            </a:pPr>
            <a:r>
              <a:rPr lang="en-US" sz="3200" b="1" dirty="0">
                <a:solidFill>
                  <a:srgbClr val="7C2D12"/>
                </a:solidFill>
                <a:latin typeface="Outfit" pitchFamily="34" charset="0"/>
                <a:ea typeface="Outfit" pitchFamily="34" charset="-122"/>
                <a:cs typeface="Outfit" pitchFamily="34" charset="-120"/>
              </a:rPr>
              <a:t>Titolo della slide</a:t>
            </a:r>
            <a:endParaRPr lang="en-US" sz="3200" dirty="0"/>
          </a:p>
        </p:txBody>
      </p:sp>
      <p:sp>
        <p:nvSpPr>
          <p:cNvPr id="4" name="Text 0"/>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5" name="Image 1" descr="/home/claude/mat/Kit_grafico_AI4K12/img/logo_ai4k12_it.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1013</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I4K12 Citazione">
    <p:bg>
      <p:bgPr>
        <a:solidFill>
          <a:srgbClr val="FFFFFF"/>
        </a:solidFill>
      </p:bgPr>
    </p:bg>
    <p:spTree>
      <p:nvGrpSpPr>
        <p:cNvPr id="1" name=""/>
        <p:cNvGrpSpPr/>
        <p:nvPr/>
      </p:nvGrpSpPr>
      <p:grpSpPr>
        <a:xfrm>
          <a:off x="0" y="0"/>
          <a:ext cx="0" cy="0"/>
          <a:chOff x="0" y="0"/>
          <a:chExt cx="0" cy="0"/>
        </a:xfrm>
      </p:grpSpPr>
      <p:pic>
        <p:nvPicPr>
          <p:cNvPr id="2" name="Image 0" descr="/home/claude/mat/Kit_grafico_AI4K12/img/anello.png">    </p:cNvPr>
          <p:cNvPicPr>
            <a:picLocks noChangeAspect="1"/>
          </p:cNvPicPr>
          <p:nvPr/>
        </p:nvPicPr>
        <p:blipFill>
          <a:blip r:embed="rId1"/>
          <a:stretch>
            <a:fillRect/>
          </a:stretch>
        </p:blipFill>
        <p:spPr>
          <a:xfrm>
            <a:off x="868680" y="1828800"/>
            <a:ext cx="1005840" cy="1005840"/>
          </a:xfrm>
          <a:prstGeom prst="rect">
            <a:avLst/>
          </a:prstGeom>
        </p:spPr>
      </p:pic>
      <p:sp>
        <p:nvSpPr>
          <p:cNvPr id="3" name="Shape 0"/>
          <p:cNvSpPr/>
          <p:nvPr/>
        </p:nvSpPr>
        <p:spPr>
          <a:xfrm>
            <a:off x="2331720" y="1828800"/>
            <a:ext cx="0" cy="3108960"/>
          </a:xfrm>
          <a:prstGeom prst="line">
            <a:avLst/>
          </a:prstGeom>
          <a:noFill/>
          <a:ln w="25400">
            <a:solidFill>
              <a:srgbClr val="FFB27A"/>
            </a:solidFill>
            <a:prstDash val="solid"/>
          </a:ln>
        </p:spPr>
      </p:sp>
      <p:sp>
        <p:nvSpPr>
          <p:cNvPr id="4" name="Text 1"/>
          <p:cNvSpPr/>
          <p:nvPr>
            <p:ph idx="102" type="body" hasCustomPrompt="1"/>
          </p:nvPr>
        </p:nvSpPr>
        <p:spPr>
          <a:xfrm>
            <a:off x="2651760" y="1737360"/>
            <a:ext cx="8778240" cy="2651760"/>
          </a:xfrm>
          <a:prstGeom prst="rect">
            <a:avLst/>
          </a:prstGeom>
          <a:noFill/>
          <a:ln/>
        </p:spPr>
        <p:txBody>
          <a:bodyPr wrap="square" rtlCol="0"/>
          <a:lstStyle>
            <a:lvl1pPr indent="0" marL="0">
              <a:buNone/>
              <a:defRPr lang="en-US" sz="2600" i="1" dirty="0">
                <a:solidFill>
                  <a:srgbClr val="7C2D12"/>
                </a:solidFill>
                <a:latin typeface="Outfit" pitchFamily="34" charset="0"/>
                <a:ea typeface="Outfit" pitchFamily="34" charset="-122"/>
                <a:cs typeface="Outfit" pitchFamily="34" charset="-120"/>
              </a:defRPr>
            </a:lvl1pPr>
          </a:lstStyle>
          <a:p>
            <a:pPr indent="0" marL="0">
              <a:buNone/>
            </a:pPr>
            <a:r>
              <a:rPr lang="en-US" sz="2600" i="1" dirty="0">
                <a:solidFill>
                  <a:srgbClr val="7C2D12"/>
                </a:solidFill>
                <a:latin typeface="Outfit" pitchFamily="34" charset="0"/>
                <a:ea typeface="Outfit" pitchFamily="34" charset="-122"/>
                <a:cs typeface="Outfit" pitchFamily="34" charset="-120"/>
              </a:rPr>
              <a:t>Testo della citazione</a:t>
            </a:r>
            <a:endParaRPr lang="en-US" sz="2600" dirty="0"/>
          </a:p>
        </p:txBody>
      </p:sp>
      <p:sp>
        <p:nvSpPr>
          <p:cNvPr id="5" name="Text 1"/>
          <p:cNvSpPr/>
          <p:nvPr>
            <p:ph idx="103" type="body" hasCustomPrompt="1"/>
          </p:nvPr>
        </p:nvSpPr>
        <p:spPr>
          <a:xfrm>
            <a:off x="2651760" y="4526280"/>
            <a:ext cx="8778240" cy="548640"/>
          </a:xfrm>
          <a:prstGeom prst="rect">
            <a:avLst/>
          </a:prstGeom>
          <a:noFill/>
          <a:ln/>
        </p:spPr>
        <p:txBody>
          <a:bodyPr wrap="square" rtlCol="0"/>
          <a:lstStyle>
            <a:lvl1pPr indent="0" marL="0">
              <a:buNone/>
              <a:defRPr lang="en-US" sz="1600" b="1" dirty="0">
                <a:solidFill>
                  <a:srgbClr val="A23B12"/>
                </a:solidFill>
                <a:latin typeface="Source Sans 3" pitchFamily="34" charset="0"/>
                <a:ea typeface="Source Sans 3" pitchFamily="34" charset="-122"/>
                <a:cs typeface="Source Sans 3" pitchFamily="34" charset="-120"/>
              </a:defRPr>
            </a:lvl1pPr>
          </a:lstStyle>
          <a:p>
            <a:pPr indent="0" marL="0">
              <a:buNone/>
            </a:pPr>
            <a:r>
              <a:rPr lang="en-US" sz="1600" b="1" dirty="0">
                <a:solidFill>
                  <a:srgbClr val="A23B12"/>
                </a:solidFill>
                <a:latin typeface="Source Sans 3" pitchFamily="34" charset="0"/>
                <a:ea typeface="Source Sans 3" pitchFamily="34" charset="-122"/>
                <a:cs typeface="Source Sans 3" pitchFamily="34" charset="-120"/>
              </a:rPr>
              <a:t>– Fonte</a:t>
            </a:r>
            <a:endParaRPr lang="en-US" sz="1600" dirty="0"/>
          </a:p>
        </p:txBody>
      </p:sp>
      <p:sp>
        <p:nvSpPr>
          <p:cNvPr id="6" name="Text 1"/>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6B5A51"/>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7" name="Image 1" descr="/home/claude/mat/Kit_grafico_AI4K12/img/logo_ai4k12_it.png">    </p:cNvPr>
          <p:cNvPicPr>
            <a:picLocks noChangeAspect="1"/>
          </p:cNvPicPr>
          <p:nvPr/>
        </p:nvPicPr>
        <p:blipFill>
          <a:blip r:embed="rId2"/>
          <a:stretch>
            <a:fillRect/>
          </a:stretch>
        </p:blipFill>
        <p:spPr>
          <a:xfrm>
            <a:off x="10561320" y="6391656"/>
            <a:ext cx="310896" cy="310896"/>
          </a:xfrm>
          <a:prstGeom prst="rect">
            <a:avLst/>
          </a:prstGeom>
        </p:spPr>
      </p:pic>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1014</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AI4K12 Chiusura">
    <p:bg>
      <p:bgPr>
        <a:solidFill>
          <a:srgbClr val="7C2D12"/>
        </a:solidFill>
      </p:bgPr>
    </p:bg>
    <p:spTree>
      <p:nvGrpSpPr>
        <p:cNvPr id="1" name=""/>
        <p:cNvGrpSpPr/>
        <p:nvPr/>
      </p:nvGrpSpPr>
      <p:grpSpPr>
        <a:xfrm>
          <a:off x="0" y="0"/>
          <a:ext cx="0" cy="0"/>
          <a:chOff x="0" y="0"/>
          <a:chExt cx="0" cy="0"/>
        </a:xfrm>
      </p:grpSpPr>
      <p:pic>
        <p:nvPicPr>
          <p:cNvPr id="2" name="Image 0" descr="/home/claude/mat/Kit_grafico_AI4K12/img/ruota_ai4k12_it.png">    </p:cNvPr>
          <p:cNvPicPr>
            <a:picLocks noChangeAspect="1"/>
          </p:cNvPicPr>
          <p:nvPr/>
        </p:nvPicPr>
        <p:blipFill>
          <a:blip r:embed="rId1"/>
          <a:stretch>
            <a:fillRect/>
          </a:stretch>
        </p:blipFill>
        <p:spPr>
          <a:xfrm>
            <a:off x="9464040" y="502920"/>
            <a:ext cx="2194560" cy="2194560"/>
          </a:xfrm>
          <a:prstGeom prst="rect">
            <a:avLst/>
          </a:prstGeom>
        </p:spPr>
      </p:pic>
      <p:sp>
        <p:nvSpPr>
          <p:cNvPr id="3" name="Text 0"/>
          <p:cNvSpPr/>
          <p:nvPr>
            <p:ph idx="101" type="title" hasCustomPrompt="1"/>
          </p:nvPr>
        </p:nvSpPr>
        <p:spPr>
          <a:xfrm>
            <a:off x="731520" y="822960"/>
            <a:ext cx="8412480" cy="1097280"/>
          </a:xfrm>
          <a:prstGeom prst="rect">
            <a:avLst/>
          </a:prstGeom>
          <a:noFill/>
          <a:ln/>
        </p:spPr>
        <p:txBody>
          <a:bodyPr wrap="square" rtlCol="0"/>
          <a:lstStyle>
            <a:lvl1pPr algn="l" indent="0" marL="0">
              <a:buNone/>
              <a:defRPr lang="en-US" sz="4400" b="1" dirty="0">
                <a:solidFill>
                  <a:srgbClr val="FFFFFF"/>
                </a:solidFill>
                <a:latin typeface="Outfit" pitchFamily="34" charset="0"/>
                <a:ea typeface="Outfit" pitchFamily="34" charset="-122"/>
                <a:cs typeface="Outfit" pitchFamily="34" charset="-120"/>
              </a:defRPr>
            </a:lvl1pPr>
          </a:lstStyle>
          <a:p>
            <a:pPr algn="l" indent="0" marL="0">
              <a:buNone/>
            </a:pPr>
            <a:r>
              <a:rPr lang="en-US" sz="4400" b="1" dirty="0">
                <a:solidFill>
                  <a:srgbClr val="FFFFFF"/>
                </a:solidFill>
                <a:latin typeface="Outfit" pitchFamily="34" charset="0"/>
                <a:ea typeface="Outfit" pitchFamily="34" charset="-122"/>
                <a:cs typeface="Outfit" pitchFamily="34" charset="-120"/>
              </a:rPr>
              <a:t>Grazie</a:t>
            </a:r>
            <a:endParaRPr lang="en-US" sz="4400" dirty="0"/>
          </a:p>
        </p:txBody>
      </p:sp>
      <p:sp>
        <p:nvSpPr>
          <p:cNvPr id="4" name="Text 0"/>
          <p:cNvSpPr/>
          <p:nvPr>
            <p:ph idx="102" type="body" hasCustomPrompt="1"/>
          </p:nvPr>
        </p:nvSpPr>
        <p:spPr>
          <a:xfrm>
            <a:off x="731520" y="2103120"/>
            <a:ext cx="8229600" cy="1463040"/>
          </a:xfrm>
          <a:prstGeom prst="rect">
            <a:avLst/>
          </a:prstGeom>
          <a:noFill/>
          <a:ln/>
        </p:spPr>
        <p:txBody>
          <a:bodyPr wrap="square" rtlCol="0"/>
          <a:lstStyle>
            <a:lvl1pPr indent="0" marL="0">
              <a:buNone/>
              <a:defRPr lang="en-US" sz="1800" dirty="0">
                <a:solidFill>
                  <a:srgbClr val="FFFFFF"/>
                </a:solidFill>
                <a:latin typeface="Source Sans 3" pitchFamily="34" charset="0"/>
                <a:ea typeface="Source Sans 3" pitchFamily="34" charset="-122"/>
                <a:cs typeface="Source Sans 3" pitchFamily="34" charset="-120"/>
              </a:defRPr>
            </a:lvl1pPr>
          </a:lstStyle>
          <a:p>
            <a:pPr indent="0" marL="0">
              <a:buNone/>
            </a:pPr>
            <a:r>
              <a:rPr lang="en-US" sz="1800" dirty="0">
                <a:solidFill>
                  <a:srgbClr val="FFFFFF"/>
                </a:solidFill>
                <a:latin typeface="Source Sans 3" pitchFamily="34" charset="0"/>
                <a:ea typeface="Source Sans 3" pitchFamily="34" charset="-122"/>
                <a:cs typeface="Source Sans 3" pitchFamily="34" charset="-120"/>
              </a:rPr>
              <a:t>Contatti, prossimi passi</a:t>
            </a:r>
            <a:endParaRPr lang="en-US" sz="1800" dirty="0"/>
          </a:p>
        </p:txBody>
      </p:sp>
      <p:sp>
        <p:nvSpPr>
          <p:cNvPr id="5" name="Text 0"/>
          <p:cNvSpPr/>
          <p:nvPr>
            <p:ph idx="103" type="body" hasCustomPrompt="1"/>
          </p:nvPr>
        </p:nvSpPr>
        <p:spPr>
          <a:xfrm>
            <a:off x="731520" y="3794760"/>
            <a:ext cx="10698480" cy="2377440"/>
          </a:xfrm>
          <a:prstGeom prst="rect">
            <a:avLst/>
          </a:prstGeom>
          <a:noFill/>
          <a:ln/>
        </p:spPr>
        <p:txBody>
          <a:bodyPr wrap="square" rtlCol="0"/>
          <a:lstStyle>
            <a:lvl1pPr indent="0" marL="0">
              <a:buNone/>
              <a:defRPr lang="en-US" sz="1100" dirty="0">
                <a:solidFill>
                  <a:srgbClr val="F1DCCF"/>
                </a:solidFill>
                <a:latin typeface="Source Sans 3" pitchFamily="34" charset="0"/>
                <a:ea typeface="Source Sans 3" pitchFamily="34" charset="-122"/>
                <a:cs typeface="Source Sans 3" pitchFamily="34" charset="-120"/>
              </a:defRPr>
            </a:lvl1pPr>
          </a:lstStyle>
          <a:p>
            <a:pPr indent="0" marL="0">
              <a:buNone/>
            </a:pPr>
            <a:r>
              <a:rPr lang="en-US" sz="1100" dirty="0">
                <a:solidFill>
                  <a:srgbClr val="F1DCCF"/>
                </a:solidFill>
                <a:latin typeface="Source Sans 3" pitchFamily="34" charset="0"/>
                <a:ea typeface="Source Sans 3" pitchFamily="34" charset="-122"/>
                <a:cs typeface="Source Sans 3" pitchFamily="34" charset="-120"/>
              </a:rPr>
              <a:t>Fonti, licenza e clausola di traduzione</a:t>
            </a:r>
            <a:endParaRPr lang="en-US" sz="1100" dirty="0"/>
          </a:p>
        </p:txBody>
      </p:sp>
      <p:sp>
        <p:nvSpPr>
          <p:cNvPr id="6" name="Text 0"/>
          <p:cNvSpPr/>
          <p:nvPr/>
        </p:nvSpPr>
        <p:spPr>
          <a:xfrm>
            <a:off x="548640" y="6419088"/>
            <a:ext cx="9692640" cy="274320"/>
          </a:xfrm>
          <a:prstGeom prst="rect">
            <a:avLst/>
          </a:prstGeom>
          <a:noFill/>
          <a:ln/>
        </p:spPr>
        <p:txBody>
          <a:bodyPr wrap="square" lIns="0" tIns="0" rIns="0" bIns="0" rtlCol="0" anchor="ctr"/>
          <a:lstStyle/>
          <a:p>
            <a:pPr indent="0" marL="0">
              <a:buNone/>
            </a:pPr>
            <a:r>
              <a:rPr lang="en-US" sz="900" i="1" dirty="0">
                <a:solidFill>
                  <a:srgbClr val="F1DCCF"/>
                </a:solidFill>
                <a:latin typeface="Source Sans 3" pitchFamily="34" charset="0"/>
                <a:ea typeface="Source Sans 3" pitchFamily="34" charset="-122"/>
                <a:cs typeface="Source Sans 3" pitchFamily="34" charset="-120"/>
              </a:rPr>
              <a:t>Contenuti: AI4K12 (AAAI e CSTA), Five Big Ideas in AI e tabelle di progressione · trad. it. del curatore · CC BY-NC-SA 4.0</a:t>
            </a:r>
            <a:endParaRPr lang="en-US" sz="900" dirty="0"/>
          </a:p>
        </p:txBody>
      </p:sp>
      <p:pic>
        <p:nvPicPr>
          <p:cNvPr id="7" name="Image 1" descr="/home/claude/mat/Kit_grafico_AI4K12/img/logo_ai4k12_it.png">    </p:cNvPr>
          <p:cNvPicPr>
            <a:picLocks noChangeAspect="1"/>
          </p:cNvPicPr>
          <p:nvPr/>
        </p:nvPicPr>
        <p:blipFill>
          <a:blip r:embed="rId2"/>
          <a:stretch>
            <a:fillRect/>
          </a:stretch>
        </p:blipFill>
        <p:spPr>
          <a:xfrm>
            <a:off x="10561320" y="6391656"/>
            <a:ext cx="310896" cy="31089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3.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3.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3.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3" type="title" hasCustomPrompt="1"/>
          </p:nvPr>
        </p:nvSpPr>
        <p:spPr>
          <a:xfrm>
            <a:off x="731520" y="1463040"/>
            <a:ext cx="6583680" cy="2011680"/>
          </a:xfrm>
          <a:prstGeom prst="rect">
            <a:avLst/>
          </a:prstGeom>
          <a:noFill/>
          <a:ln/>
        </p:spPr>
        <p:txBody>
          <a:bodyPr wrap="square" lIns="0" tIns="0" rIns="0" bIns="0" rtlCol="0" anchor="b"/>
          <a:lstStyle/>
          <a:p>
            <a:pPr algn="l" indent="0" marL="0">
              <a:buNone/>
            </a:pPr>
            <a:r>
              <a:rPr lang="en-US" sz="4200" b="1" dirty="0">
                <a:solidFill>
                  <a:srgbClr val="FFFFFF"/>
                </a:solidFill>
                <a:latin typeface="Outfit" pitchFamily="34" charset="0"/>
                <a:ea typeface="Outfit" pitchFamily="34" charset="-122"/>
                <a:cs typeface="Outfit" pitchFamily="34" charset="-120"/>
              </a:rPr>
              <a:t>Le cinque grandi idee sull'IA: le linee guida AI4K12</a:t>
            </a:r>
            <a:endParaRPr lang="en-US" sz="4200" dirty="0"/>
          </a:p>
        </p:txBody>
      </p:sp>
      <p:sp>
        <p:nvSpPr>
          <p:cNvPr id="3" name="Text 1"/>
          <p:cNvSpPr/>
          <p:nvPr>
            <p:ph idx="104" type="body" hasCustomPrompt="1"/>
          </p:nvPr>
        </p:nvSpPr>
        <p:spPr>
          <a:xfrm>
            <a:off x="731520" y="3611880"/>
            <a:ext cx="6583680" cy="914400"/>
          </a:xfrm>
          <a:prstGeom prst="rect">
            <a:avLst/>
          </a:prstGeom>
          <a:noFill/>
          <a:ln/>
        </p:spPr>
        <p:txBody>
          <a:bodyPr wrap="square" lIns="0" tIns="0" rIns="0" bIns="0" rtlCol="0" anchor="t"/>
          <a:lstStyle/>
          <a:p>
            <a:pPr algn="l" indent="0" marL="0">
              <a:buNone/>
            </a:pPr>
            <a:r>
              <a:rPr lang="en-US" sz="1900" dirty="0">
                <a:solidFill>
                  <a:srgbClr val="F1DCCF"/>
                </a:solidFill>
                <a:latin typeface="Source Sans 3" pitchFamily="34" charset="0"/>
                <a:ea typeface="Source Sans 3" pitchFamily="34" charset="-122"/>
                <a:cs typeface="Source Sans 3" pitchFamily="34" charset="-120"/>
              </a:rPr>
              <a:t>Linee guida AI4K12 (AAAI e CSTA) per l'IA dalla scuola dell'infanzia alle superiori · percorso di formazione per docenti</a:t>
            </a:r>
            <a:endParaRPr lang="en-US" sz="1900" dirty="0"/>
          </a:p>
        </p:txBody>
      </p:sp>
      <p:sp>
        <p:nvSpPr>
          <p:cNvPr id="4" name="Text 1"/>
          <p:cNvSpPr/>
          <p:nvPr>
            <p:ph idx="105" type="body" hasCustomPrompt="1"/>
          </p:nvPr>
        </p:nvSpPr>
        <p:spPr>
          <a:xfrm>
            <a:off x="731520" y="4892040"/>
            <a:ext cx="6766560" cy="1097280"/>
          </a:xfrm>
          <a:prstGeom prst="rect">
            <a:avLst/>
          </a:prstGeom>
          <a:noFill/>
          <a:ln/>
        </p:spPr>
        <p:txBody>
          <a:bodyPr wrap="square" lIns="0" tIns="0" rIns="0" bIns="0" rtlCol="0" anchor="t"/>
          <a:lstStyle/>
          <a:p>
            <a:pPr algn="l" indent="0" marL="0">
              <a:buNone/>
            </a:pPr>
            <a:r>
              <a:rPr lang="en-US" sz="1600" b="1" dirty="0">
                <a:solidFill>
                  <a:srgbClr val="FFFFFF"/>
                </a:solidFill>
                <a:latin typeface="Source Sans 3" pitchFamily="34" charset="0"/>
                <a:ea typeface="Source Sans 3" pitchFamily="34" charset="-122"/>
                <a:cs typeface="Source Sans 3" pitchFamily="34" charset="-120"/>
              </a:rPr>
              <a:t>Antonio Scaramuzzino</a:t>
            </a:r>
            <a:endParaRPr lang="en-US" sz="1600" dirty="0"/>
          </a:p>
          <a:p>
            <a:pPr algn="l" indent="0" marL="0">
              <a:buNone/>
            </a:pPr>
            <a:r>
              <a:rPr lang="en-US" sz="1600" dirty="0">
                <a:solidFill>
                  <a:srgbClr val="FFFFFF"/>
                </a:solidFill>
                <a:latin typeface="Source Sans 3" pitchFamily="34" charset="0"/>
                <a:ea typeface="Source Sans 3" pitchFamily="34" charset="-122"/>
                <a:cs typeface="Source Sans 3" pitchFamily="34" charset="-120"/>
              </a:rPr>
              <a:t>Formatore · Alfabetizzazione all'IA</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2" type="body" hasCustomPrompt="1"/>
          </p:nvPr>
        </p:nvSpPr>
        <p:spPr>
          <a:xfrm>
            <a:off x="548640" y="2194560"/>
            <a:ext cx="2743200" cy="1828800"/>
          </a:xfrm>
          <a:prstGeom prst="rect">
            <a:avLst/>
          </a:prstGeom>
          <a:noFill/>
          <a:ln/>
        </p:spPr>
        <p:txBody>
          <a:bodyPr wrap="square" lIns="0" tIns="0" rIns="0" bIns="0" rtlCol="0" anchor="ctr"/>
          <a:lstStyle/>
          <a:p>
            <a:pPr algn="l" indent="0" marL="0">
              <a:buNone/>
            </a:pPr>
            <a:r>
              <a:rPr lang="en-US" sz="11000" b="1" dirty="0">
                <a:solidFill>
                  <a:srgbClr val="FFB27A"/>
                </a:solidFill>
                <a:latin typeface="Outfit" pitchFamily="34" charset="0"/>
                <a:ea typeface="Outfit" pitchFamily="34" charset="-122"/>
                <a:cs typeface="Outfit" pitchFamily="34" charset="-120"/>
              </a:rPr>
              <a:t>01</a:t>
            </a:r>
            <a:endParaRPr lang="en-US" sz="11000" dirty="0"/>
          </a:p>
        </p:txBody>
      </p:sp>
      <p:sp>
        <p:nvSpPr>
          <p:cNvPr id="3" name="Text 1"/>
          <p:cNvSpPr/>
          <p:nvPr>
            <p:ph idx="103" type="title" hasCustomPrompt="1"/>
          </p:nvPr>
        </p:nvSpPr>
        <p:spPr>
          <a:xfrm>
            <a:off x="4389120" y="2011680"/>
            <a:ext cx="7223760" cy="1371600"/>
          </a:xfrm>
          <a:prstGeom prst="rect">
            <a:avLst/>
          </a:prstGeom>
          <a:noFill/>
          <a:ln/>
        </p:spPr>
        <p:txBody>
          <a:bodyPr wrap="square" lIns="0" tIns="0" rIns="0" bIns="0" rtlCol="0" anchor="b"/>
          <a:lstStyle/>
          <a:p>
            <a:pPr algn="l" indent="0" marL="0">
              <a:buNone/>
            </a:pPr>
            <a:r>
              <a:rPr lang="en-US" sz="4000" b="1" dirty="0">
                <a:solidFill>
                  <a:srgbClr val="7C2D12"/>
                </a:solidFill>
                <a:latin typeface="Outfit" pitchFamily="34" charset="0"/>
                <a:ea typeface="Outfit" pitchFamily="34" charset="-122"/>
                <a:cs typeface="Outfit" pitchFamily="34" charset="-120"/>
              </a:rPr>
              <a:t>Le linee guida in sintesi</a:t>
            </a:r>
            <a:endParaRPr lang="en-US" sz="4000" dirty="0"/>
          </a:p>
        </p:txBody>
      </p:sp>
      <p:sp>
        <p:nvSpPr>
          <p:cNvPr id="4" name="Text 1"/>
          <p:cNvSpPr/>
          <p:nvPr>
            <p:ph idx="104" type="body" hasCustomPrompt="1"/>
          </p:nvPr>
        </p:nvSpPr>
        <p:spPr>
          <a:xfrm>
            <a:off x="4389120" y="3520440"/>
            <a:ext cx="7223760" cy="914400"/>
          </a:xfrm>
          <a:prstGeom prst="rect">
            <a:avLst/>
          </a:prstGeom>
          <a:noFill/>
          <a:ln/>
        </p:spPr>
        <p:txBody>
          <a:bodyPr wrap="square" lIns="0" tIns="0" rIns="0" bIns="0" rtlCol="0" anchor="t"/>
          <a:lstStyle/>
          <a:p>
            <a:pPr algn="l" indent="0" marL="0">
              <a:buNone/>
            </a:pPr>
            <a:r>
              <a:rPr lang="en-US" sz="2000" dirty="0">
                <a:solidFill>
                  <a:srgbClr val="6B5A51"/>
                </a:solidFill>
                <a:latin typeface="Source Sans 3" pitchFamily="34" charset="0"/>
                <a:ea typeface="Source Sans 3" pitchFamily="34" charset="-122"/>
                <a:cs typeface="Source Sans 3" pitchFamily="34" charset="-120"/>
              </a:rPr>
              <a:t>Cinque idee, quattro fasce, una struttura comune</a:t>
            </a:r>
            <a:endParaRPr lang="en-US" sz="20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2" type="title" hasCustomPrompt="1"/>
          </p:nvPr>
        </p:nvSpPr>
        <p:spPr>
          <a:xfrm>
            <a:off x="548640" y="457200"/>
            <a:ext cx="5394960"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Che cos'è AI4K12</a:t>
            </a:r>
            <a:endParaRPr lang="en-US" sz="3200" dirty="0"/>
          </a:p>
        </p:txBody>
      </p:sp>
      <p:sp>
        <p:nvSpPr>
          <p:cNvPr id="3" name="Text 1"/>
          <p:cNvSpPr/>
          <p:nvPr>
            <p:ph idx="103" type="body" hasCustomPrompt="1"/>
          </p:nvPr>
        </p:nvSpPr>
        <p:spPr>
          <a:xfrm>
            <a:off x="548640" y="1417320"/>
            <a:ext cx="5394960" cy="4754880"/>
          </a:xfrm>
          <a:prstGeom prst="rect">
            <a:avLst/>
          </a:prstGeom>
          <a:noFill/>
          <a:ln/>
        </p:spPr>
        <p:txBody>
          <a:bodyPr wrap="square" lIns="0" tIns="0" rIns="0" bIns="0" rtlCol="0" anchor="t"/>
          <a:lstStyle/>
          <a:p>
            <a:pPr indent="0" marL="0">
              <a:spcAft>
                <a:spcPts val="600"/>
              </a:spcAft>
              <a:buNone/>
            </a:pPr>
            <a:r>
              <a:rPr lang="en-US" sz="1600" dirty="0">
                <a:solidFill>
                  <a:srgbClr val="2A1D17"/>
                </a:solidFill>
                <a:latin typeface="Source Sans 3" pitchFamily="34" charset="0"/>
                <a:ea typeface="Source Sans 3" pitchFamily="34" charset="-122"/>
                <a:cs typeface="Source Sans 3" pitchFamily="34" charset="-120"/>
              </a:rPr>
              <a:t>L'iniziativa AI4K12 (AI for K-12) è un progetto congiunto dell'Association for the Advancement of Artificial Intelligence (AAAI) e della Computer Science Teachers Association (CSTA), finanziato dalla National Science Foundation (premio DRL-1846073). Le sue linee guida nazionali per l'insegnamento dell'IA dalla scuola dell'infanzia alla fine delle superiori sono organizzate attorno a cinque grandi idee. Per ogni grande idea una tabella di progressione indica, per quattro fasce scolastiche (K-2, 3-5, 6-8, 9-12), che cosa gli studenti devono saper fare (obiettivi di apprendimento) e che cosa devono sapere (comprensioni durevoli), con approfondimenti ed esempi di attività.</a:t>
            </a:r>
            <a:endParaRPr lang="en-US" sz="1600" dirty="0"/>
          </a:p>
        </p:txBody>
      </p:sp>
      <p:sp>
        <p:nvSpPr>
          <p:cNvPr id="4" name="Text 1"/>
          <p:cNvSpPr/>
          <p:nvPr>
            <p:ph idx="104" type="body" hasCustomPrompt="1"/>
          </p:nvPr>
        </p:nvSpPr>
        <p:spPr>
          <a:xfrm>
            <a:off x="6812280" y="457200"/>
            <a:ext cx="4937760" cy="731520"/>
          </a:xfrm>
          <a:prstGeom prst="rect">
            <a:avLst/>
          </a:prstGeom>
          <a:noFill/>
          <a:ln/>
        </p:spPr>
        <p:txBody>
          <a:bodyPr wrap="square" lIns="0" tIns="0" rIns="0" bIns="0" rtlCol="0" anchor="ctr"/>
          <a:lstStyle/>
          <a:p>
            <a:pPr indent="0" marL="0">
              <a:buNone/>
            </a:pPr>
            <a:r>
              <a:rPr lang="en-US" sz="2800" b="1" dirty="0">
                <a:solidFill>
                  <a:srgbClr val="7C2D12"/>
                </a:solidFill>
                <a:latin typeface="Outfit" pitchFamily="34" charset="0"/>
                <a:ea typeface="Outfit" pitchFamily="34" charset="-122"/>
                <a:cs typeface="Outfit" pitchFamily="34" charset="-120"/>
              </a:rPr>
              <a:t>In cifre</a:t>
            </a:r>
            <a:endParaRPr lang="en-US" sz="2800" dirty="0"/>
          </a:p>
        </p:txBody>
      </p:sp>
      <p:sp>
        <p:nvSpPr>
          <p:cNvPr id="5" name="Text 3"/>
          <p:cNvSpPr txBox="1"/>
          <p:nvPr/>
        </p:nvSpPr>
        <p:spPr>
          <a:xfrm>
            <a:off x="6812280" y="1325880"/>
            <a:ext cx="1371600" cy="731520"/>
          </a:xfrm>
          <a:prstGeom prst="rect">
            <a:avLst/>
          </a:prstGeom>
          <a:noFill/>
          <a:ln/>
        </p:spPr>
        <p:txBody>
          <a:bodyPr wrap="square" lIns="0" tIns="0" rIns="0" bIns="0" rtlCol="0" anchor="ctr"/>
          <a:lstStyle/>
          <a:p>
            <a:pPr indent="0" marL="0">
              <a:buNone/>
            </a:pPr>
            <a:r>
              <a:rPr lang="en-US" sz="4600" b="1" dirty="0">
                <a:solidFill>
                  <a:srgbClr val="7C2D12"/>
                </a:solidFill>
                <a:latin typeface="Outfit" pitchFamily="34" charset="0"/>
                <a:ea typeface="Outfit" pitchFamily="34" charset="-122"/>
                <a:cs typeface="Outfit" pitchFamily="34" charset="-120"/>
              </a:rPr>
              <a:t>5</a:t>
            </a:r>
            <a:endParaRPr lang="en-US" sz="4600" dirty="0"/>
          </a:p>
        </p:txBody>
      </p:sp>
      <p:sp>
        <p:nvSpPr>
          <p:cNvPr id="6" name="Text 4"/>
          <p:cNvSpPr txBox="1"/>
          <p:nvPr/>
        </p:nvSpPr>
        <p:spPr>
          <a:xfrm>
            <a:off x="8275320" y="1325880"/>
            <a:ext cx="3429000" cy="731520"/>
          </a:xfrm>
          <a:prstGeom prst="rect">
            <a:avLst/>
          </a:prstGeom>
          <a:noFill/>
          <a:ln/>
        </p:spPr>
        <p:txBody>
          <a:bodyPr wrap="square" lIns="0" tIns="0" rIns="0" bIns="0" rtlCol="0" anchor="ctr"/>
          <a:lstStyle/>
          <a:p>
            <a:pPr indent="0" marL="0">
              <a:buNone/>
            </a:pPr>
            <a:r>
              <a:rPr lang="en-US" sz="1700" b="1" dirty="0">
                <a:solidFill>
                  <a:srgbClr val="2A1D17"/>
                </a:solidFill>
                <a:latin typeface="Source Sans 3" pitchFamily="34" charset="0"/>
                <a:ea typeface="Source Sans 3" pitchFamily="34" charset="-122"/>
                <a:cs typeface="Source Sans 3" pitchFamily="34" charset="-120"/>
              </a:rPr>
              <a:t>grandi idee</a:t>
            </a:r>
            <a:endParaRPr lang="en-US" sz="1700" dirty="0"/>
          </a:p>
        </p:txBody>
      </p:sp>
      <p:sp>
        <p:nvSpPr>
          <p:cNvPr id="7" name="Text 5"/>
          <p:cNvSpPr txBox="1"/>
          <p:nvPr/>
        </p:nvSpPr>
        <p:spPr>
          <a:xfrm>
            <a:off x="6812280" y="2112264"/>
            <a:ext cx="1371600" cy="731520"/>
          </a:xfrm>
          <a:prstGeom prst="rect">
            <a:avLst/>
          </a:prstGeom>
          <a:noFill/>
          <a:ln/>
        </p:spPr>
        <p:txBody>
          <a:bodyPr wrap="square" lIns="0" tIns="0" rIns="0" bIns="0" rtlCol="0" anchor="ctr"/>
          <a:lstStyle/>
          <a:p>
            <a:pPr indent="0" marL="0">
              <a:buNone/>
            </a:pPr>
            <a:r>
              <a:rPr lang="en-US" sz="4600" b="1" dirty="0">
                <a:solidFill>
                  <a:srgbClr val="A23B12"/>
                </a:solidFill>
                <a:latin typeface="Outfit" pitchFamily="34" charset="0"/>
                <a:ea typeface="Outfit" pitchFamily="34" charset="-122"/>
                <a:cs typeface="Outfit" pitchFamily="34" charset="-120"/>
              </a:rPr>
              <a:t>44</a:t>
            </a:r>
            <a:endParaRPr lang="en-US" sz="4600" dirty="0"/>
          </a:p>
        </p:txBody>
      </p:sp>
      <p:sp>
        <p:nvSpPr>
          <p:cNvPr id="8" name="Text 6"/>
          <p:cNvSpPr txBox="1"/>
          <p:nvPr/>
        </p:nvSpPr>
        <p:spPr>
          <a:xfrm>
            <a:off x="8275320" y="2112264"/>
            <a:ext cx="3429000" cy="731520"/>
          </a:xfrm>
          <a:prstGeom prst="rect">
            <a:avLst/>
          </a:prstGeom>
          <a:noFill/>
          <a:ln/>
        </p:spPr>
        <p:txBody>
          <a:bodyPr wrap="square" lIns="0" tIns="0" rIns="0" bIns="0" rtlCol="0" anchor="ctr"/>
          <a:lstStyle/>
          <a:p>
            <a:pPr indent="0" marL="0">
              <a:buNone/>
            </a:pPr>
            <a:r>
              <a:rPr lang="en-US" sz="1700" b="1" dirty="0">
                <a:solidFill>
                  <a:srgbClr val="2A1D17"/>
                </a:solidFill>
                <a:latin typeface="Source Sans 3" pitchFamily="34" charset="0"/>
                <a:ea typeface="Source Sans 3" pitchFamily="34" charset="-122"/>
                <a:cs typeface="Source Sans 3" pitchFamily="34" charset="-120"/>
              </a:rPr>
              <a:t>concetti in 17 gruppi</a:t>
            </a:r>
            <a:endParaRPr lang="en-US" sz="1700" dirty="0"/>
          </a:p>
        </p:txBody>
      </p:sp>
      <p:sp>
        <p:nvSpPr>
          <p:cNvPr id="9" name="Text 7"/>
          <p:cNvSpPr txBox="1"/>
          <p:nvPr/>
        </p:nvSpPr>
        <p:spPr>
          <a:xfrm>
            <a:off x="6812280" y="2898648"/>
            <a:ext cx="1371600" cy="731520"/>
          </a:xfrm>
          <a:prstGeom prst="rect">
            <a:avLst/>
          </a:prstGeom>
          <a:noFill/>
          <a:ln/>
        </p:spPr>
        <p:txBody>
          <a:bodyPr wrap="square" lIns="0" tIns="0" rIns="0" bIns="0" rtlCol="0" anchor="ctr"/>
          <a:lstStyle/>
          <a:p>
            <a:pPr indent="0" marL="0">
              <a:buNone/>
            </a:pPr>
            <a:r>
              <a:rPr lang="en-US" sz="4600" b="1" dirty="0">
                <a:solidFill>
                  <a:srgbClr val="7C2D12"/>
                </a:solidFill>
                <a:latin typeface="Outfit" pitchFamily="34" charset="0"/>
                <a:ea typeface="Outfit" pitchFamily="34" charset="-122"/>
                <a:cs typeface="Outfit" pitchFamily="34" charset="-120"/>
              </a:rPr>
              <a:t>4</a:t>
            </a:r>
            <a:endParaRPr lang="en-US" sz="4600" dirty="0"/>
          </a:p>
        </p:txBody>
      </p:sp>
      <p:sp>
        <p:nvSpPr>
          <p:cNvPr id="10" name="Text 8"/>
          <p:cNvSpPr txBox="1"/>
          <p:nvPr/>
        </p:nvSpPr>
        <p:spPr>
          <a:xfrm>
            <a:off x="8275320" y="2898648"/>
            <a:ext cx="3429000" cy="731520"/>
          </a:xfrm>
          <a:prstGeom prst="rect">
            <a:avLst/>
          </a:prstGeom>
          <a:noFill/>
          <a:ln/>
        </p:spPr>
        <p:txBody>
          <a:bodyPr wrap="square" lIns="0" tIns="0" rIns="0" bIns="0" rtlCol="0" anchor="ctr"/>
          <a:lstStyle/>
          <a:p>
            <a:pPr indent="0" marL="0">
              <a:buNone/>
            </a:pPr>
            <a:r>
              <a:rPr lang="en-US" sz="1700" b="1" dirty="0">
                <a:solidFill>
                  <a:srgbClr val="2A1D17"/>
                </a:solidFill>
                <a:latin typeface="Source Sans 3" pitchFamily="34" charset="0"/>
                <a:ea typeface="Source Sans 3" pitchFamily="34" charset="-122"/>
                <a:cs typeface="Source Sans 3" pitchFamily="34" charset="-120"/>
              </a:rPr>
              <a:t>fasce scolastiche</a:t>
            </a:r>
            <a:endParaRPr lang="en-US" sz="1700" dirty="0"/>
          </a:p>
        </p:txBody>
      </p:sp>
      <p:sp>
        <p:nvSpPr>
          <p:cNvPr id="11" name="Text 9"/>
          <p:cNvSpPr txBox="1"/>
          <p:nvPr/>
        </p:nvSpPr>
        <p:spPr>
          <a:xfrm>
            <a:off x="6812280" y="3685032"/>
            <a:ext cx="1371600" cy="731520"/>
          </a:xfrm>
          <a:prstGeom prst="rect">
            <a:avLst/>
          </a:prstGeom>
          <a:noFill/>
          <a:ln/>
        </p:spPr>
        <p:txBody>
          <a:bodyPr wrap="square" lIns="0" tIns="0" rIns="0" bIns="0" rtlCol="0" anchor="ctr"/>
          <a:lstStyle/>
          <a:p>
            <a:pPr indent="0" marL="0">
              <a:buNone/>
            </a:pPr>
            <a:r>
              <a:rPr lang="en-US" sz="4600" b="1" dirty="0">
                <a:solidFill>
                  <a:srgbClr val="7C2D12"/>
                </a:solidFill>
                <a:latin typeface="Outfit" pitchFamily="34" charset="0"/>
                <a:ea typeface="Outfit" pitchFamily="34" charset="-122"/>
                <a:cs typeface="Outfit" pitchFamily="34" charset="-120"/>
              </a:rPr>
              <a:t>165</a:t>
            </a:r>
            <a:endParaRPr lang="en-US" sz="4600" dirty="0"/>
          </a:p>
        </p:txBody>
      </p:sp>
      <p:sp>
        <p:nvSpPr>
          <p:cNvPr id="12" name="Text 10"/>
          <p:cNvSpPr txBox="1"/>
          <p:nvPr/>
        </p:nvSpPr>
        <p:spPr>
          <a:xfrm>
            <a:off x="8275320" y="3685032"/>
            <a:ext cx="3429000" cy="731520"/>
          </a:xfrm>
          <a:prstGeom prst="rect">
            <a:avLst/>
          </a:prstGeom>
          <a:noFill/>
          <a:ln/>
        </p:spPr>
        <p:txBody>
          <a:bodyPr wrap="square" lIns="0" tIns="0" rIns="0" bIns="0" rtlCol="0" anchor="ctr"/>
          <a:lstStyle/>
          <a:p>
            <a:pPr indent="0" marL="0">
              <a:buNone/>
            </a:pPr>
            <a:r>
              <a:rPr lang="en-US" sz="1700" b="1" dirty="0">
                <a:solidFill>
                  <a:srgbClr val="2A1D17"/>
                </a:solidFill>
                <a:latin typeface="Source Sans 3" pitchFamily="34" charset="0"/>
                <a:ea typeface="Source Sans 3" pitchFamily="34" charset="-122"/>
                <a:cs typeface="Source Sans 3" pitchFamily="34" charset="-120"/>
              </a:rPr>
              <a:t>obiettivi per fascia</a:t>
            </a:r>
            <a:endParaRPr lang="en-US" sz="1700" dirty="0"/>
          </a:p>
        </p:txBody>
      </p:sp>
      <p:sp>
        <p:nvSpPr>
          <p:cNvPr id="13" name="Text 11"/>
          <p:cNvSpPr txBox="1"/>
          <p:nvPr/>
        </p:nvSpPr>
        <p:spPr>
          <a:xfrm>
            <a:off x="6812280" y="4471416"/>
            <a:ext cx="1371600" cy="731520"/>
          </a:xfrm>
          <a:prstGeom prst="rect">
            <a:avLst/>
          </a:prstGeom>
          <a:noFill/>
          <a:ln/>
        </p:spPr>
        <p:txBody>
          <a:bodyPr wrap="square" lIns="0" tIns="0" rIns="0" bIns="0" rtlCol="0" anchor="ctr"/>
          <a:lstStyle/>
          <a:p>
            <a:pPr indent="0" marL="0">
              <a:buNone/>
            </a:pPr>
            <a:r>
              <a:rPr lang="en-US" sz="4600" b="1" dirty="0">
                <a:solidFill>
                  <a:srgbClr val="7C2D12"/>
                </a:solidFill>
                <a:latin typeface="Outfit" pitchFamily="34" charset="0"/>
                <a:ea typeface="Outfit" pitchFamily="34" charset="-122"/>
                <a:cs typeface="Outfit" pitchFamily="34" charset="-120"/>
              </a:rPr>
              <a:t>8</a:t>
            </a:r>
            <a:endParaRPr lang="en-US" sz="4600" dirty="0"/>
          </a:p>
        </p:txBody>
      </p:sp>
      <p:sp>
        <p:nvSpPr>
          <p:cNvPr id="14" name="Text 12"/>
          <p:cNvSpPr txBox="1"/>
          <p:nvPr/>
        </p:nvSpPr>
        <p:spPr>
          <a:xfrm>
            <a:off x="8275320" y="4471416"/>
            <a:ext cx="3429000" cy="731520"/>
          </a:xfrm>
          <a:prstGeom prst="rect">
            <a:avLst/>
          </a:prstGeom>
          <a:noFill/>
          <a:ln/>
        </p:spPr>
        <p:txBody>
          <a:bodyPr wrap="square" lIns="0" tIns="0" rIns="0" bIns="0" rtlCol="0" anchor="ctr"/>
          <a:lstStyle/>
          <a:p>
            <a:pPr indent="0" marL="0">
              <a:buNone/>
            </a:pPr>
            <a:r>
              <a:rPr lang="en-US" sz="1700" b="1" dirty="0">
                <a:solidFill>
                  <a:srgbClr val="2A1D17"/>
                </a:solidFill>
                <a:latin typeface="Source Sans 3" pitchFamily="34" charset="0"/>
                <a:ea typeface="Source Sans 3" pitchFamily="34" charset="-122"/>
                <a:cs typeface="Source Sans 3" pitchFamily="34" charset="-120"/>
              </a:rPr>
              <a:t>guide alle attività</a:t>
            </a:r>
            <a:endParaRPr lang="en-US" sz="1700" dirty="0"/>
          </a:p>
        </p:txBody>
      </p:sp>
      <p:sp>
        <p:nvSpPr>
          <p:cNvPr id="15" name="Text 1"/>
          <p:cNvSpPr/>
          <p:nvPr>
            <p:ph idx="105" type="body" hasCustomPrompt="1"/>
          </p:nvPr>
        </p:nvSpPr>
        <p:spPr>
          <a:xfrm>
            <a:off x="6812280" y="5257800"/>
            <a:ext cx="4937760" cy="822960"/>
          </a:xfrm>
          <a:prstGeom prst="rect">
            <a:avLst/>
          </a:prstGeom>
          <a:noFill/>
          <a:ln/>
        </p:spPr>
        <p:txBody>
          <a:bodyPr wrap="square" lIns="0" tIns="0" rIns="0" bIns="0" rtlCol="0" anchor="t"/>
          <a:lstStyle/>
          <a:p>
            <a:pPr indent="0" marL="0">
              <a:buNone/>
            </a:pPr>
            <a:r>
              <a:rPr lang="en-US" sz="1200" i="1" dirty="0">
                <a:solidFill>
                  <a:srgbClr val="6B5A51"/>
                </a:solidFill>
                <a:latin typeface="Source Sans 3" pitchFamily="34" charset="0"/>
                <a:ea typeface="Source Sans 3" pitchFamily="34" charset="-122"/>
                <a:cs typeface="Source Sans 3" pitchFamily="34" charset="-120"/>
              </a:rPr>
              <a:t>AI4K12, linee guida e tabelle di progressione (bozze 2020–2022)</a:t>
            </a:r>
            <a:endParaRPr lang="en-US" sz="12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Le cinque grandi idee</a:t>
            </a:r>
            <a:endParaRPr lang="en-US" sz="3200" dirty="0"/>
          </a:p>
        </p:txBody>
      </p:sp>
      <p:pic>
        <p:nvPicPr>
          <p:cNvPr id="3" name="Image 0" descr="/home/claude/mat/Kit_grafico_AI4K12/img/ruota_ai4k12_it.png">    </p:cNvPr>
          <p:cNvPicPr>
            <a:picLocks noChangeAspect="1"/>
          </p:cNvPicPr>
          <p:nvPr/>
        </p:nvPicPr>
        <p:blipFill>
          <a:blip r:embed="rId1"/>
          <a:stretch>
            <a:fillRect/>
          </a:stretch>
        </p:blipFill>
        <p:spPr>
          <a:xfrm>
            <a:off x="548640" y="1325880"/>
            <a:ext cx="4526280" cy="4526280"/>
          </a:xfrm>
          <a:prstGeom prst="rect">
            <a:avLst/>
          </a:prstGeom>
        </p:spPr>
      </p:pic>
      <p:sp>
        <p:nvSpPr>
          <p:cNvPr id="4" name="Shape 1"/>
          <p:cNvSpPr/>
          <p:nvPr/>
        </p:nvSpPr>
        <p:spPr>
          <a:xfrm>
            <a:off x="5486400" y="1325880"/>
            <a:ext cx="6153912" cy="822960"/>
          </a:xfrm>
          <a:prstGeom prst="roundRect">
            <a:avLst>
              <a:gd name="adj" fmla="val 13333"/>
            </a:avLst>
          </a:prstGeom>
          <a:solidFill>
            <a:srgbClr val="E3EDF8"/>
          </a:solidFill>
          <a:ln/>
        </p:spPr>
      </p:sp>
      <p:pic>
        <p:nvPicPr>
          <p:cNvPr id="5" name="Image 1" descr="/home/claude/mat/Kit_grafico_AI4K12/img/medaglione_percezione.png">    </p:cNvPr>
          <p:cNvPicPr>
            <a:picLocks noChangeAspect="1"/>
          </p:cNvPicPr>
          <p:nvPr/>
        </p:nvPicPr>
        <p:blipFill>
          <a:blip r:embed="rId2"/>
          <a:stretch>
            <a:fillRect/>
          </a:stretch>
        </p:blipFill>
        <p:spPr>
          <a:xfrm>
            <a:off x="5596128" y="1399032"/>
            <a:ext cx="676656" cy="676656"/>
          </a:xfrm>
          <a:prstGeom prst="rect">
            <a:avLst/>
          </a:prstGeom>
        </p:spPr>
      </p:pic>
      <p:sp>
        <p:nvSpPr>
          <p:cNvPr id="6" name="Text 2"/>
          <p:cNvSpPr txBox="1"/>
          <p:nvPr/>
        </p:nvSpPr>
        <p:spPr>
          <a:xfrm>
            <a:off x="6446520" y="1399032"/>
            <a:ext cx="5074920" cy="329184"/>
          </a:xfrm>
          <a:prstGeom prst="rect">
            <a:avLst/>
          </a:prstGeom>
          <a:noFill/>
          <a:ln/>
        </p:spPr>
        <p:txBody>
          <a:bodyPr wrap="square" lIns="0" tIns="0" rIns="0" bIns="0" rtlCol="0" anchor="ctr"/>
          <a:lstStyle/>
          <a:p>
            <a:pPr indent="0" marL="0">
              <a:buNone/>
            </a:pPr>
            <a:r>
              <a:rPr lang="en-US" sz="1700" b="1" dirty="0">
                <a:solidFill>
                  <a:srgbClr val="2A66AA"/>
                </a:solidFill>
                <a:latin typeface="Outfit" pitchFamily="34" charset="0"/>
                <a:ea typeface="Outfit" pitchFamily="34" charset="-122"/>
                <a:cs typeface="Outfit" pitchFamily="34" charset="-120"/>
              </a:rPr>
              <a:t>1. Percezione</a:t>
            </a:r>
            <a:endParaRPr lang="en-US" sz="1700" dirty="0"/>
          </a:p>
        </p:txBody>
      </p:sp>
      <p:sp>
        <p:nvSpPr>
          <p:cNvPr id="7" name="Text 3"/>
          <p:cNvSpPr txBox="1"/>
          <p:nvPr/>
        </p:nvSpPr>
        <p:spPr>
          <a:xfrm>
            <a:off x="6446520" y="1728216"/>
            <a:ext cx="5074920" cy="384048"/>
          </a:xfrm>
          <a:prstGeom prst="rect">
            <a:avLst/>
          </a:prstGeom>
          <a:noFill/>
          <a:ln/>
        </p:spPr>
        <p:txBody>
          <a:bodyPr wrap="square" lIns="0" tIns="0" rIns="0" bIns="0" rtlCol="0" anchor="t"/>
          <a:lstStyle/>
          <a:p>
            <a:pPr indent="0" marL="0">
              <a:buNone/>
            </a:pPr>
            <a:r>
              <a:rPr lang="en-US" sz="1400" dirty="0">
                <a:solidFill>
                  <a:srgbClr val="2A1D17"/>
                </a:solidFill>
                <a:latin typeface="Source Sans 3" pitchFamily="34" charset="0"/>
                <a:ea typeface="Source Sans 3" pitchFamily="34" charset="-122"/>
                <a:cs typeface="Source Sans 3" pitchFamily="34" charset="-120"/>
              </a:rPr>
              <a:t>Le macchine percepiscono il mondo usando dei sensori.</a:t>
            </a:r>
            <a:endParaRPr lang="en-US" sz="1400" dirty="0"/>
          </a:p>
        </p:txBody>
      </p:sp>
      <p:sp>
        <p:nvSpPr>
          <p:cNvPr id="8" name="Shape 4"/>
          <p:cNvSpPr/>
          <p:nvPr/>
        </p:nvSpPr>
        <p:spPr>
          <a:xfrm>
            <a:off x="5486400" y="2240280"/>
            <a:ext cx="6153912" cy="822960"/>
          </a:xfrm>
          <a:prstGeom prst="roundRect">
            <a:avLst>
              <a:gd name="adj" fmla="val 13333"/>
            </a:avLst>
          </a:prstGeom>
          <a:solidFill>
            <a:srgbClr val="F8EBD3"/>
          </a:solidFill>
          <a:ln/>
        </p:spPr>
      </p:sp>
      <p:pic>
        <p:nvPicPr>
          <p:cNvPr id="9" name="Image 2" descr="/home/claude/mat/Kit_grafico_AI4K12/img/medaglione_rappresentazione.png">    </p:cNvPr>
          <p:cNvPicPr>
            <a:picLocks noChangeAspect="1"/>
          </p:cNvPicPr>
          <p:nvPr/>
        </p:nvPicPr>
        <p:blipFill>
          <a:blip r:embed="rId3"/>
          <a:stretch>
            <a:fillRect/>
          </a:stretch>
        </p:blipFill>
        <p:spPr>
          <a:xfrm>
            <a:off x="5596128" y="2313432"/>
            <a:ext cx="676656" cy="676656"/>
          </a:xfrm>
          <a:prstGeom prst="rect">
            <a:avLst/>
          </a:prstGeom>
        </p:spPr>
      </p:pic>
      <p:sp>
        <p:nvSpPr>
          <p:cNvPr id="10" name="Text 5"/>
          <p:cNvSpPr txBox="1"/>
          <p:nvPr/>
        </p:nvSpPr>
        <p:spPr>
          <a:xfrm>
            <a:off x="6446520" y="2313432"/>
            <a:ext cx="5074920" cy="329184"/>
          </a:xfrm>
          <a:prstGeom prst="rect">
            <a:avLst/>
          </a:prstGeom>
          <a:noFill/>
          <a:ln/>
        </p:spPr>
        <p:txBody>
          <a:bodyPr wrap="square" lIns="0" tIns="0" rIns="0" bIns="0" rtlCol="0" anchor="ctr"/>
          <a:lstStyle/>
          <a:p>
            <a:pPr indent="0" marL="0">
              <a:buNone/>
            </a:pPr>
            <a:r>
              <a:rPr lang="en-US" sz="1700" b="1" dirty="0">
                <a:solidFill>
                  <a:srgbClr val="9A5B00"/>
                </a:solidFill>
                <a:latin typeface="Outfit" pitchFamily="34" charset="0"/>
                <a:ea typeface="Outfit" pitchFamily="34" charset="-122"/>
                <a:cs typeface="Outfit" pitchFamily="34" charset="-120"/>
              </a:rPr>
              <a:t>2. Rappresentazione e ragionamento</a:t>
            </a:r>
            <a:endParaRPr lang="en-US" sz="1700" dirty="0"/>
          </a:p>
        </p:txBody>
      </p:sp>
      <p:sp>
        <p:nvSpPr>
          <p:cNvPr id="11" name="Text 6"/>
          <p:cNvSpPr txBox="1"/>
          <p:nvPr/>
        </p:nvSpPr>
        <p:spPr>
          <a:xfrm>
            <a:off x="6446520" y="2642616"/>
            <a:ext cx="5074920" cy="384048"/>
          </a:xfrm>
          <a:prstGeom prst="rect">
            <a:avLst/>
          </a:prstGeom>
          <a:noFill/>
          <a:ln/>
        </p:spPr>
        <p:txBody>
          <a:bodyPr wrap="square" lIns="0" tIns="0" rIns="0" bIns="0" rtlCol="0" anchor="t"/>
          <a:lstStyle/>
          <a:p>
            <a:pPr indent="0" marL="0">
              <a:buNone/>
            </a:pPr>
            <a:r>
              <a:rPr lang="en-US" sz="1400" dirty="0">
                <a:solidFill>
                  <a:srgbClr val="2A1D17"/>
                </a:solidFill>
                <a:latin typeface="Source Sans 3" pitchFamily="34" charset="0"/>
                <a:ea typeface="Source Sans 3" pitchFamily="34" charset="-122"/>
                <a:cs typeface="Source Sans 3" pitchFamily="34" charset="-120"/>
              </a:rPr>
              <a:t>Gli agenti conservano le rappresentazioni del mondo e le usano per ragionare.</a:t>
            </a:r>
            <a:endParaRPr lang="en-US" sz="1400" dirty="0"/>
          </a:p>
        </p:txBody>
      </p:sp>
      <p:sp>
        <p:nvSpPr>
          <p:cNvPr id="12" name="Shape 7"/>
          <p:cNvSpPr/>
          <p:nvPr/>
        </p:nvSpPr>
        <p:spPr>
          <a:xfrm>
            <a:off x="5486400" y="3154680"/>
            <a:ext cx="6153912" cy="822960"/>
          </a:xfrm>
          <a:prstGeom prst="roundRect">
            <a:avLst>
              <a:gd name="adj" fmla="val 13333"/>
            </a:avLst>
          </a:prstGeom>
          <a:solidFill>
            <a:srgbClr val="DFF1E6"/>
          </a:solidFill>
          <a:ln/>
        </p:spPr>
      </p:sp>
      <p:pic>
        <p:nvPicPr>
          <p:cNvPr id="13" name="Image 3" descr="/home/claude/mat/Kit_grafico_AI4K12/img/medaglione_apprendimento.png">    </p:cNvPr>
          <p:cNvPicPr>
            <a:picLocks noChangeAspect="1"/>
          </p:cNvPicPr>
          <p:nvPr/>
        </p:nvPicPr>
        <p:blipFill>
          <a:blip r:embed="rId4"/>
          <a:stretch>
            <a:fillRect/>
          </a:stretch>
        </p:blipFill>
        <p:spPr>
          <a:xfrm>
            <a:off x="5596128" y="3227832"/>
            <a:ext cx="676656" cy="676656"/>
          </a:xfrm>
          <a:prstGeom prst="rect">
            <a:avLst/>
          </a:prstGeom>
        </p:spPr>
      </p:pic>
      <p:sp>
        <p:nvSpPr>
          <p:cNvPr id="14" name="Text 8"/>
          <p:cNvSpPr txBox="1"/>
          <p:nvPr/>
        </p:nvSpPr>
        <p:spPr>
          <a:xfrm>
            <a:off x="6446520" y="3227832"/>
            <a:ext cx="5074920" cy="329184"/>
          </a:xfrm>
          <a:prstGeom prst="rect">
            <a:avLst/>
          </a:prstGeom>
          <a:noFill/>
          <a:ln/>
        </p:spPr>
        <p:txBody>
          <a:bodyPr wrap="square" lIns="0" tIns="0" rIns="0" bIns="0" rtlCol="0" anchor="ctr"/>
          <a:lstStyle/>
          <a:p>
            <a:pPr indent="0" marL="0">
              <a:buNone/>
            </a:pPr>
            <a:r>
              <a:rPr lang="en-US" sz="1700" b="1" dirty="0">
                <a:solidFill>
                  <a:srgbClr val="26724A"/>
                </a:solidFill>
                <a:latin typeface="Outfit" pitchFamily="34" charset="0"/>
                <a:ea typeface="Outfit" pitchFamily="34" charset="-122"/>
                <a:cs typeface="Outfit" pitchFamily="34" charset="-120"/>
              </a:rPr>
              <a:t>3. Apprendimento</a:t>
            </a:r>
            <a:endParaRPr lang="en-US" sz="1700" dirty="0"/>
          </a:p>
        </p:txBody>
      </p:sp>
      <p:sp>
        <p:nvSpPr>
          <p:cNvPr id="15" name="Text 9"/>
          <p:cNvSpPr txBox="1"/>
          <p:nvPr/>
        </p:nvSpPr>
        <p:spPr>
          <a:xfrm>
            <a:off x="6446520" y="3557016"/>
            <a:ext cx="5074920" cy="384048"/>
          </a:xfrm>
          <a:prstGeom prst="rect">
            <a:avLst/>
          </a:prstGeom>
          <a:noFill/>
          <a:ln/>
        </p:spPr>
        <p:txBody>
          <a:bodyPr wrap="square" lIns="0" tIns="0" rIns="0" bIns="0" rtlCol="0" anchor="t"/>
          <a:lstStyle/>
          <a:p>
            <a:pPr indent="0" marL="0">
              <a:buNone/>
            </a:pPr>
            <a:r>
              <a:rPr lang="en-US" sz="1400" dirty="0">
                <a:solidFill>
                  <a:srgbClr val="2A1D17"/>
                </a:solidFill>
                <a:latin typeface="Source Sans 3" pitchFamily="34" charset="0"/>
                <a:ea typeface="Source Sans 3" pitchFamily="34" charset="-122"/>
                <a:cs typeface="Source Sans 3" pitchFamily="34" charset="-120"/>
              </a:rPr>
              <a:t>I computer possono imparare dai dati.</a:t>
            </a:r>
            <a:endParaRPr lang="en-US" sz="1400" dirty="0"/>
          </a:p>
        </p:txBody>
      </p:sp>
      <p:sp>
        <p:nvSpPr>
          <p:cNvPr id="16" name="Shape 10"/>
          <p:cNvSpPr/>
          <p:nvPr/>
        </p:nvSpPr>
        <p:spPr>
          <a:xfrm>
            <a:off x="5486400" y="4069080"/>
            <a:ext cx="6153912" cy="822960"/>
          </a:xfrm>
          <a:prstGeom prst="roundRect">
            <a:avLst>
              <a:gd name="adj" fmla="val 13333"/>
            </a:avLst>
          </a:prstGeom>
          <a:solidFill>
            <a:srgbClr val="DCF1F3"/>
          </a:solidFill>
          <a:ln/>
        </p:spPr>
      </p:sp>
      <p:pic>
        <p:nvPicPr>
          <p:cNvPr id="17" name="Image 4" descr="/home/claude/mat/Kit_grafico_AI4K12/img/medaglione_interazione.png">    </p:cNvPr>
          <p:cNvPicPr>
            <a:picLocks noChangeAspect="1"/>
          </p:cNvPicPr>
          <p:nvPr/>
        </p:nvPicPr>
        <p:blipFill>
          <a:blip r:embed="rId5"/>
          <a:stretch>
            <a:fillRect/>
          </a:stretch>
        </p:blipFill>
        <p:spPr>
          <a:xfrm>
            <a:off x="5596128" y="4142232"/>
            <a:ext cx="676656" cy="676656"/>
          </a:xfrm>
          <a:prstGeom prst="rect">
            <a:avLst/>
          </a:prstGeom>
        </p:spPr>
      </p:pic>
      <p:sp>
        <p:nvSpPr>
          <p:cNvPr id="18" name="Text 11"/>
          <p:cNvSpPr txBox="1"/>
          <p:nvPr/>
        </p:nvSpPr>
        <p:spPr>
          <a:xfrm>
            <a:off x="6446520" y="4142232"/>
            <a:ext cx="5074920" cy="329184"/>
          </a:xfrm>
          <a:prstGeom prst="rect">
            <a:avLst/>
          </a:prstGeom>
          <a:noFill/>
          <a:ln/>
        </p:spPr>
        <p:txBody>
          <a:bodyPr wrap="square" lIns="0" tIns="0" rIns="0" bIns="0" rtlCol="0" anchor="ctr"/>
          <a:lstStyle/>
          <a:p>
            <a:pPr indent="0" marL="0">
              <a:buNone/>
            </a:pPr>
            <a:r>
              <a:rPr lang="en-US" sz="1700" b="1" dirty="0">
                <a:solidFill>
                  <a:srgbClr val="0B7280"/>
                </a:solidFill>
                <a:latin typeface="Outfit" pitchFamily="34" charset="0"/>
                <a:ea typeface="Outfit" pitchFamily="34" charset="-122"/>
                <a:cs typeface="Outfit" pitchFamily="34" charset="-120"/>
              </a:rPr>
              <a:t>4. Interazione naturale</a:t>
            </a:r>
            <a:endParaRPr lang="en-US" sz="1700" dirty="0"/>
          </a:p>
        </p:txBody>
      </p:sp>
      <p:sp>
        <p:nvSpPr>
          <p:cNvPr id="19" name="Text 12"/>
          <p:cNvSpPr txBox="1"/>
          <p:nvPr/>
        </p:nvSpPr>
        <p:spPr>
          <a:xfrm>
            <a:off x="6446520" y="4471416"/>
            <a:ext cx="5074920" cy="384048"/>
          </a:xfrm>
          <a:prstGeom prst="rect">
            <a:avLst/>
          </a:prstGeom>
          <a:noFill/>
          <a:ln/>
        </p:spPr>
        <p:txBody>
          <a:bodyPr wrap="square" lIns="0" tIns="0" rIns="0" bIns="0" rtlCol="0" anchor="t"/>
          <a:lstStyle/>
          <a:p>
            <a:pPr indent="0" marL="0">
              <a:buNone/>
            </a:pPr>
            <a:r>
              <a:rPr lang="en-US" sz="1400" dirty="0">
                <a:solidFill>
                  <a:srgbClr val="2A1D17"/>
                </a:solidFill>
                <a:latin typeface="Source Sans 3" pitchFamily="34" charset="0"/>
                <a:ea typeface="Source Sans 3" pitchFamily="34" charset="-122"/>
                <a:cs typeface="Source Sans 3" pitchFamily="34" charset="-120"/>
              </a:rPr>
              <a:t>Gli agenti intelligenti necessitano di molti tipi di informazioni per interagire in modo naturale con gli umani.</a:t>
            </a:r>
            <a:endParaRPr lang="en-US" sz="1400" dirty="0"/>
          </a:p>
        </p:txBody>
      </p:sp>
      <p:sp>
        <p:nvSpPr>
          <p:cNvPr id="20" name="Shape 13"/>
          <p:cNvSpPr/>
          <p:nvPr/>
        </p:nvSpPr>
        <p:spPr>
          <a:xfrm>
            <a:off x="5486400" y="4983480"/>
            <a:ext cx="6153912" cy="822960"/>
          </a:xfrm>
          <a:prstGeom prst="roundRect">
            <a:avLst>
              <a:gd name="adj" fmla="val 13333"/>
            </a:avLst>
          </a:prstGeom>
          <a:solidFill>
            <a:srgbClr val="F7E1EB"/>
          </a:solidFill>
          <a:ln/>
        </p:spPr>
      </p:sp>
      <p:pic>
        <p:nvPicPr>
          <p:cNvPr id="21" name="Image 5" descr="/home/claude/mat/Kit_grafico_AI4K12/img/medaglione_impatto.png">    </p:cNvPr>
          <p:cNvPicPr>
            <a:picLocks noChangeAspect="1"/>
          </p:cNvPicPr>
          <p:nvPr/>
        </p:nvPicPr>
        <p:blipFill>
          <a:blip r:embed="rId6"/>
          <a:stretch>
            <a:fillRect/>
          </a:stretch>
        </p:blipFill>
        <p:spPr>
          <a:xfrm>
            <a:off x="5596128" y="5056632"/>
            <a:ext cx="676656" cy="676656"/>
          </a:xfrm>
          <a:prstGeom prst="rect">
            <a:avLst/>
          </a:prstGeom>
        </p:spPr>
      </p:pic>
      <p:sp>
        <p:nvSpPr>
          <p:cNvPr id="22" name="Text 14"/>
          <p:cNvSpPr txBox="1"/>
          <p:nvPr/>
        </p:nvSpPr>
        <p:spPr>
          <a:xfrm>
            <a:off x="6446520" y="5056632"/>
            <a:ext cx="5074920" cy="329184"/>
          </a:xfrm>
          <a:prstGeom prst="rect">
            <a:avLst/>
          </a:prstGeom>
          <a:noFill/>
          <a:ln/>
        </p:spPr>
        <p:txBody>
          <a:bodyPr wrap="square" lIns="0" tIns="0" rIns="0" bIns="0" rtlCol="0" anchor="ctr"/>
          <a:lstStyle/>
          <a:p>
            <a:pPr indent="0" marL="0">
              <a:buNone/>
            </a:pPr>
            <a:r>
              <a:rPr lang="en-US" sz="1700" b="1" dirty="0">
                <a:solidFill>
                  <a:srgbClr val="A92E64"/>
                </a:solidFill>
                <a:latin typeface="Outfit" pitchFamily="34" charset="0"/>
                <a:ea typeface="Outfit" pitchFamily="34" charset="-122"/>
                <a:cs typeface="Outfit" pitchFamily="34" charset="-120"/>
              </a:rPr>
              <a:t>5. Impatto sociale</a:t>
            </a:r>
            <a:endParaRPr lang="en-US" sz="1700" dirty="0"/>
          </a:p>
        </p:txBody>
      </p:sp>
      <p:sp>
        <p:nvSpPr>
          <p:cNvPr id="23" name="Text 15"/>
          <p:cNvSpPr txBox="1"/>
          <p:nvPr/>
        </p:nvSpPr>
        <p:spPr>
          <a:xfrm>
            <a:off x="6446520" y="5385816"/>
            <a:ext cx="5074920" cy="384048"/>
          </a:xfrm>
          <a:prstGeom prst="rect">
            <a:avLst/>
          </a:prstGeom>
          <a:noFill/>
          <a:ln/>
        </p:spPr>
        <p:txBody>
          <a:bodyPr wrap="square" lIns="0" tIns="0" rIns="0" bIns="0" rtlCol="0" anchor="t"/>
          <a:lstStyle/>
          <a:p>
            <a:pPr indent="0" marL="0">
              <a:buNone/>
            </a:pPr>
            <a:r>
              <a:rPr lang="en-US" sz="1400" dirty="0">
                <a:solidFill>
                  <a:srgbClr val="2A1D17"/>
                </a:solidFill>
                <a:latin typeface="Source Sans 3" pitchFamily="34" charset="0"/>
                <a:ea typeface="Source Sans 3" pitchFamily="34" charset="-122"/>
                <a:cs typeface="Source Sans 3" pitchFamily="34" charset="-120"/>
              </a:rPr>
              <a:t>L'IA può avere impatti sia positivi che negativi sulla società.</a:t>
            </a:r>
            <a:endParaRPr lang="en-US" sz="1400" dirty="0"/>
          </a:p>
        </p:txBody>
      </p:sp>
      <p:sp>
        <p:nvSpPr>
          <p:cNvPr id="24" name="Text 16"/>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6B5A51"/>
                </a:solidFill>
                <a:latin typeface="Source Sans 3" pitchFamily="34" charset="0"/>
                <a:ea typeface="Source Sans 3" pitchFamily="34" charset="-122"/>
                <a:cs typeface="Source Sans 3" pitchFamily="34" charset="-120"/>
              </a:rPr>
              <a:t>Ruota e frasi chiave: poster «Cinque grandi idee sull'Intelligenza Artificiale», AI4K12, trad. Ammagamma srl</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Quattro fasce scolastiche</a:t>
            </a:r>
            <a:endParaRPr lang="en-US" sz="3200" dirty="0"/>
          </a:p>
        </p:txBody>
      </p:sp>
      <p:sp>
        <p:nvSpPr>
          <p:cNvPr id="3" name="Shape 1"/>
          <p:cNvSpPr/>
          <p:nvPr/>
        </p:nvSpPr>
        <p:spPr>
          <a:xfrm>
            <a:off x="548640" y="1371600"/>
            <a:ext cx="2651760" cy="4023360"/>
          </a:xfrm>
          <a:prstGeom prst="roundRect">
            <a:avLst>
              <a:gd name="adj" fmla="val 4138"/>
            </a:avLst>
          </a:prstGeom>
          <a:solidFill>
            <a:srgbClr val="F8F4F1"/>
          </a:solidFill>
          <a:ln/>
        </p:spPr>
      </p:sp>
      <p:pic>
        <p:nvPicPr>
          <p:cNvPr id="4" name="Image 0" descr="/home/claude/mat/Kit_grafico_AI4K12/img/fascia_1.png">    </p:cNvPr>
          <p:cNvPicPr>
            <a:picLocks noChangeAspect="1"/>
          </p:cNvPicPr>
          <p:nvPr/>
        </p:nvPicPr>
        <p:blipFill>
          <a:blip r:embed="rId1"/>
          <a:stretch>
            <a:fillRect/>
          </a:stretch>
        </p:blipFill>
        <p:spPr>
          <a:xfrm>
            <a:off x="804672" y="1645920"/>
            <a:ext cx="914400" cy="457200"/>
          </a:xfrm>
          <a:prstGeom prst="rect">
            <a:avLst/>
          </a:prstGeom>
        </p:spPr>
      </p:pic>
      <p:sp>
        <p:nvSpPr>
          <p:cNvPr id="5" name="Text 2"/>
          <p:cNvSpPr txBox="1"/>
          <p:nvPr/>
        </p:nvSpPr>
        <p:spPr>
          <a:xfrm>
            <a:off x="804672" y="2286000"/>
            <a:ext cx="2194560" cy="548640"/>
          </a:xfrm>
          <a:prstGeom prst="rect">
            <a:avLst/>
          </a:prstGeom>
          <a:noFill/>
          <a:ln/>
        </p:spPr>
        <p:txBody>
          <a:bodyPr wrap="square" lIns="0" tIns="0" rIns="0" bIns="0" rtlCol="0" anchor="ctr"/>
          <a:lstStyle/>
          <a:p>
            <a:pPr indent="0" marL="0">
              <a:buNone/>
            </a:pPr>
            <a:r>
              <a:rPr lang="en-US" sz="3000" b="1" dirty="0">
                <a:solidFill>
                  <a:srgbClr val="7C2D12"/>
                </a:solidFill>
                <a:latin typeface="Outfit" pitchFamily="34" charset="0"/>
                <a:ea typeface="Outfit" pitchFamily="34" charset="-122"/>
                <a:cs typeface="Outfit" pitchFamily="34" charset="-120"/>
              </a:rPr>
              <a:t>K-2</a:t>
            </a:r>
            <a:endParaRPr lang="en-US" sz="3000" dirty="0"/>
          </a:p>
        </p:txBody>
      </p:sp>
      <p:sp>
        <p:nvSpPr>
          <p:cNvPr id="6" name="Text 3"/>
          <p:cNvSpPr txBox="1"/>
          <p:nvPr/>
        </p:nvSpPr>
        <p:spPr>
          <a:xfrm>
            <a:off x="804672" y="2834640"/>
            <a:ext cx="2194560" cy="292608"/>
          </a:xfrm>
          <a:prstGeom prst="rect">
            <a:avLst/>
          </a:prstGeom>
          <a:noFill/>
          <a:ln/>
        </p:spPr>
        <p:txBody>
          <a:bodyPr wrap="square" lIns="0" tIns="0" rIns="0" bIns="0" rtlCol="0" anchor="ctr"/>
          <a:lstStyle/>
          <a:p>
            <a:pPr indent="0" marL="0">
              <a:buNone/>
            </a:pPr>
            <a:r>
              <a:rPr lang="en-US" sz="1300" i="1" dirty="0">
                <a:solidFill>
                  <a:srgbClr val="6B5A51"/>
                </a:solidFill>
                <a:latin typeface="Source Sans 3" pitchFamily="34" charset="0"/>
                <a:ea typeface="Source Sans 3" pitchFamily="34" charset="-122"/>
                <a:cs typeface="Source Sans 3" pitchFamily="34" charset="-120"/>
              </a:rPr>
              <a:t>Kindergarten – Grade 2</a:t>
            </a:r>
            <a:endParaRPr lang="en-US" sz="1300" dirty="0"/>
          </a:p>
        </p:txBody>
      </p:sp>
      <p:sp>
        <p:nvSpPr>
          <p:cNvPr id="7" name="Text 4"/>
          <p:cNvSpPr txBox="1"/>
          <p:nvPr/>
        </p:nvSpPr>
        <p:spPr>
          <a:xfrm>
            <a:off x="804672" y="3246120"/>
            <a:ext cx="2194560" cy="822960"/>
          </a:xfrm>
          <a:prstGeom prst="rect">
            <a:avLst/>
          </a:prstGeom>
          <a:noFill/>
          <a:ln/>
        </p:spPr>
        <p:txBody>
          <a:bodyPr wrap="square" lIns="0" tIns="0" rIns="0" bIns="0" rtlCol="0" anchor="t"/>
          <a:lstStyle/>
          <a:p>
            <a:pPr indent="0" marL="0">
              <a:buNone/>
            </a:pPr>
            <a:r>
              <a:rPr lang="en-US" sz="1700" b="1" dirty="0">
                <a:solidFill>
                  <a:srgbClr val="2A1D17"/>
                </a:solidFill>
                <a:latin typeface="Source Sans 3" pitchFamily="34" charset="0"/>
                <a:ea typeface="Source Sans 3" pitchFamily="34" charset="-122"/>
                <a:cs typeface="Source Sans 3" pitchFamily="34" charset="-120"/>
              </a:rPr>
              <a:t>Dall'ultimo anno dell'infanzia alla 2ª primaria</a:t>
            </a:r>
            <a:endParaRPr lang="en-US" sz="1700" dirty="0"/>
          </a:p>
        </p:txBody>
      </p:sp>
      <p:sp>
        <p:nvSpPr>
          <p:cNvPr id="8" name="Text 5"/>
          <p:cNvSpPr txBox="1"/>
          <p:nvPr/>
        </p:nvSpPr>
        <p:spPr>
          <a:xfrm>
            <a:off x="804672" y="4114800"/>
            <a:ext cx="2194560" cy="365760"/>
          </a:xfrm>
          <a:prstGeom prst="rect">
            <a:avLst/>
          </a:prstGeom>
          <a:noFill/>
          <a:ln/>
        </p:spPr>
        <p:txBody>
          <a:bodyPr wrap="square" lIns="0" tIns="0" rIns="0" bIns="0" rtlCol="0" anchor="ctr"/>
          <a:lstStyle/>
          <a:p>
            <a:pPr indent="0" marL="0">
              <a:buNone/>
            </a:pPr>
            <a:r>
              <a:rPr lang="en-US" sz="1500" dirty="0">
                <a:solidFill>
                  <a:srgbClr val="6B5A51"/>
                </a:solidFill>
                <a:latin typeface="Source Sans 3" pitchFamily="34" charset="0"/>
                <a:ea typeface="Source Sans 3" pitchFamily="34" charset="-122"/>
                <a:cs typeface="Source Sans 3" pitchFamily="34" charset="-120"/>
              </a:rPr>
              <a:t>5–8 anni</a:t>
            </a:r>
            <a:endParaRPr lang="en-US" sz="1500" dirty="0"/>
          </a:p>
        </p:txBody>
      </p:sp>
      <p:sp>
        <p:nvSpPr>
          <p:cNvPr id="9" name="Shape 6"/>
          <p:cNvSpPr/>
          <p:nvPr/>
        </p:nvSpPr>
        <p:spPr>
          <a:xfrm>
            <a:off x="3364992" y="1371600"/>
            <a:ext cx="2651760" cy="4023360"/>
          </a:xfrm>
          <a:prstGeom prst="roundRect">
            <a:avLst>
              <a:gd name="adj" fmla="val 4138"/>
            </a:avLst>
          </a:prstGeom>
          <a:solidFill>
            <a:srgbClr val="F8F4F1"/>
          </a:solidFill>
          <a:ln/>
        </p:spPr>
      </p:sp>
      <p:pic>
        <p:nvPicPr>
          <p:cNvPr id="10" name="Image 1" descr="/home/claude/mat/Kit_grafico_AI4K12/img/fascia_2.png">    </p:cNvPr>
          <p:cNvPicPr>
            <a:picLocks noChangeAspect="1"/>
          </p:cNvPicPr>
          <p:nvPr/>
        </p:nvPicPr>
        <p:blipFill>
          <a:blip r:embed="rId2"/>
          <a:stretch>
            <a:fillRect/>
          </a:stretch>
        </p:blipFill>
        <p:spPr>
          <a:xfrm>
            <a:off x="3621024" y="1645920"/>
            <a:ext cx="914400" cy="457200"/>
          </a:xfrm>
          <a:prstGeom prst="rect">
            <a:avLst/>
          </a:prstGeom>
        </p:spPr>
      </p:pic>
      <p:sp>
        <p:nvSpPr>
          <p:cNvPr id="11" name="Text 7"/>
          <p:cNvSpPr txBox="1"/>
          <p:nvPr/>
        </p:nvSpPr>
        <p:spPr>
          <a:xfrm>
            <a:off x="3621024" y="2286000"/>
            <a:ext cx="2194560" cy="548640"/>
          </a:xfrm>
          <a:prstGeom prst="rect">
            <a:avLst/>
          </a:prstGeom>
          <a:noFill/>
          <a:ln/>
        </p:spPr>
        <p:txBody>
          <a:bodyPr wrap="square" lIns="0" tIns="0" rIns="0" bIns="0" rtlCol="0" anchor="ctr"/>
          <a:lstStyle/>
          <a:p>
            <a:pPr indent="0" marL="0">
              <a:buNone/>
            </a:pPr>
            <a:r>
              <a:rPr lang="en-US" sz="3000" b="1" dirty="0">
                <a:solidFill>
                  <a:srgbClr val="7C2D12"/>
                </a:solidFill>
                <a:latin typeface="Outfit" pitchFamily="34" charset="0"/>
                <a:ea typeface="Outfit" pitchFamily="34" charset="-122"/>
                <a:cs typeface="Outfit" pitchFamily="34" charset="-120"/>
              </a:rPr>
              <a:t>3-5</a:t>
            </a:r>
            <a:endParaRPr lang="en-US" sz="3000" dirty="0"/>
          </a:p>
        </p:txBody>
      </p:sp>
      <p:sp>
        <p:nvSpPr>
          <p:cNvPr id="12" name="Text 8"/>
          <p:cNvSpPr txBox="1"/>
          <p:nvPr/>
        </p:nvSpPr>
        <p:spPr>
          <a:xfrm>
            <a:off x="3621024" y="2834640"/>
            <a:ext cx="2194560" cy="292608"/>
          </a:xfrm>
          <a:prstGeom prst="rect">
            <a:avLst/>
          </a:prstGeom>
          <a:noFill/>
          <a:ln/>
        </p:spPr>
        <p:txBody>
          <a:bodyPr wrap="square" lIns="0" tIns="0" rIns="0" bIns="0" rtlCol="0" anchor="ctr"/>
          <a:lstStyle/>
          <a:p>
            <a:pPr indent="0" marL="0">
              <a:buNone/>
            </a:pPr>
            <a:r>
              <a:rPr lang="en-US" sz="1300" i="1" dirty="0">
                <a:solidFill>
                  <a:srgbClr val="6B5A51"/>
                </a:solidFill>
                <a:latin typeface="Source Sans 3" pitchFamily="34" charset="0"/>
                <a:ea typeface="Source Sans 3" pitchFamily="34" charset="-122"/>
                <a:cs typeface="Source Sans 3" pitchFamily="34" charset="-120"/>
              </a:rPr>
              <a:t>Grades 3–5</a:t>
            </a:r>
            <a:endParaRPr lang="en-US" sz="1300" dirty="0"/>
          </a:p>
        </p:txBody>
      </p:sp>
      <p:sp>
        <p:nvSpPr>
          <p:cNvPr id="13" name="Text 9"/>
          <p:cNvSpPr txBox="1"/>
          <p:nvPr/>
        </p:nvSpPr>
        <p:spPr>
          <a:xfrm>
            <a:off x="3621024" y="3246120"/>
            <a:ext cx="2194560" cy="822960"/>
          </a:xfrm>
          <a:prstGeom prst="rect">
            <a:avLst/>
          </a:prstGeom>
          <a:noFill/>
          <a:ln/>
        </p:spPr>
        <p:txBody>
          <a:bodyPr wrap="square" lIns="0" tIns="0" rIns="0" bIns="0" rtlCol="0" anchor="t"/>
          <a:lstStyle/>
          <a:p>
            <a:pPr indent="0" marL="0">
              <a:buNone/>
            </a:pPr>
            <a:r>
              <a:rPr lang="en-US" sz="1700" b="1" dirty="0">
                <a:solidFill>
                  <a:srgbClr val="2A1D17"/>
                </a:solidFill>
                <a:latin typeface="Source Sans 3" pitchFamily="34" charset="0"/>
                <a:ea typeface="Source Sans 3" pitchFamily="34" charset="-122"/>
                <a:cs typeface="Source Sans 3" pitchFamily="34" charset="-120"/>
              </a:rPr>
              <a:t>3ª–5ª primaria</a:t>
            </a:r>
            <a:endParaRPr lang="en-US" sz="1700" dirty="0"/>
          </a:p>
        </p:txBody>
      </p:sp>
      <p:sp>
        <p:nvSpPr>
          <p:cNvPr id="14" name="Text 10"/>
          <p:cNvSpPr txBox="1"/>
          <p:nvPr/>
        </p:nvSpPr>
        <p:spPr>
          <a:xfrm>
            <a:off x="3621024" y="4114800"/>
            <a:ext cx="2194560" cy="365760"/>
          </a:xfrm>
          <a:prstGeom prst="rect">
            <a:avLst/>
          </a:prstGeom>
          <a:noFill/>
          <a:ln/>
        </p:spPr>
        <p:txBody>
          <a:bodyPr wrap="square" lIns="0" tIns="0" rIns="0" bIns="0" rtlCol="0" anchor="ctr"/>
          <a:lstStyle/>
          <a:p>
            <a:pPr indent="0" marL="0">
              <a:buNone/>
            </a:pPr>
            <a:r>
              <a:rPr lang="en-US" sz="1500" dirty="0">
                <a:solidFill>
                  <a:srgbClr val="6B5A51"/>
                </a:solidFill>
                <a:latin typeface="Source Sans 3" pitchFamily="34" charset="0"/>
                <a:ea typeface="Source Sans 3" pitchFamily="34" charset="-122"/>
                <a:cs typeface="Source Sans 3" pitchFamily="34" charset="-120"/>
              </a:rPr>
              <a:t>8–11 anni</a:t>
            </a:r>
            <a:endParaRPr lang="en-US" sz="1500" dirty="0"/>
          </a:p>
        </p:txBody>
      </p:sp>
      <p:sp>
        <p:nvSpPr>
          <p:cNvPr id="15" name="Shape 11"/>
          <p:cNvSpPr/>
          <p:nvPr/>
        </p:nvSpPr>
        <p:spPr>
          <a:xfrm>
            <a:off x="6181344" y="1371600"/>
            <a:ext cx="2651760" cy="4023360"/>
          </a:xfrm>
          <a:prstGeom prst="roundRect">
            <a:avLst>
              <a:gd name="adj" fmla="val 4138"/>
            </a:avLst>
          </a:prstGeom>
          <a:solidFill>
            <a:srgbClr val="FFE8D6"/>
          </a:solidFill>
          <a:ln/>
        </p:spPr>
      </p:sp>
      <p:pic>
        <p:nvPicPr>
          <p:cNvPr id="16" name="Image 2" descr="/home/claude/mat/Kit_grafico_AI4K12/img/fascia_3.png">    </p:cNvPr>
          <p:cNvPicPr>
            <a:picLocks noChangeAspect="1"/>
          </p:cNvPicPr>
          <p:nvPr/>
        </p:nvPicPr>
        <p:blipFill>
          <a:blip r:embed="rId3"/>
          <a:stretch>
            <a:fillRect/>
          </a:stretch>
        </p:blipFill>
        <p:spPr>
          <a:xfrm>
            <a:off x="6437376" y="1645920"/>
            <a:ext cx="914400" cy="457200"/>
          </a:xfrm>
          <a:prstGeom prst="rect">
            <a:avLst/>
          </a:prstGeom>
        </p:spPr>
      </p:pic>
      <p:sp>
        <p:nvSpPr>
          <p:cNvPr id="17" name="Text 12"/>
          <p:cNvSpPr txBox="1"/>
          <p:nvPr/>
        </p:nvSpPr>
        <p:spPr>
          <a:xfrm>
            <a:off x="6437376" y="2286000"/>
            <a:ext cx="2194560" cy="548640"/>
          </a:xfrm>
          <a:prstGeom prst="rect">
            <a:avLst/>
          </a:prstGeom>
          <a:noFill/>
          <a:ln/>
        </p:spPr>
        <p:txBody>
          <a:bodyPr wrap="square" lIns="0" tIns="0" rIns="0" bIns="0" rtlCol="0" anchor="ctr"/>
          <a:lstStyle/>
          <a:p>
            <a:pPr indent="0" marL="0">
              <a:buNone/>
            </a:pPr>
            <a:r>
              <a:rPr lang="en-US" sz="3000" b="1" dirty="0">
                <a:solidFill>
                  <a:srgbClr val="7C2D12"/>
                </a:solidFill>
                <a:latin typeface="Outfit" pitchFamily="34" charset="0"/>
                <a:ea typeface="Outfit" pitchFamily="34" charset="-122"/>
                <a:cs typeface="Outfit" pitchFamily="34" charset="-120"/>
              </a:rPr>
              <a:t>6-8</a:t>
            </a:r>
            <a:endParaRPr lang="en-US" sz="3000" dirty="0"/>
          </a:p>
        </p:txBody>
      </p:sp>
      <p:sp>
        <p:nvSpPr>
          <p:cNvPr id="18" name="Text 13"/>
          <p:cNvSpPr txBox="1"/>
          <p:nvPr/>
        </p:nvSpPr>
        <p:spPr>
          <a:xfrm>
            <a:off x="6437376" y="2834640"/>
            <a:ext cx="2194560" cy="292608"/>
          </a:xfrm>
          <a:prstGeom prst="rect">
            <a:avLst/>
          </a:prstGeom>
          <a:noFill/>
          <a:ln/>
        </p:spPr>
        <p:txBody>
          <a:bodyPr wrap="square" lIns="0" tIns="0" rIns="0" bIns="0" rtlCol="0" anchor="ctr"/>
          <a:lstStyle/>
          <a:p>
            <a:pPr indent="0" marL="0">
              <a:buNone/>
            </a:pPr>
            <a:r>
              <a:rPr lang="en-US" sz="1300" i="1" dirty="0">
                <a:solidFill>
                  <a:srgbClr val="6B5A51"/>
                </a:solidFill>
                <a:latin typeface="Source Sans 3" pitchFamily="34" charset="0"/>
                <a:ea typeface="Source Sans 3" pitchFamily="34" charset="-122"/>
                <a:cs typeface="Source Sans 3" pitchFamily="34" charset="-120"/>
              </a:rPr>
              <a:t>Grades 6–8</a:t>
            </a:r>
            <a:endParaRPr lang="en-US" sz="1300" dirty="0"/>
          </a:p>
        </p:txBody>
      </p:sp>
      <p:sp>
        <p:nvSpPr>
          <p:cNvPr id="19" name="Text 14"/>
          <p:cNvSpPr txBox="1"/>
          <p:nvPr/>
        </p:nvSpPr>
        <p:spPr>
          <a:xfrm>
            <a:off x="6437376" y="3246120"/>
            <a:ext cx="2194560" cy="822960"/>
          </a:xfrm>
          <a:prstGeom prst="rect">
            <a:avLst/>
          </a:prstGeom>
          <a:noFill/>
          <a:ln/>
        </p:spPr>
        <p:txBody>
          <a:bodyPr wrap="square" lIns="0" tIns="0" rIns="0" bIns="0" rtlCol="0" anchor="t"/>
          <a:lstStyle/>
          <a:p>
            <a:pPr indent="0" marL="0">
              <a:buNone/>
            </a:pPr>
            <a:r>
              <a:rPr lang="en-US" sz="1700" b="1" dirty="0">
                <a:solidFill>
                  <a:srgbClr val="2A1D17"/>
                </a:solidFill>
                <a:latin typeface="Source Sans 3" pitchFamily="34" charset="0"/>
                <a:ea typeface="Source Sans 3" pitchFamily="34" charset="-122"/>
                <a:cs typeface="Source Sans 3" pitchFamily="34" charset="-120"/>
              </a:rPr>
              <a:t>Secondaria di I grado</a:t>
            </a:r>
            <a:endParaRPr lang="en-US" sz="1700" dirty="0"/>
          </a:p>
        </p:txBody>
      </p:sp>
      <p:sp>
        <p:nvSpPr>
          <p:cNvPr id="20" name="Text 15"/>
          <p:cNvSpPr txBox="1"/>
          <p:nvPr/>
        </p:nvSpPr>
        <p:spPr>
          <a:xfrm>
            <a:off x="6437376" y="4114800"/>
            <a:ext cx="2194560" cy="365760"/>
          </a:xfrm>
          <a:prstGeom prst="rect">
            <a:avLst/>
          </a:prstGeom>
          <a:noFill/>
          <a:ln/>
        </p:spPr>
        <p:txBody>
          <a:bodyPr wrap="square" lIns="0" tIns="0" rIns="0" bIns="0" rtlCol="0" anchor="ctr"/>
          <a:lstStyle/>
          <a:p>
            <a:pPr indent="0" marL="0">
              <a:buNone/>
            </a:pPr>
            <a:r>
              <a:rPr lang="en-US" sz="1500" dirty="0">
                <a:solidFill>
                  <a:srgbClr val="6B5A51"/>
                </a:solidFill>
                <a:latin typeface="Source Sans 3" pitchFamily="34" charset="0"/>
                <a:ea typeface="Source Sans 3" pitchFamily="34" charset="-122"/>
                <a:cs typeface="Source Sans 3" pitchFamily="34" charset="-120"/>
              </a:rPr>
              <a:t>11–14 anni</a:t>
            </a:r>
            <a:endParaRPr lang="en-US" sz="1500" dirty="0"/>
          </a:p>
        </p:txBody>
      </p:sp>
      <p:sp>
        <p:nvSpPr>
          <p:cNvPr id="21" name="Shape 16"/>
          <p:cNvSpPr/>
          <p:nvPr/>
        </p:nvSpPr>
        <p:spPr>
          <a:xfrm>
            <a:off x="8997696" y="1371600"/>
            <a:ext cx="2651760" cy="4023360"/>
          </a:xfrm>
          <a:prstGeom prst="roundRect">
            <a:avLst>
              <a:gd name="adj" fmla="val 4138"/>
            </a:avLst>
          </a:prstGeom>
          <a:solidFill>
            <a:srgbClr val="F8F4F1"/>
          </a:solidFill>
          <a:ln/>
        </p:spPr>
      </p:sp>
      <p:pic>
        <p:nvPicPr>
          <p:cNvPr id="22" name="Image 3" descr="/home/claude/mat/Kit_grafico_AI4K12/img/fascia_4.png">    </p:cNvPr>
          <p:cNvPicPr>
            <a:picLocks noChangeAspect="1"/>
          </p:cNvPicPr>
          <p:nvPr/>
        </p:nvPicPr>
        <p:blipFill>
          <a:blip r:embed="rId4"/>
          <a:stretch>
            <a:fillRect/>
          </a:stretch>
        </p:blipFill>
        <p:spPr>
          <a:xfrm>
            <a:off x="9253728" y="1645920"/>
            <a:ext cx="914400" cy="457200"/>
          </a:xfrm>
          <a:prstGeom prst="rect">
            <a:avLst/>
          </a:prstGeom>
        </p:spPr>
      </p:pic>
      <p:sp>
        <p:nvSpPr>
          <p:cNvPr id="23" name="Text 17"/>
          <p:cNvSpPr txBox="1"/>
          <p:nvPr/>
        </p:nvSpPr>
        <p:spPr>
          <a:xfrm>
            <a:off x="9253728" y="2286000"/>
            <a:ext cx="2194560" cy="548640"/>
          </a:xfrm>
          <a:prstGeom prst="rect">
            <a:avLst/>
          </a:prstGeom>
          <a:noFill/>
          <a:ln/>
        </p:spPr>
        <p:txBody>
          <a:bodyPr wrap="square" lIns="0" tIns="0" rIns="0" bIns="0" rtlCol="0" anchor="ctr"/>
          <a:lstStyle/>
          <a:p>
            <a:pPr indent="0" marL="0">
              <a:buNone/>
            </a:pPr>
            <a:r>
              <a:rPr lang="en-US" sz="3000" b="1" dirty="0">
                <a:solidFill>
                  <a:srgbClr val="7C2D12"/>
                </a:solidFill>
                <a:latin typeface="Outfit" pitchFamily="34" charset="0"/>
                <a:ea typeface="Outfit" pitchFamily="34" charset="-122"/>
                <a:cs typeface="Outfit" pitchFamily="34" charset="-120"/>
              </a:rPr>
              <a:t>9-12</a:t>
            </a:r>
            <a:endParaRPr lang="en-US" sz="3000" dirty="0"/>
          </a:p>
        </p:txBody>
      </p:sp>
      <p:sp>
        <p:nvSpPr>
          <p:cNvPr id="24" name="Text 18"/>
          <p:cNvSpPr txBox="1"/>
          <p:nvPr/>
        </p:nvSpPr>
        <p:spPr>
          <a:xfrm>
            <a:off x="9253728" y="2834640"/>
            <a:ext cx="2194560" cy="292608"/>
          </a:xfrm>
          <a:prstGeom prst="rect">
            <a:avLst/>
          </a:prstGeom>
          <a:noFill/>
          <a:ln/>
        </p:spPr>
        <p:txBody>
          <a:bodyPr wrap="square" lIns="0" tIns="0" rIns="0" bIns="0" rtlCol="0" anchor="ctr"/>
          <a:lstStyle/>
          <a:p>
            <a:pPr indent="0" marL="0">
              <a:buNone/>
            </a:pPr>
            <a:r>
              <a:rPr lang="en-US" sz="1300" i="1" dirty="0">
                <a:solidFill>
                  <a:srgbClr val="6B5A51"/>
                </a:solidFill>
                <a:latin typeface="Source Sans 3" pitchFamily="34" charset="0"/>
                <a:ea typeface="Source Sans 3" pitchFamily="34" charset="-122"/>
                <a:cs typeface="Source Sans 3" pitchFamily="34" charset="-120"/>
              </a:rPr>
              <a:t>Grades 9–12</a:t>
            </a:r>
            <a:endParaRPr lang="en-US" sz="1300" dirty="0"/>
          </a:p>
        </p:txBody>
      </p:sp>
      <p:sp>
        <p:nvSpPr>
          <p:cNvPr id="25" name="Text 19"/>
          <p:cNvSpPr txBox="1"/>
          <p:nvPr/>
        </p:nvSpPr>
        <p:spPr>
          <a:xfrm>
            <a:off x="9253728" y="3246120"/>
            <a:ext cx="2194560" cy="822960"/>
          </a:xfrm>
          <a:prstGeom prst="rect">
            <a:avLst/>
          </a:prstGeom>
          <a:noFill/>
          <a:ln/>
        </p:spPr>
        <p:txBody>
          <a:bodyPr wrap="square" lIns="0" tIns="0" rIns="0" bIns="0" rtlCol="0" anchor="t"/>
          <a:lstStyle/>
          <a:p>
            <a:pPr indent="0" marL="0">
              <a:buNone/>
            </a:pPr>
            <a:r>
              <a:rPr lang="en-US" sz="1700" b="1" dirty="0">
                <a:solidFill>
                  <a:srgbClr val="2A1D17"/>
                </a:solidFill>
                <a:latin typeface="Source Sans 3" pitchFamily="34" charset="0"/>
                <a:ea typeface="Source Sans 3" pitchFamily="34" charset="-122"/>
                <a:cs typeface="Source Sans 3" pitchFamily="34" charset="-120"/>
              </a:rPr>
              <a:t>Secondaria di II grado (1º–4º anno)</a:t>
            </a:r>
            <a:endParaRPr lang="en-US" sz="1700" dirty="0"/>
          </a:p>
        </p:txBody>
      </p:sp>
      <p:sp>
        <p:nvSpPr>
          <p:cNvPr id="26" name="Text 20"/>
          <p:cNvSpPr txBox="1"/>
          <p:nvPr/>
        </p:nvSpPr>
        <p:spPr>
          <a:xfrm>
            <a:off x="9253728" y="4114800"/>
            <a:ext cx="2194560" cy="365760"/>
          </a:xfrm>
          <a:prstGeom prst="rect">
            <a:avLst/>
          </a:prstGeom>
          <a:noFill/>
          <a:ln/>
        </p:spPr>
        <p:txBody>
          <a:bodyPr wrap="square" lIns="0" tIns="0" rIns="0" bIns="0" rtlCol="0" anchor="ctr"/>
          <a:lstStyle/>
          <a:p>
            <a:pPr indent="0" marL="0">
              <a:buNone/>
            </a:pPr>
            <a:r>
              <a:rPr lang="en-US" sz="1500" dirty="0">
                <a:solidFill>
                  <a:srgbClr val="6B5A51"/>
                </a:solidFill>
                <a:latin typeface="Source Sans 3" pitchFamily="34" charset="0"/>
                <a:ea typeface="Source Sans 3" pitchFamily="34" charset="-122"/>
                <a:cs typeface="Source Sans 3" pitchFamily="34" charset="-120"/>
              </a:rPr>
              <a:t>14–18 anni</a:t>
            </a:r>
            <a:endParaRPr lang="en-US" sz="1500" dirty="0"/>
          </a:p>
        </p:txBody>
      </p:sp>
      <p:sp>
        <p:nvSpPr>
          <p:cNvPr id="27" name="Shape 21"/>
          <p:cNvSpPr/>
          <p:nvPr/>
        </p:nvSpPr>
        <p:spPr>
          <a:xfrm>
            <a:off x="548640" y="5532120"/>
            <a:ext cx="3566160" cy="329184"/>
          </a:xfrm>
          <a:prstGeom prst="roundRect">
            <a:avLst>
              <a:gd name="adj" fmla="val 50000"/>
            </a:avLst>
          </a:prstGeom>
          <a:solidFill>
            <a:srgbClr val="F3ECE7"/>
          </a:solidFill>
          <a:ln/>
        </p:spPr>
      </p:sp>
      <p:sp>
        <p:nvSpPr>
          <p:cNvPr id="28" name="Text 22"/>
          <p:cNvSpPr txBox="1"/>
          <p:nvPr/>
        </p:nvSpPr>
        <p:spPr>
          <a:xfrm>
            <a:off x="548640" y="5532120"/>
            <a:ext cx="3566160" cy="329184"/>
          </a:xfrm>
          <a:prstGeom prst="rect">
            <a:avLst/>
          </a:prstGeom>
          <a:noFill/>
          <a:ln/>
        </p:spPr>
        <p:txBody>
          <a:bodyPr wrap="square" lIns="0" tIns="0" rIns="0" bIns="0" rtlCol="0" anchor="ctr"/>
          <a:lstStyle/>
          <a:p>
            <a:pPr algn="ctr" indent="0" marL="0">
              <a:buNone/>
            </a:pPr>
            <a:r>
              <a:rPr lang="en-US" sz="1200" b="1" dirty="0">
                <a:solidFill>
                  <a:srgbClr val="7C2D12"/>
                </a:solidFill>
                <a:latin typeface="Source Sans 3" pitchFamily="34" charset="0"/>
                <a:ea typeface="Source Sans 3" pitchFamily="34" charset="-122"/>
                <a:cs typeface="Source Sans 3" pitchFamily="34" charset="-120"/>
              </a:rPr>
              <a:t>Corrispondenza proposta dal curatore</a:t>
            </a:r>
            <a:endParaRPr lang="en-US" sz="1200" dirty="0"/>
          </a:p>
        </p:txBody>
      </p:sp>
      <p:sp>
        <p:nvSpPr>
          <p:cNvPr id="29" name="Text 23"/>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6B5A51"/>
                </a:solidFill>
                <a:latin typeface="Source Sans 3" pitchFamily="34" charset="0"/>
                <a:ea typeface="Source Sans 3" pitchFamily="34" charset="-122"/>
                <a:cs typeface="Source Sans 3" pitchFamily="34" charset="-120"/>
              </a:rPr>
              <a:t>Fasce delle tabelle di progressione AI4K12; corrispondenza con la scuola italiana indicativa, basata sull'età</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Come si legge una casella</a:t>
            </a:r>
            <a:endParaRPr lang="en-US" sz="3200" dirty="0"/>
          </a:p>
        </p:txBody>
      </p:sp>
      <p:sp>
        <p:nvSpPr>
          <p:cNvPr id="3" name="Shape 1"/>
          <p:cNvSpPr/>
          <p:nvPr/>
        </p:nvSpPr>
        <p:spPr>
          <a:xfrm>
            <a:off x="548640" y="1371600"/>
            <a:ext cx="4846320" cy="4434840"/>
          </a:xfrm>
          <a:prstGeom prst="roundRect">
            <a:avLst>
              <a:gd name="adj" fmla="val 2474"/>
            </a:avLst>
          </a:prstGeom>
          <a:solidFill>
            <a:srgbClr val="F8F4F1"/>
          </a:solidFill>
          <a:ln/>
        </p:spPr>
      </p:sp>
      <p:sp>
        <p:nvSpPr>
          <p:cNvPr id="4" name="Text 2"/>
          <p:cNvSpPr txBox="1"/>
          <p:nvPr/>
        </p:nvSpPr>
        <p:spPr>
          <a:xfrm>
            <a:off x="822960" y="1554480"/>
            <a:ext cx="4389120" cy="365760"/>
          </a:xfrm>
          <a:prstGeom prst="rect">
            <a:avLst/>
          </a:prstGeom>
          <a:noFill/>
          <a:ln/>
        </p:spPr>
        <p:txBody>
          <a:bodyPr wrap="square" lIns="0" tIns="0" rIns="0" bIns="0" rtlCol="0" anchor="ctr"/>
          <a:lstStyle/>
          <a:p>
            <a:pPr indent="0" marL="0">
              <a:buNone/>
            </a:pPr>
            <a:r>
              <a:rPr lang="en-US" sz="1800" b="1" dirty="0">
                <a:solidFill>
                  <a:srgbClr val="7C2D12"/>
                </a:solidFill>
                <a:latin typeface="Outfit" pitchFamily="34" charset="0"/>
                <a:ea typeface="Outfit" pitchFamily="34" charset="-122"/>
                <a:cs typeface="Outfit" pitchFamily="34" charset="-120"/>
              </a:rPr>
              <a:t>Il codice del concetto</a:t>
            </a:r>
            <a:endParaRPr lang="en-US" sz="1800" dirty="0"/>
          </a:p>
        </p:txBody>
      </p:sp>
      <p:sp>
        <p:nvSpPr>
          <p:cNvPr id="5" name="Shape 3"/>
          <p:cNvSpPr/>
          <p:nvPr/>
        </p:nvSpPr>
        <p:spPr>
          <a:xfrm>
            <a:off x="822960" y="2148840"/>
            <a:ext cx="1188720" cy="914400"/>
          </a:xfrm>
          <a:prstGeom prst="roundRect">
            <a:avLst>
              <a:gd name="adj" fmla="val 12000"/>
            </a:avLst>
          </a:prstGeom>
          <a:solidFill>
            <a:srgbClr val="26724A"/>
          </a:solidFill>
          <a:ln/>
        </p:spPr>
      </p:sp>
      <p:sp>
        <p:nvSpPr>
          <p:cNvPr id="6" name="Text 4"/>
          <p:cNvSpPr txBox="1"/>
          <p:nvPr/>
        </p:nvSpPr>
        <p:spPr>
          <a:xfrm>
            <a:off x="822960" y="2148840"/>
            <a:ext cx="1188720" cy="914400"/>
          </a:xfrm>
          <a:prstGeom prst="rect">
            <a:avLst/>
          </a:prstGeom>
          <a:noFill/>
          <a:ln/>
        </p:spPr>
        <p:txBody>
          <a:bodyPr wrap="square" lIns="0" tIns="0" rIns="0" bIns="0" rtlCol="0" anchor="ctr"/>
          <a:lstStyle/>
          <a:p>
            <a:pPr algn="ctr" indent="0" marL="0">
              <a:buNone/>
            </a:pPr>
            <a:r>
              <a:rPr lang="en-US" sz="3600" b="1" dirty="0">
                <a:solidFill>
                  <a:srgbClr val="FFFFFF"/>
                </a:solidFill>
                <a:latin typeface="Outfit" pitchFamily="34" charset="0"/>
                <a:ea typeface="Outfit" pitchFamily="34" charset="-122"/>
                <a:cs typeface="Outfit" pitchFamily="34" charset="-120"/>
              </a:rPr>
              <a:t>3</a:t>
            </a:r>
            <a:endParaRPr lang="en-US" sz="3600" dirty="0"/>
          </a:p>
        </p:txBody>
      </p:sp>
      <p:sp>
        <p:nvSpPr>
          <p:cNvPr id="7" name="Text 5"/>
          <p:cNvSpPr txBox="1"/>
          <p:nvPr/>
        </p:nvSpPr>
        <p:spPr>
          <a:xfrm>
            <a:off x="731520" y="3154680"/>
            <a:ext cx="1371600" cy="548640"/>
          </a:xfrm>
          <a:prstGeom prst="rect">
            <a:avLst/>
          </a:prstGeom>
          <a:noFill/>
          <a:ln/>
        </p:spPr>
        <p:txBody>
          <a:bodyPr wrap="square" lIns="0" tIns="0" rIns="0" bIns="0" rtlCol="0" anchor="t"/>
          <a:lstStyle/>
          <a:p>
            <a:pPr algn="ctr" indent="0" marL="0">
              <a:buNone/>
            </a:pPr>
            <a:r>
              <a:rPr lang="en-US" sz="1400" dirty="0">
                <a:solidFill>
                  <a:srgbClr val="2A1D17"/>
                </a:solidFill>
                <a:latin typeface="Source Sans 3" pitchFamily="34" charset="0"/>
                <a:ea typeface="Source Sans 3" pitchFamily="34" charset="-122"/>
                <a:cs typeface="Source Sans 3" pitchFamily="34" charset="-120"/>
              </a:rPr>
              <a:t>grande idea</a:t>
            </a:r>
            <a:endParaRPr lang="en-US" sz="1400" dirty="0"/>
          </a:p>
        </p:txBody>
      </p:sp>
      <p:sp>
        <p:nvSpPr>
          <p:cNvPr id="8" name="Shape 6"/>
          <p:cNvSpPr/>
          <p:nvPr/>
        </p:nvSpPr>
        <p:spPr>
          <a:xfrm>
            <a:off x="2240280" y="2148840"/>
            <a:ext cx="1188720" cy="914400"/>
          </a:xfrm>
          <a:prstGeom prst="roundRect">
            <a:avLst>
              <a:gd name="adj" fmla="val 12000"/>
            </a:avLst>
          </a:prstGeom>
          <a:solidFill>
            <a:srgbClr val="7C2D12"/>
          </a:solidFill>
          <a:ln/>
        </p:spPr>
      </p:sp>
      <p:sp>
        <p:nvSpPr>
          <p:cNvPr id="9" name="Text 7"/>
          <p:cNvSpPr txBox="1"/>
          <p:nvPr/>
        </p:nvSpPr>
        <p:spPr>
          <a:xfrm>
            <a:off x="2240280" y="2148840"/>
            <a:ext cx="1188720" cy="914400"/>
          </a:xfrm>
          <a:prstGeom prst="rect">
            <a:avLst/>
          </a:prstGeom>
          <a:noFill/>
          <a:ln/>
        </p:spPr>
        <p:txBody>
          <a:bodyPr wrap="square" lIns="0" tIns="0" rIns="0" bIns="0" rtlCol="0" anchor="ctr"/>
          <a:lstStyle/>
          <a:p>
            <a:pPr algn="ctr" indent="0" marL="0">
              <a:buNone/>
            </a:pPr>
            <a:r>
              <a:rPr lang="en-US" sz="3600" b="1" dirty="0">
                <a:solidFill>
                  <a:srgbClr val="FFFFFF"/>
                </a:solidFill>
                <a:latin typeface="Outfit" pitchFamily="34" charset="0"/>
                <a:ea typeface="Outfit" pitchFamily="34" charset="-122"/>
                <a:cs typeface="Outfit" pitchFamily="34" charset="-120"/>
              </a:rPr>
              <a:t>A</a:t>
            </a:r>
            <a:endParaRPr lang="en-US" sz="3600" dirty="0"/>
          </a:p>
        </p:txBody>
      </p:sp>
      <p:sp>
        <p:nvSpPr>
          <p:cNvPr id="10" name="Text 8"/>
          <p:cNvSpPr txBox="1"/>
          <p:nvPr/>
        </p:nvSpPr>
        <p:spPr>
          <a:xfrm>
            <a:off x="2148840" y="3154680"/>
            <a:ext cx="1371600" cy="548640"/>
          </a:xfrm>
          <a:prstGeom prst="rect">
            <a:avLst/>
          </a:prstGeom>
          <a:noFill/>
          <a:ln/>
        </p:spPr>
        <p:txBody>
          <a:bodyPr wrap="square" lIns="0" tIns="0" rIns="0" bIns="0" rtlCol="0" anchor="t"/>
          <a:lstStyle/>
          <a:p>
            <a:pPr algn="ctr" indent="0" marL="0">
              <a:buNone/>
            </a:pPr>
            <a:r>
              <a:rPr lang="en-US" sz="1400" dirty="0">
                <a:solidFill>
                  <a:srgbClr val="2A1D17"/>
                </a:solidFill>
                <a:latin typeface="Source Sans 3" pitchFamily="34" charset="0"/>
                <a:ea typeface="Source Sans 3" pitchFamily="34" charset="-122"/>
                <a:cs typeface="Source Sans 3" pitchFamily="34" charset="-120"/>
              </a:rPr>
              <a:t>gruppo di concetti</a:t>
            </a:r>
            <a:endParaRPr lang="en-US" sz="1400" dirty="0"/>
          </a:p>
        </p:txBody>
      </p:sp>
      <p:sp>
        <p:nvSpPr>
          <p:cNvPr id="11" name="Shape 9"/>
          <p:cNvSpPr/>
          <p:nvPr/>
        </p:nvSpPr>
        <p:spPr>
          <a:xfrm>
            <a:off x="3657600" y="2148840"/>
            <a:ext cx="1188720" cy="914400"/>
          </a:xfrm>
          <a:prstGeom prst="roundRect">
            <a:avLst>
              <a:gd name="adj" fmla="val 12000"/>
            </a:avLst>
          </a:prstGeom>
          <a:solidFill>
            <a:srgbClr val="A23B12"/>
          </a:solidFill>
          <a:ln/>
        </p:spPr>
      </p:sp>
      <p:sp>
        <p:nvSpPr>
          <p:cNvPr id="12" name="Text 10"/>
          <p:cNvSpPr txBox="1"/>
          <p:nvPr/>
        </p:nvSpPr>
        <p:spPr>
          <a:xfrm>
            <a:off x="3657600" y="2148840"/>
            <a:ext cx="1188720" cy="914400"/>
          </a:xfrm>
          <a:prstGeom prst="rect">
            <a:avLst/>
          </a:prstGeom>
          <a:noFill/>
          <a:ln/>
        </p:spPr>
        <p:txBody>
          <a:bodyPr wrap="square" lIns="0" tIns="0" rIns="0" bIns="0" rtlCol="0" anchor="ctr"/>
          <a:lstStyle/>
          <a:p>
            <a:pPr algn="ctr" indent="0" marL="0">
              <a:buNone/>
            </a:pPr>
            <a:r>
              <a:rPr lang="en-US" sz="3600" b="1" dirty="0">
                <a:solidFill>
                  <a:srgbClr val="FFFFFF"/>
                </a:solidFill>
                <a:latin typeface="Outfit" pitchFamily="34" charset="0"/>
                <a:ea typeface="Outfit" pitchFamily="34" charset="-122"/>
                <a:cs typeface="Outfit" pitchFamily="34" charset="-120"/>
              </a:rPr>
              <a:t>ii</a:t>
            </a:r>
            <a:endParaRPr lang="en-US" sz="3600" dirty="0"/>
          </a:p>
        </p:txBody>
      </p:sp>
      <p:sp>
        <p:nvSpPr>
          <p:cNvPr id="13" name="Text 11"/>
          <p:cNvSpPr txBox="1"/>
          <p:nvPr/>
        </p:nvSpPr>
        <p:spPr>
          <a:xfrm>
            <a:off x="3566160" y="3154680"/>
            <a:ext cx="1371600" cy="548640"/>
          </a:xfrm>
          <a:prstGeom prst="rect">
            <a:avLst/>
          </a:prstGeom>
          <a:noFill/>
          <a:ln/>
        </p:spPr>
        <p:txBody>
          <a:bodyPr wrap="square" lIns="0" tIns="0" rIns="0" bIns="0" rtlCol="0" anchor="t"/>
          <a:lstStyle/>
          <a:p>
            <a:pPr algn="ctr" indent="0" marL="0">
              <a:buNone/>
            </a:pPr>
            <a:r>
              <a:rPr lang="en-US" sz="1400" dirty="0">
                <a:solidFill>
                  <a:srgbClr val="2A1D17"/>
                </a:solidFill>
                <a:latin typeface="Source Sans 3" pitchFamily="34" charset="0"/>
                <a:ea typeface="Source Sans 3" pitchFamily="34" charset="-122"/>
                <a:cs typeface="Source Sans 3" pitchFamily="34" charset="-120"/>
              </a:rPr>
              <a:t>concetto</a:t>
            </a:r>
            <a:endParaRPr lang="en-US" sz="1400" dirty="0"/>
          </a:p>
        </p:txBody>
      </p:sp>
      <p:sp>
        <p:nvSpPr>
          <p:cNvPr id="14" name="Text 12"/>
          <p:cNvSpPr txBox="1"/>
          <p:nvPr/>
        </p:nvSpPr>
        <p:spPr>
          <a:xfrm>
            <a:off x="822960" y="3886200"/>
            <a:ext cx="4389120" cy="1737360"/>
          </a:xfrm>
          <a:prstGeom prst="rect">
            <a:avLst/>
          </a:prstGeom>
          <a:noFill/>
          <a:ln/>
        </p:spPr>
        <p:txBody>
          <a:bodyPr wrap="square" lIns="0" tIns="0" rIns="0" bIns="0" rtlCol="0" anchor="t"/>
          <a:lstStyle/>
          <a:p>
            <a:pPr indent="0" marL="0">
              <a:buNone/>
            </a:pPr>
            <a:r>
              <a:rPr lang="en-US" sz="1500" dirty="0">
                <a:solidFill>
                  <a:srgbClr val="2A1D17"/>
                </a:solidFill>
                <a:latin typeface="Source Sans 3" pitchFamily="34" charset="0"/>
                <a:ea typeface="Source Sans 3" pitchFamily="34" charset="-122"/>
                <a:cs typeface="Source Sans 3" pitchFamily="34" charset="-120"/>
              </a:rPr>
              <a:t>3-A-ii · Trovare schemi ricorrenti nei dati: grande idea 3 (Apprendimento), gruppo A (Natura dell'apprendimento), secondo concetto. Le linee guida contano 44 concetti in 17 gruppi.</a:t>
            </a:r>
            <a:endParaRPr lang="en-US" sz="1500" dirty="0"/>
          </a:p>
        </p:txBody>
      </p:sp>
      <p:sp>
        <p:nvSpPr>
          <p:cNvPr id="15" name="Shape 13"/>
          <p:cNvSpPr/>
          <p:nvPr/>
        </p:nvSpPr>
        <p:spPr>
          <a:xfrm>
            <a:off x="5760720" y="1371600"/>
            <a:ext cx="5879592" cy="1371600"/>
          </a:xfrm>
          <a:prstGeom prst="roundRect">
            <a:avLst>
              <a:gd name="adj" fmla="val 8000"/>
            </a:avLst>
          </a:prstGeom>
          <a:solidFill>
            <a:srgbClr val="FFE8D6"/>
          </a:solidFill>
          <a:ln w="9525">
            <a:solidFill>
              <a:srgbClr val="E3D6CD"/>
            </a:solidFill>
            <a:prstDash val="solid"/>
          </a:ln>
        </p:spPr>
      </p:sp>
      <p:sp>
        <p:nvSpPr>
          <p:cNvPr id="16" name="Shape 14"/>
          <p:cNvSpPr/>
          <p:nvPr/>
        </p:nvSpPr>
        <p:spPr>
          <a:xfrm>
            <a:off x="5989320" y="1737360"/>
            <a:ext cx="640080" cy="640080"/>
          </a:xfrm>
          <a:prstGeom prst="roundRect">
            <a:avLst>
              <a:gd name="adj" fmla="val 10000"/>
            </a:avLst>
          </a:prstGeom>
          <a:solidFill>
            <a:srgbClr val="7C2D12"/>
          </a:solidFill>
          <a:ln/>
        </p:spPr>
      </p:sp>
      <p:sp>
        <p:nvSpPr>
          <p:cNvPr id="17" name="Text 15"/>
          <p:cNvSpPr txBox="1"/>
          <p:nvPr/>
        </p:nvSpPr>
        <p:spPr>
          <a:xfrm>
            <a:off x="5989320" y="1737360"/>
            <a:ext cx="640080" cy="640080"/>
          </a:xfrm>
          <a:prstGeom prst="rect">
            <a:avLst/>
          </a:prstGeom>
          <a:noFill/>
          <a:ln/>
        </p:spPr>
        <p:txBody>
          <a:bodyPr wrap="square" lIns="0" tIns="0" rIns="0" bIns="0" rtlCol="0" anchor="ctr"/>
          <a:lstStyle/>
          <a:p>
            <a:pPr algn="ctr" indent="0" marL="0">
              <a:buNone/>
            </a:pPr>
            <a:r>
              <a:rPr lang="en-US" sz="1700" b="1" dirty="0">
                <a:solidFill>
                  <a:srgbClr val="FFFFFF"/>
                </a:solidFill>
                <a:latin typeface="Outfit" pitchFamily="34" charset="0"/>
                <a:ea typeface="Outfit" pitchFamily="34" charset="-122"/>
                <a:cs typeface="Outfit" pitchFamily="34" charset="-120"/>
              </a:rPr>
              <a:t>OA</a:t>
            </a:r>
            <a:endParaRPr lang="en-US" sz="1700" dirty="0"/>
          </a:p>
        </p:txBody>
      </p:sp>
      <p:sp>
        <p:nvSpPr>
          <p:cNvPr id="18" name="Text 16"/>
          <p:cNvSpPr txBox="1"/>
          <p:nvPr/>
        </p:nvSpPr>
        <p:spPr>
          <a:xfrm>
            <a:off x="6858000" y="1554480"/>
            <a:ext cx="4572000" cy="411480"/>
          </a:xfrm>
          <a:prstGeom prst="rect">
            <a:avLst/>
          </a:prstGeom>
          <a:noFill/>
          <a:ln/>
        </p:spPr>
        <p:txBody>
          <a:bodyPr wrap="square" lIns="0" tIns="0" rIns="0" bIns="0" rtlCol="0" anchor="ctr"/>
          <a:lstStyle/>
          <a:p>
            <a:pPr indent="0" marL="0">
              <a:buNone/>
            </a:pPr>
            <a:r>
              <a:rPr lang="en-US" sz="1800" b="1" dirty="0">
                <a:solidFill>
                  <a:srgbClr val="7C2D12"/>
                </a:solidFill>
                <a:latin typeface="Outfit" pitchFamily="34" charset="0"/>
                <a:ea typeface="Outfit" pitchFamily="34" charset="-122"/>
                <a:cs typeface="Outfit" pitchFamily="34" charset="-120"/>
              </a:rPr>
              <a:t>Obiettivo di apprendimento</a:t>
            </a:r>
            <a:endParaRPr lang="en-US" sz="1800" dirty="0"/>
          </a:p>
        </p:txBody>
      </p:sp>
      <p:sp>
        <p:nvSpPr>
          <p:cNvPr id="19" name="Text 17"/>
          <p:cNvSpPr txBox="1"/>
          <p:nvPr/>
        </p:nvSpPr>
        <p:spPr>
          <a:xfrm>
            <a:off x="6858000" y="1975104"/>
            <a:ext cx="4572000" cy="685800"/>
          </a:xfrm>
          <a:prstGeom prst="rect">
            <a:avLst/>
          </a:prstGeom>
          <a:noFill/>
          <a:ln/>
        </p:spPr>
        <p:txBody>
          <a:bodyPr wrap="square" lIns="0" tIns="0" rIns="0" bIns="0" rtlCol="0" anchor="t"/>
          <a:lstStyle/>
          <a:p>
            <a:pPr indent="0" marL="0">
              <a:buNone/>
            </a:pPr>
            <a:r>
              <a:rPr lang="en-US" sz="1400" i="1" dirty="0">
                <a:solidFill>
                  <a:srgbClr val="6B5A51"/>
                </a:solidFill>
                <a:latin typeface="Source Sans 3" pitchFamily="34" charset="0"/>
                <a:ea typeface="Source Sans 3" pitchFamily="34" charset="-122"/>
                <a:cs typeface="Source Sans 3" pitchFamily="34" charset="-120"/>
              </a:rPr>
              <a:t>Learning Objective</a:t>
            </a:r>
            <a:endParaRPr lang="en-US" sz="1400" dirty="0"/>
          </a:p>
          <a:p>
            <a:pPr indent="0" marL="0">
              <a:buNone/>
            </a:pPr>
            <a:r>
              <a:rPr lang="en-US" sz="1400" dirty="0">
                <a:solidFill>
                  <a:srgbClr val="2A1D17"/>
                </a:solidFill>
                <a:latin typeface="Source Sans 3" pitchFamily="34" charset="0"/>
                <a:ea typeface="Source Sans 3" pitchFamily="34" charset="-122"/>
                <a:cs typeface="Source Sans 3" pitchFamily="34" charset="-120"/>
              </a:rPr>
              <a:t>Che cosa gli studenti devono saper fare.</a:t>
            </a:r>
            <a:endParaRPr lang="en-US" sz="1400" dirty="0"/>
          </a:p>
        </p:txBody>
      </p:sp>
      <p:sp>
        <p:nvSpPr>
          <p:cNvPr id="20" name="Shape 18"/>
          <p:cNvSpPr/>
          <p:nvPr/>
        </p:nvSpPr>
        <p:spPr>
          <a:xfrm>
            <a:off x="5760720" y="2880360"/>
            <a:ext cx="5879592" cy="1371600"/>
          </a:xfrm>
          <a:prstGeom prst="roundRect">
            <a:avLst>
              <a:gd name="adj" fmla="val 8000"/>
            </a:avLst>
          </a:prstGeom>
          <a:solidFill>
            <a:srgbClr val="FFFFFF"/>
          </a:solidFill>
          <a:ln w="9525">
            <a:solidFill>
              <a:srgbClr val="E3D6CD"/>
            </a:solidFill>
            <a:prstDash val="solid"/>
          </a:ln>
        </p:spPr>
      </p:sp>
      <p:sp>
        <p:nvSpPr>
          <p:cNvPr id="21" name="Shape 19"/>
          <p:cNvSpPr/>
          <p:nvPr/>
        </p:nvSpPr>
        <p:spPr>
          <a:xfrm>
            <a:off x="5989320" y="3246120"/>
            <a:ext cx="640080" cy="640080"/>
          </a:xfrm>
          <a:prstGeom prst="roundRect">
            <a:avLst>
              <a:gd name="adj" fmla="val 10000"/>
            </a:avLst>
          </a:prstGeom>
          <a:solidFill>
            <a:srgbClr val="A23B12"/>
          </a:solidFill>
          <a:ln/>
        </p:spPr>
      </p:sp>
      <p:sp>
        <p:nvSpPr>
          <p:cNvPr id="22" name="Text 20"/>
          <p:cNvSpPr txBox="1"/>
          <p:nvPr/>
        </p:nvSpPr>
        <p:spPr>
          <a:xfrm>
            <a:off x="5989320" y="3246120"/>
            <a:ext cx="640080" cy="640080"/>
          </a:xfrm>
          <a:prstGeom prst="rect">
            <a:avLst/>
          </a:prstGeom>
          <a:noFill/>
          <a:ln/>
        </p:spPr>
        <p:txBody>
          <a:bodyPr wrap="square" lIns="0" tIns="0" rIns="0" bIns="0" rtlCol="0" anchor="ctr"/>
          <a:lstStyle/>
          <a:p>
            <a:pPr algn="ctr" indent="0" marL="0">
              <a:buNone/>
            </a:pPr>
            <a:r>
              <a:rPr lang="en-US" sz="1700" b="1" dirty="0">
                <a:solidFill>
                  <a:srgbClr val="FFFFFF"/>
                </a:solidFill>
                <a:latin typeface="Outfit" pitchFamily="34" charset="0"/>
                <a:ea typeface="Outfit" pitchFamily="34" charset="-122"/>
                <a:cs typeface="Outfit" pitchFamily="34" charset="-120"/>
              </a:rPr>
              <a:t>CD</a:t>
            </a:r>
            <a:endParaRPr lang="en-US" sz="1700" dirty="0"/>
          </a:p>
        </p:txBody>
      </p:sp>
      <p:sp>
        <p:nvSpPr>
          <p:cNvPr id="23" name="Text 21"/>
          <p:cNvSpPr txBox="1"/>
          <p:nvPr/>
        </p:nvSpPr>
        <p:spPr>
          <a:xfrm>
            <a:off x="6858000" y="3063240"/>
            <a:ext cx="4572000" cy="411480"/>
          </a:xfrm>
          <a:prstGeom prst="rect">
            <a:avLst/>
          </a:prstGeom>
          <a:noFill/>
          <a:ln/>
        </p:spPr>
        <p:txBody>
          <a:bodyPr wrap="square" lIns="0" tIns="0" rIns="0" bIns="0" rtlCol="0" anchor="ctr"/>
          <a:lstStyle/>
          <a:p>
            <a:pPr indent="0" marL="0">
              <a:buNone/>
            </a:pPr>
            <a:r>
              <a:rPr lang="en-US" sz="1800" b="1" dirty="0">
                <a:solidFill>
                  <a:srgbClr val="7C2D12"/>
                </a:solidFill>
                <a:latin typeface="Outfit" pitchFamily="34" charset="0"/>
                <a:ea typeface="Outfit" pitchFamily="34" charset="-122"/>
                <a:cs typeface="Outfit" pitchFamily="34" charset="-120"/>
              </a:rPr>
              <a:t>Comprensione durevole</a:t>
            </a:r>
            <a:endParaRPr lang="en-US" sz="1800" dirty="0"/>
          </a:p>
        </p:txBody>
      </p:sp>
      <p:sp>
        <p:nvSpPr>
          <p:cNvPr id="24" name="Text 22"/>
          <p:cNvSpPr txBox="1"/>
          <p:nvPr/>
        </p:nvSpPr>
        <p:spPr>
          <a:xfrm>
            <a:off x="6858000" y="3483864"/>
            <a:ext cx="4572000" cy="685800"/>
          </a:xfrm>
          <a:prstGeom prst="rect">
            <a:avLst/>
          </a:prstGeom>
          <a:noFill/>
          <a:ln/>
        </p:spPr>
        <p:txBody>
          <a:bodyPr wrap="square" lIns="0" tIns="0" rIns="0" bIns="0" rtlCol="0" anchor="t"/>
          <a:lstStyle/>
          <a:p>
            <a:pPr indent="0" marL="0">
              <a:buNone/>
            </a:pPr>
            <a:r>
              <a:rPr lang="en-US" sz="1400" i="1" dirty="0">
                <a:solidFill>
                  <a:srgbClr val="6B5A51"/>
                </a:solidFill>
                <a:latin typeface="Source Sans 3" pitchFamily="34" charset="0"/>
                <a:ea typeface="Source Sans 3" pitchFamily="34" charset="-122"/>
                <a:cs typeface="Source Sans 3" pitchFamily="34" charset="-120"/>
              </a:rPr>
              <a:t>Enduring Understanding</a:t>
            </a:r>
            <a:endParaRPr lang="en-US" sz="1400" dirty="0"/>
          </a:p>
          <a:p>
            <a:pPr indent="0" marL="0">
              <a:buNone/>
            </a:pPr>
            <a:r>
              <a:rPr lang="en-US" sz="1400" dirty="0">
                <a:solidFill>
                  <a:srgbClr val="2A1D17"/>
                </a:solidFill>
                <a:latin typeface="Source Sans 3" pitchFamily="34" charset="0"/>
                <a:ea typeface="Source Sans 3" pitchFamily="34" charset="-122"/>
                <a:cs typeface="Source Sans 3" pitchFamily="34" charset="-120"/>
              </a:rPr>
              <a:t>Che cosa gli studenti devono sapere.</a:t>
            </a:r>
            <a:endParaRPr lang="en-US" sz="1400" dirty="0"/>
          </a:p>
        </p:txBody>
      </p:sp>
      <p:sp>
        <p:nvSpPr>
          <p:cNvPr id="25" name="Shape 23"/>
          <p:cNvSpPr/>
          <p:nvPr/>
        </p:nvSpPr>
        <p:spPr>
          <a:xfrm>
            <a:off x="5760720" y="4389120"/>
            <a:ext cx="5879592" cy="1371600"/>
          </a:xfrm>
          <a:prstGeom prst="roundRect">
            <a:avLst>
              <a:gd name="adj" fmla="val 8000"/>
            </a:avLst>
          </a:prstGeom>
          <a:solidFill>
            <a:srgbClr val="FFFFFF"/>
          </a:solidFill>
          <a:ln w="9525">
            <a:solidFill>
              <a:srgbClr val="E3D6CD"/>
            </a:solidFill>
            <a:prstDash val="solid"/>
          </a:ln>
        </p:spPr>
      </p:sp>
      <p:sp>
        <p:nvSpPr>
          <p:cNvPr id="26" name="Shape 24"/>
          <p:cNvSpPr/>
          <p:nvPr/>
        </p:nvSpPr>
        <p:spPr>
          <a:xfrm>
            <a:off x="5989320" y="4754880"/>
            <a:ext cx="640080" cy="640080"/>
          </a:xfrm>
          <a:prstGeom prst="roundRect">
            <a:avLst>
              <a:gd name="adj" fmla="val 10000"/>
            </a:avLst>
          </a:prstGeom>
          <a:solidFill>
            <a:srgbClr val="6B5A51"/>
          </a:solidFill>
          <a:ln/>
        </p:spPr>
      </p:sp>
      <p:sp>
        <p:nvSpPr>
          <p:cNvPr id="27" name="Text 25"/>
          <p:cNvSpPr txBox="1"/>
          <p:nvPr/>
        </p:nvSpPr>
        <p:spPr>
          <a:xfrm>
            <a:off x="5989320" y="4754880"/>
            <a:ext cx="640080" cy="640080"/>
          </a:xfrm>
          <a:prstGeom prst="rect">
            <a:avLst/>
          </a:prstGeom>
          <a:noFill/>
          <a:ln/>
        </p:spPr>
        <p:txBody>
          <a:bodyPr wrap="square" lIns="0" tIns="0" rIns="0" bIns="0" rtlCol="0" anchor="ctr"/>
          <a:lstStyle/>
          <a:p>
            <a:pPr algn="ctr" indent="0" marL="0">
              <a:buNone/>
            </a:pPr>
            <a:r>
              <a:rPr lang="en-US" sz="1700" b="1" dirty="0">
                <a:solidFill>
                  <a:srgbClr val="FFFFFF"/>
                </a:solidFill>
                <a:latin typeface="Outfit" pitchFamily="34" charset="0"/>
                <a:ea typeface="Outfit" pitchFamily="34" charset="-122"/>
                <a:cs typeface="Outfit" pitchFamily="34" charset="-120"/>
              </a:rPr>
              <a:t>AP</a:t>
            </a:r>
            <a:endParaRPr lang="en-US" sz="1700" dirty="0"/>
          </a:p>
        </p:txBody>
      </p:sp>
      <p:sp>
        <p:nvSpPr>
          <p:cNvPr id="28" name="Text 26"/>
          <p:cNvSpPr txBox="1"/>
          <p:nvPr/>
        </p:nvSpPr>
        <p:spPr>
          <a:xfrm>
            <a:off x="6858000" y="4572000"/>
            <a:ext cx="4572000" cy="411480"/>
          </a:xfrm>
          <a:prstGeom prst="rect">
            <a:avLst/>
          </a:prstGeom>
          <a:noFill/>
          <a:ln/>
        </p:spPr>
        <p:txBody>
          <a:bodyPr wrap="square" lIns="0" tIns="0" rIns="0" bIns="0" rtlCol="0" anchor="ctr"/>
          <a:lstStyle/>
          <a:p>
            <a:pPr indent="0" marL="0">
              <a:buNone/>
            </a:pPr>
            <a:r>
              <a:rPr lang="en-US" sz="1800" b="1" dirty="0">
                <a:solidFill>
                  <a:srgbClr val="7C2D12"/>
                </a:solidFill>
                <a:latin typeface="Outfit" pitchFamily="34" charset="0"/>
                <a:ea typeface="Outfit" pitchFamily="34" charset="-122"/>
                <a:cs typeface="Outfit" pitchFamily="34" charset="-120"/>
              </a:rPr>
              <a:t>Approfondimento</a:t>
            </a:r>
            <a:endParaRPr lang="en-US" sz="1800" dirty="0"/>
          </a:p>
        </p:txBody>
      </p:sp>
      <p:sp>
        <p:nvSpPr>
          <p:cNvPr id="29" name="Text 27"/>
          <p:cNvSpPr txBox="1"/>
          <p:nvPr/>
        </p:nvSpPr>
        <p:spPr>
          <a:xfrm>
            <a:off x="6858000" y="4992624"/>
            <a:ext cx="4572000" cy="685800"/>
          </a:xfrm>
          <a:prstGeom prst="rect">
            <a:avLst/>
          </a:prstGeom>
          <a:noFill/>
          <a:ln/>
        </p:spPr>
        <p:txBody>
          <a:bodyPr wrap="square" lIns="0" tIns="0" rIns="0" bIns="0" rtlCol="0" anchor="t"/>
          <a:lstStyle/>
          <a:p>
            <a:pPr indent="0" marL="0">
              <a:buNone/>
            </a:pPr>
            <a:r>
              <a:rPr lang="en-US" sz="1400" i="1" dirty="0">
                <a:solidFill>
                  <a:srgbClr val="6B5A51"/>
                </a:solidFill>
                <a:latin typeface="Source Sans 3" pitchFamily="34" charset="0"/>
                <a:ea typeface="Source Sans 3" pitchFamily="34" charset="-122"/>
                <a:cs typeface="Source Sans 3" pitchFamily="34" charset="-120"/>
              </a:rPr>
              <a:t>Unpacked</a:t>
            </a:r>
            <a:endParaRPr lang="en-US" sz="1400" dirty="0"/>
          </a:p>
          <a:p>
            <a:pPr indent="0" marL="0">
              <a:buNone/>
            </a:pPr>
            <a:r>
              <a:rPr lang="en-US" sz="1400" dirty="0">
                <a:solidFill>
                  <a:srgbClr val="2A1D17"/>
                </a:solidFill>
                <a:latin typeface="Source Sans 3" pitchFamily="34" charset="0"/>
                <a:ea typeface="Source Sans 3" pitchFamily="34" charset="-122"/>
                <a:cs typeface="Source Sans 3" pitchFamily="34" charset="-120"/>
              </a:rPr>
              <a:t>Spiegazione o esempio, incluso quando serve a chiarire l'obiettivo o la comprensione.</a:t>
            </a:r>
            <a:endParaRPr lang="en-US" sz="1400" dirty="0"/>
          </a:p>
        </p:txBody>
      </p:sp>
      <p:sp>
        <p:nvSpPr>
          <p:cNvPr id="30" name="Text 28"/>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6B5A51"/>
                </a:solidFill>
                <a:latin typeface="Source Sans 3" pitchFamily="34" charset="0"/>
                <a:ea typeface="Source Sans 3" pitchFamily="34" charset="-122"/>
                <a:cs typeface="Source Sans 3" pitchFamily="34" charset="-120"/>
              </a:rPr>
              <a:t>Legenda delle tabelle di progressione AI4K12 (LO, EU, Unpacked), trad. it. del curatore</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5 idee, 17 gruppi, 44 concetti</a:t>
            </a:r>
            <a:endParaRPr lang="en-US" sz="3200" dirty="0"/>
          </a:p>
        </p:txBody>
      </p:sp>
      <p:pic>
        <p:nvPicPr>
          <p:cNvPr id="3" name="Image 0" descr="/home/claude/mat/Kit_grafico_AI4K12/img/matrice_idee.png">    </p:cNvPr>
          <p:cNvPicPr>
            <a:picLocks noChangeAspect="1"/>
          </p:cNvPicPr>
          <p:nvPr/>
        </p:nvPicPr>
        <p:blipFill>
          <a:blip r:embed="rId1"/>
          <a:stretch>
            <a:fillRect/>
          </a:stretch>
        </p:blipFill>
        <p:spPr>
          <a:xfrm>
            <a:off x="2871588" y="1325880"/>
            <a:ext cx="6448519" cy="4572000"/>
          </a:xfrm>
          <a:prstGeom prst="rect">
            <a:avLst/>
          </a:prstGeom>
        </p:spPr>
      </p:pic>
      <p:sp>
        <p:nvSpPr>
          <p:cNvPr id="4" name="Text 1"/>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6B5A51"/>
                </a:solidFill>
                <a:latin typeface="Source Sans 3" pitchFamily="34" charset="0"/>
                <a:ea typeface="Source Sans 3" pitchFamily="34" charset="-122"/>
                <a:cs typeface="Source Sans 3" pitchFamily="34" charset="-120"/>
              </a:rPr>
              <a:t>Rielaborazione grafica dei gruppi di concetti delle tabelle di progressione AI4K12; codici come nell'originale</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2" type="body" hasCustomPrompt="1"/>
          </p:nvPr>
        </p:nvSpPr>
        <p:spPr>
          <a:xfrm>
            <a:off x="548640" y="2194560"/>
            <a:ext cx="2743200" cy="1828800"/>
          </a:xfrm>
          <a:prstGeom prst="rect">
            <a:avLst/>
          </a:prstGeom>
          <a:noFill/>
          <a:ln/>
        </p:spPr>
        <p:txBody>
          <a:bodyPr wrap="square" lIns="0" tIns="0" rIns="0" bIns="0" rtlCol="0" anchor="ctr"/>
          <a:lstStyle/>
          <a:p>
            <a:pPr algn="l" indent="0" marL="0">
              <a:buNone/>
            </a:pPr>
            <a:r>
              <a:rPr lang="en-US" sz="11000" b="1" dirty="0">
                <a:solidFill>
                  <a:srgbClr val="FFB27A"/>
                </a:solidFill>
                <a:latin typeface="Outfit" pitchFamily="34" charset="0"/>
                <a:ea typeface="Outfit" pitchFamily="34" charset="-122"/>
                <a:cs typeface="Outfit" pitchFamily="34" charset="-120"/>
              </a:rPr>
              <a:t>02</a:t>
            </a:r>
            <a:endParaRPr lang="en-US" sz="11000" dirty="0"/>
          </a:p>
        </p:txBody>
      </p:sp>
      <p:sp>
        <p:nvSpPr>
          <p:cNvPr id="3" name="Text 1"/>
          <p:cNvSpPr/>
          <p:nvPr>
            <p:ph idx="103" type="title" hasCustomPrompt="1"/>
          </p:nvPr>
        </p:nvSpPr>
        <p:spPr>
          <a:xfrm>
            <a:off x="4389120" y="2011680"/>
            <a:ext cx="7223760" cy="1371600"/>
          </a:xfrm>
          <a:prstGeom prst="rect">
            <a:avLst/>
          </a:prstGeom>
          <a:noFill/>
          <a:ln/>
        </p:spPr>
        <p:txBody>
          <a:bodyPr wrap="square" lIns="0" tIns="0" rIns="0" bIns="0" rtlCol="0" anchor="b"/>
          <a:lstStyle/>
          <a:p>
            <a:pPr algn="l" indent="0" marL="0">
              <a:buNone/>
            </a:pPr>
            <a:r>
              <a:rPr lang="en-US" sz="4000" b="1" dirty="0">
                <a:solidFill>
                  <a:srgbClr val="7C2D12"/>
                </a:solidFill>
                <a:latin typeface="Outfit" pitchFamily="34" charset="0"/>
                <a:ea typeface="Outfit" pitchFamily="34" charset="-122"/>
                <a:cs typeface="Outfit" pitchFamily="34" charset="-120"/>
              </a:rPr>
              <a:t>Le cinque grandi idee</a:t>
            </a:r>
            <a:endParaRPr lang="en-US" sz="4000" dirty="0"/>
          </a:p>
        </p:txBody>
      </p:sp>
      <p:sp>
        <p:nvSpPr>
          <p:cNvPr id="4" name="Text 1"/>
          <p:cNvSpPr/>
          <p:nvPr>
            <p:ph idx="104" type="body" hasCustomPrompt="1"/>
          </p:nvPr>
        </p:nvSpPr>
        <p:spPr>
          <a:xfrm>
            <a:off x="4389120" y="3520440"/>
            <a:ext cx="7223760" cy="914400"/>
          </a:xfrm>
          <a:prstGeom prst="rect">
            <a:avLst/>
          </a:prstGeom>
          <a:noFill/>
          <a:ln/>
        </p:spPr>
        <p:txBody>
          <a:bodyPr wrap="square" lIns="0" tIns="0" rIns="0" bIns="0" rtlCol="0" anchor="t"/>
          <a:lstStyle/>
          <a:p>
            <a:pPr algn="l" indent="0" marL="0">
              <a:buNone/>
            </a:pPr>
            <a:r>
              <a:rPr lang="en-US" sz="2000" dirty="0">
                <a:solidFill>
                  <a:srgbClr val="6B5A51"/>
                </a:solidFill>
                <a:latin typeface="Source Sans 3" pitchFamily="34" charset="0"/>
                <a:ea typeface="Source Sans 3" pitchFamily="34" charset="-122"/>
                <a:cs typeface="Source Sans 3" pitchFamily="34" charset="-120"/>
              </a:rPr>
              <a:t>Il testo del poster e le idee chiave di ogni tabella</a:t>
            </a:r>
            <a:endParaRPr lang="en-US" sz="20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1. Percezione</a:t>
            </a:r>
            <a:endParaRPr lang="en-US" sz="3200" dirty="0"/>
          </a:p>
        </p:txBody>
      </p:sp>
      <p:pic>
        <p:nvPicPr>
          <p:cNvPr id="3" name="Image 0" descr="/home/claude/mat/Kit_grafico_AI4K12/img/medaglione_percezione.png">    </p:cNvPr>
          <p:cNvPicPr>
            <a:picLocks noChangeAspect="1"/>
          </p:cNvPicPr>
          <p:nvPr/>
        </p:nvPicPr>
        <p:blipFill>
          <a:blip r:embed="rId1"/>
          <a:stretch>
            <a:fillRect/>
          </a:stretch>
        </p:blipFill>
        <p:spPr>
          <a:xfrm>
            <a:off x="10908792" y="365760"/>
            <a:ext cx="868680" cy="868680"/>
          </a:xfrm>
          <a:prstGeom prst="rect">
            <a:avLst/>
          </a:prstGeom>
        </p:spPr>
      </p:pic>
      <p:sp>
        <p:nvSpPr>
          <p:cNvPr id="4" name="Shape 1"/>
          <p:cNvSpPr/>
          <p:nvPr/>
        </p:nvSpPr>
        <p:spPr>
          <a:xfrm>
            <a:off x="548640" y="1371600"/>
            <a:ext cx="5120640" cy="4480560"/>
          </a:xfrm>
          <a:prstGeom prst="roundRect">
            <a:avLst>
              <a:gd name="adj" fmla="val 2449"/>
            </a:avLst>
          </a:prstGeom>
          <a:solidFill>
            <a:srgbClr val="E3EDF8"/>
          </a:solidFill>
          <a:ln/>
        </p:spPr>
      </p:sp>
      <p:sp>
        <p:nvSpPr>
          <p:cNvPr id="5" name="Text 2"/>
          <p:cNvSpPr txBox="1"/>
          <p:nvPr/>
        </p:nvSpPr>
        <p:spPr>
          <a:xfrm>
            <a:off x="822960" y="1554480"/>
            <a:ext cx="4572000" cy="365760"/>
          </a:xfrm>
          <a:prstGeom prst="rect">
            <a:avLst/>
          </a:prstGeom>
          <a:noFill/>
          <a:ln/>
        </p:spPr>
        <p:txBody>
          <a:bodyPr wrap="square" lIns="0" tIns="0" rIns="0" bIns="0" rtlCol="0" anchor="ctr"/>
          <a:lstStyle/>
          <a:p>
            <a:pPr indent="0" marL="0">
              <a:buNone/>
            </a:pPr>
            <a:r>
              <a:rPr lang="en-US" sz="1600" b="1" dirty="0">
                <a:solidFill>
                  <a:srgbClr val="2A66AA"/>
                </a:solidFill>
                <a:latin typeface="Outfit" pitchFamily="34" charset="0"/>
                <a:ea typeface="Outfit" pitchFamily="34" charset="-122"/>
                <a:cs typeface="Outfit" pitchFamily="34" charset="-120"/>
              </a:rPr>
              <a:t>Dal poster</a:t>
            </a:r>
            <a:endParaRPr lang="en-US" sz="1600" dirty="0"/>
          </a:p>
        </p:txBody>
      </p:sp>
      <p:sp>
        <p:nvSpPr>
          <p:cNvPr id="6" name="Text 3"/>
          <p:cNvSpPr txBox="1"/>
          <p:nvPr/>
        </p:nvSpPr>
        <p:spPr>
          <a:xfrm>
            <a:off x="822960" y="1965960"/>
            <a:ext cx="4572000" cy="3749040"/>
          </a:xfrm>
          <a:prstGeom prst="rect">
            <a:avLst/>
          </a:prstGeom>
          <a:noFill/>
          <a:ln/>
        </p:spPr>
        <p:txBody>
          <a:bodyPr wrap="square" lIns="0" tIns="0" rIns="0" bIns="0" rtlCol="0" anchor="t"/>
          <a:lstStyle/>
          <a:p>
            <a:pPr indent="0" marL="0">
              <a:buNone/>
            </a:pPr>
            <a:r>
              <a:rPr lang="en-US" sz="1500" dirty="0">
                <a:solidFill>
                  <a:srgbClr val="2A1D17"/>
                </a:solidFill>
                <a:latin typeface="Source Sans 3" pitchFamily="34" charset="0"/>
                <a:ea typeface="Source Sans 3" pitchFamily="34" charset="-122"/>
                <a:cs typeface="Source Sans 3" pitchFamily="34" charset="-120"/>
              </a:rPr>
              <a:t>Le macchine percepiscono il mondo usando dei sensori. La percezione è il processo di estrazione del significato dai segnali sensoriali. Far «vedere» e «sentire» sufficientemente bene i computer per l'utilizzo pratico è uno dei risultati più significativi raggiunto nel campo dell'IA fino ad ora.</a:t>
            </a:r>
            <a:endParaRPr lang="en-US" sz="1500" dirty="0"/>
          </a:p>
        </p:txBody>
      </p:sp>
      <p:sp>
        <p:nvSpPr>
          <p:cNvPr id="7" name="Text 4"/>
          <p:cNvSpPr txBox="1"/>
          <p:nvPr/>
        </p:nvSpPr>
        <p:spPr>
          <a:xfrm>
            <a:off x="6035040" y="1371600"/>
            <a:ext cx="5577840" cy="365760"/>
          </a:xfrm>
          <a:prstGeom prst="rect">
            <a:avLst/>
          </a:prstGeom>
          <a:noFill/>
          <a:ln/>
        </p:spPr>
        <p:txBody>
          <a:bodyPr wrap="square" lIns="0" tIns="0" rIns="0" bIns="0" rtlCol="0" anchor="ctr"/>
          <a:lstStyle/>
          <a:p>
            <a:pPr indent="0" marL="0">
              <a:buNone/>
            </a:pPr>
            <a:r>
              <a:rPr lang="en-US" sz="1600" b="1" dirty="0">
                <a:solidFill>
                  <a:srgbClr val="7C2D12"/>
                </a:solidFill>
                <a:latin typeface="Outfit" pitchFamily="34" charset="0"/>
                <a:ea typeface="Outfit" pitchFamily="34" charset="-122"/>
                <a:cs typeface="Outfit" pitchFamily="34" charset="-120"/>
              </a:rPr>
              <a:t>Idee chiave della tabella di progressione</a:t>
            </a:r>
            <a:endParaRPr lang="en-US" sz="1600" dirty="0"/>
          </a:p>
        </p:txBody>
      </p:sp>
      <p:sp>
        <p:nvSpPr>
          <p:cNvPr id="8" name="Shape 5"/>
          <p:cNvSpPr/>
          <p:nvPr/>
        </p:nvSpPr>
        <p:spPr>
          <a:xfrm>
            <a:off x="6035040" y="1810512"/>
            <a:ext cx="5605272" cy="1280160"/>
          </a:xfrm>
          <a:prstGeom prst="roundRect">
            <a:avLst>
              <a:gd name="adj" fmla="val 8571"/>
            </a:avLst>
          </a:prstGeom>
          <a:solidFill>
            <a:srgbClr val="F8F4F1"/>
          </a:solidFill>
          <a:ln w="9525">
            <a:solidFill>
              <a:srgbClr val="F3ECE7"/>
            </a:solidFill>
            <a:prstDash val="solid"/>
          </a:ln>
        </p:spPr>
      </p:sp>
      <p:sp>
        <p:nvSpPr>
          <p:cNvPr id="9" name="Shape 6"/>
          <p:cNvSpPr/>
          <p:nvPr/>
        </p:nvSpPr>
        <p:spPr>
          <a:xfrm>
            <a:off x="6172200" y="2267712"/>
            <a:ext cx="365760" cy="365760"/>
          </a:xfrm>
          <a:prstGeom prst="roundRect">
            <a:avLst>
              <a:gd name="adj" fmla="val 17500"/>
            </a:avLst>
          </a:prstGeom>
          <a:solidFill>
            <a:srgbClr val="2A66AA"/>
          </a:solidFill>
          <a:ln/>
        </p:spPr>
      </p:sp>
      <p:sp>
        <p:nvSpPr>
          <p:cNvPr id="10" name="Text 7"/>
          <p:cNvSpPr txBox="1"/>
          <p:nvPr/>
        </p:nvSpPr>
        <p:spPr>
          <a:xfrm>
            <a:off x="6172200" y="226771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1</a:t>
            </a:r>
            <a:endParaRPr lang="en-US" sz="1500" dirty="0"/>
          </a:p>
        </p:txBody>
      </p:sp>
      <p:sp>
        <p:nvSpPr>
          <p:cNvPr id="11" name="Text 8"/>
          <p:cNvSpPr txBox="1"/>
          <p:nvPr/>
        </p:nvSpPr>
        <p:spPr>
          <a:xfrm>
            <a:off x="6675120" y="1847088"/>
            <a:ext cx="4846320" cy="1207008"/>
          </a:xfrm>
          <a:prstGeom prst="rect">
            <a:avLst/>
          </a:prstGeom>
          <a:noFill/>
          <a:ln/>
        </p:spPr>
        <p:txBody>
          <a:bodyPr wrap="square" lIns="0" tIns="0" rIns="0" bIns="0" rtlCol="0" anchor="ctr"/>
          <a:lstStyle/>
          <a:p>
            <a:pPr indent="0" marL="0">
              <a:buNone/>
            </a:pPr>
            <a:r>
              <a:rPr lang="en-US" sz="1500" dirty="0">
                <a:solidFill>
                  <a:srgbClr val="2A1D17"/>
                </a:solidFill>
                <a:latin typeface="Source Sans 3" pitchFamily="34" charset="0"/>
                <a:ea typeface="Source Sans 3" pitchFamily="34" charset="-122"/>
                <a:cs typeface="Source Sans 3" pitchFamily="34" charset="-120"/>
              </a:rPr>
              <a:t>I computer percepiscono il mondo utilizzando sensori.</a:t>
            </a:r>
            <a:endParaRPr lang="en-US" sz="1500" dirty="0"/>
          </a:p>
        </p:txBody>
      </p:sp>
      <p:sp>
        <p:nvSpPr>
          <p:cNvPr id="12" name="Shape 9"/>
          <p:cNvSpPr/>
          <p:nvPr/>
        </p:nvSpPr>
        <p:spPr>
          <a:xfrm>
            <a:off x="6035040" y="3182112"/>
            <a:ext cx="5605272" cy="1280160"/>
          </a:xfrm>
          <a:prstGeom prst="roundRect">
            <a:avLst>
              <a:gd name="adj" fmla="val 8571"/>
            </a:avLst>
          </a:prstGeom>
          <a:solidFill>
            <a:srgbClr val="FFFFFF"/>
          </a:solidFill>
          <a:ln w="9525">
            <a:solidFill>
              <a:srgbClr val="F3ECE7"/>
            </a:solidFill>
            <a:prstDash val="solid"/>
          </a:ln>
        </p:spPr>
      </p:sp>
      <p:sp>
        <p:nvSpPr>
          <p:cNvPr id="13" name="Shape 10"/>
          <p:cNvSpPr/>
          <p:nvPr/>
        </p:nvSpPr>
        <p:spPr>
          <a:xfrm>
            <a:off x="6172200" y="3639312"/>
            <a:ext cx="365760" cy="365760"/>
          </a:xfrm>
          <a:prstGeom prst="roundRect">
            <a:avLst>
              <a:gd name="adj" fmla="val 17500"/>
            </a:avLst>
          </a:prstGeom>
          <a:solidFill>
            <a:srgbClr val="2A66AA"/>
          </a:solidFill>
          <a:ln/>
        </p:spPr>
      </p:sp>
      <p:sp>
        <p:nvSpPr>
          <p:cNvPr id="14" name="Text 11"/>
          <p:cNvSpPr txBox="1"/>
          <p:nvPr/>
        </p:nvSpPr>
        <p:spPr>
          <a:xfrm>
            <a:off x="6172200" y="363931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2</a:t>
            </a:r>
            <a:endParaRPr lang="en-US" sz="1500" dirty="0"/>
          </a:p>
        </p:txBody>
      </p:sp>
      <p:sp>
        <p:nvSpPr>
          <p:cNvPr id="15" name="Text 12"/>
          <p:cNvSpPr txBox="1"/>
          <p:nvPr/>
        </p:nvSpPr>
        <p:spPr>
          <a:xfrm>
            <a:off x="6675120" y="3218688"/>
            <a:ext cx="4846320" cy="1207008"/>
          </a:xfrm>
          <a:prstGeom prst="rect">
            <a:avLst/>
          </a:prstGeom>
          <a:noFill/>
          <a:ln/>
        </p:spPr>
        <p:txBody>
          <a:bodyPr wrap="square" lIns="0" tIns="0" rIns="0" bIns="0" rtlCol="0" anchor="ctr"/>
          <a:lstStyle/>
          <a:p>
            <a:pPr indent="0" marL="0">
              <a:buNone/>
            </a:pPr>
            <a:r>
              <a:rPr lang="en-US" sz="1500" dirty="0">
                <a:solidFill>
                  <a:srgbClr val="2A1D17"/>
                </a:solidFill>
                <a:latin typeface="Source Sans 3" pitchFamily="34" charset="0"/>
                <a:ea typeface="Source Sans 3" pitchFamily="34" charset="-122"/>
                <a:cs typeface="Source Sans 3" pitchFamily="34" charset="-120"/>
              </a:rPr>
              <a:t>La percezione è l'estrazione di significato dalle informazioni sensoriali utilizzando la conoscenza.</a:t>
            </a:r>
            <a:endParaRPr lang="en-US" sz="1500" dirty="0"/>
          </a:p>
        </p:txBody>
      </p:sp>
      <p:sp>
        <p:nvSpPr>
          <p:cNvPr id="16" name="Shape 13"/>
          <p:cNvSpPr/>
          <p:nvPr/>
        </p:nvSpPr>
        <p:spPr>
          <a:xfrm>
            <a:off x="6035040" y="4553712"/>
            <a:ext cx="5605272" cy="1280160"/>
          </a:xfrm>
          <a:prstGeom prst="roundRect">
            <a:avLst>
              <a:gd name="adj" fmla="val 8571"/>
            </a:avLst>
          </a:prstGeom>
          <a:solidFill>
            <a:srgbClr val="F8F4F1"/>
          </a:solidFill>
          <a:ln w="9525">
            <a:solidFill>
              <a:srgbClr val="F3ECE7"/>
            </a:solidFill>
            <a:prstDash val="solid"/>
          </a:ln>
        </p:spPr>
      </p:sp>
      <p:sp>
        <p:nvSpPr>
          <p:cNvPr id="17" name="Shape 14"/>
          <p:cNvSpPr/>
          <p:nvPr/>
        </p:nvSpPr>
        <p:spPr>
          <a:xfrm>
            <a:off x="6172200" y="5010912"/>
            <a:ext cx="365760" cy="365760"/>
          </a:xfrm>
          <a:prstGeom prst="roundRect">
            <a:avLst>
              <a:gd name="adj" fmla="val 17500"/>
            </a:avLst>
          </a:prstGeom>
          <a:solidFill>
            <a:srgbClr val="2A66AA"/>
          </a:solidFill>
          <a:ln/>
        </p:spPr>
      </p:sp>
      <p:sp>
        <p:nvSpPr>
          <p:cNvPr id="18" name="Text 15"/>
          <p:cNvSpPr txBox="1"/>
          <p:nvPr/>
        </p:nvSpPr>
        <p:spPr>
          <a:xfrm>
            <a:off x="6172200" y="501091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3</a:t>
            </a:r>
            <a:endParaRPr lang="en-US" sz="1500" dirty="0"/>
          </a:p>
        </p:txBody>
      </p:sp>
      <p:sp>
        <p:nvSpPr>
          <p:cNvPr id="19" name="Text 16"/>
          <p:cNvSpPr txBox="1"/>
          <p:nvPr/>
        </p:nvSpPr>
        <p:spPr>
          <a:xfrm>
            <a:off x="6675120" y="4590288"/>
            <a:ext cx="4846320" cy="120700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La trasformazione dal segnale al significato avviene per stadi: a ogni stadio si applicano caratteristiche (feature) sempre più astratte e conoscenze di livello sempre più alto.</a:t>
            </a:r>
            <a:endParaRPr lang="en-US" sz="1400" dirty="0"/>
          </a:p>
        </p:txBody>
      </p:sp>
      <p:sp>
        <p:nvSpPr>
          <p:cNvPr id="20" name="Text 17"/>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6B5A51"/>
                </a:solidFill>
                <a:latin typeface="Source Sans 3" pitchFamily="34" charset="0"/>
                <a:ea typeface="Source Sans 3" pitchFamily="34" charset="-122"/>
                <a:cs typeface="Source Sans 3" pitchFamily="34" charset="-120"/>
              </a:rPr>
              <a:t>Poster AI4K12 (trad. Ammagamma srl) · Tabella di progressione della grande idea 1 (AI4K12, bozza di lavoro), trad. it. del curatore</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2. Rappresentazione e ragionamento</a:t>
            </a:r>
            <a:endParaRPr lang="en-US" sz="3200" dirty="0"/>
          </a:p>
        </p:txBody>
      </p:sp>
      <p:pic>
        <p:nvPicPr>
          <p:cNvPr id="3" name="Image 0" descr="/home/claude/mat/Kit_grafico_AI4K12/img/medaglione_rappresentazione.png">    </p:cNvPr>
          <p:cNvPicPr>
            <a:picLocks noChangeAspect="1"/>
          </p:cNvPicPr>
          <p:nvPr/>
        </p:nvPicPr>
        <p:blipFill>
          <a:blip r:embed="rId1"/>
          <a:stretch>
            <a:fillRect/>
          </a:stretch>
        </p:blipFill>
        <p:spPr>
          <a:xfrm>
            <a:off x="10908792" y="365760"/>
            <a:ext cx="868680" cy="868680"/>
          </a:xfrm>
          <a:prstGeom prst="rect">
            <a:avLst/>
          </a:prstGeom>
        </p:spPr>
      </p:pic>
      <p:sp>
        <p:nvSpPr>
          <p:cNvPr id="4" name="Shape 1"/>
          <p:cNvSpPr/>
          <p:nvPr/>
        </p:nvSpPr>
        <p:spPr>
          <a:xfrm>
            <a:off x="548640" y="1371600"/>
            <a:ext cx="5120640" cy="4480560"/>
          </a:xfrm>
          <a:prstGeom prst="roundRect">
            <a:avLst>
              <a:gd name="adj" fmla="val 2449"/>
            </a:avLst>
          </a:prstGeom>
          <a:solidFill>
            <a:srgbClr val="F8EBD3"/>
          </a:solidFill>
          <a:ln/>
        </p:spPr>
      </p:sp>
      <p:sp>
        <p:nvSpPr>
          <p:cNvPr id="5" name="Text 2"/>
          <p:cNvSpPr txBox="1"/>
          <p:nvPr/>
        </p:nvSpPr>
        <p:spPr>
          <a:xfrm>
            <a:off x="822960" y="1554480"/>
            <a:ext cx="4572000" cy="365760"/>
          </a:xfrm>
          <a:prstGeom prst="rect">
            <a:avLst/>
          </a:prstGeom>
          <a:noFill/>
          <a:ln/>
        </p:spPr>
        <p:txBody>
          <a:bodyPr wrap="square" lIns="0" tIns="0" rIns="0" bIns="0" rtlCol="0" anchor="ctr"/>
          <a:lstStyle/>
          <a:p>
            <a:pPr indent="0" marL="0">
              <a:buNone/>
            </a:pPr>
            <a:r>
              <a:rPr lang="en-US" sz="1600" b="1" dirty="0">
                <a:solidFill>
                  <a:srgbClr val="9A5B00"/>
                </a:solidFill>
                <a:latin typeface="Outfit" pitchFamily="34" charset="0"/>
                <a:ea typeface="Outfit" pitchFamily="34" charset="-122"/>
                <a:cs typeface="Outfit" pitchFamily="34" charset="-120"/>
              </a:rPr>
              <a:t>Dal poster</a:t>
            </a:r>
            <a:endParaRPr lang="en-US" sz="1600" dirty="0"/>
          </a:p>
        </p:txBody>
      </p:sp>
      <p:sp>
        <p:nvSpPr>
          <p:cNvPr id="6" name="Text 3"/>
          <p:cNvSpPr txBox="1"/>
          <p:nvPr/>
        </p:nvSpPr>
        <p:spPr>
          <a:xfrm>
            <a:off x="822960" y="1965960"/>
            <a:ext cx="4572000" cy="3749040"/>
          </a:xfrm>
          <a:prstGeom prst="rect">
            <a:avLst/>
          </a:prstGeom>
          <a:noFill/>
          <a:ln/>
        </p:spPr>
        <p:txBody>
          <a:bodyPr wrap="square" lIns="0" tIns="0" rIns="0" bIns="0" rtlCol="0" anchor="t"/>
          <a:lstStyle/>
          <a:p>
            <a:pPr indent="0" marL="0">
              <a:buNone/>
            </a:pPr>
            <a:r>
              <a:rPr lang="en-US" sz="1500" dirty="0">
                <a:solidFill>
                  <a:srgbClr val="2A1D17"/>
                </a:solidFill>
                <a:latin typeface="Source Sans 3" pitchFamily="34" charset="0"/>
                <a:ea typeface="Source Sans 3" pitchFamily="34" charset="-122"/>
                <a:cs typeface="Source Sans 3" pitchFamily="34" charset="-120"/>
              </a:rPr>
              <a:t>Gli agenti conservano le rappresentazioni del mondo e le usano per ragionare. La rappresentazione è uno dei problemi fondamentali dell'intelligenza, sia naturale che artificiale. Attraverso le strutture dati, i computer costruiscono delle rappresentazioni che supportano gli algoritmi di ragionamento, i quali traggono nuove informazioni a partire da ciò che già si conosce. Sebbene gli agenti di IA siano in grado di ragionare su problemi molto complessi, non pensano nel modo in cui lo fa l'uomo.</a:t>
            </a:r>
            <a:endParaRPr lang="en-US" sz="1500" dirty="0"/>
          </a:p>
        </p:txBody>
      </p:sp>
      <p:sp>
        <p:nvSpPr>
          <p:cNvPr id="7" name="Text 4"/>
          <p:cNvSpPr txBox="1"/>
          <p:nvPr/>
        </p:nvSpPr>
        <p:spPr>
          <a:xfrm>
            <a:off x="6035040" y="1371600"/>
            <a:ext cx="5577840" cy="365760"/>
          </a:xfrm>
          <a:prstGeom prst="rect">
            <a:avLst/>
          </a:prstGeom>
          <a:noFill/>
          <a:ln/>
        </p:spPr>
        <p:txBody>
          <a:bodyPr wrap="square" lIns="0" tIns="0" rIns="0" bIns="0" rtlCol="0" anchor="ctr"/>
          <a:lstStyle/>
          <a:p>
            <a:pPr indent="0" marL="0">
              <a:buNone/>
            </a:pPr>
            <a:r>
              <a:rPr lang="en-US" sz="1600" b="1" dirty="0">
                <a:solidFill>
                  <a:srgbClr val="7C2D12"/>
                </a:solidFill>
                <a:latin typeface="Outfit" pitchFamily="34" charset="0"/>
                <a:ea typeface="Outfit" pitchFamily="34" charset="-122"/>
                <a:cs typeface="Outfit" pitchFamily="34" charset="-120"/>
              </a:rPr>
              <a:t>Idee chiave della tabella di progressione</a:t>
            </a:r>
            <a:endParaRPr lang="en-US" sz="1600" dirty="0"/>
          </a:p>
        </p:txBody>
      </p:sp>
      <p:sp>
        <p:nvSpPr>
          <p:cNvPr id="8" name="Shape 5"/>
          <p:cNvSpPr/>
          <p:nvPr/>
        </p:nvSpPr>
        <p:spPr>
          <a:xfrm>
            <a:off x="6035040" y="1810512"/>
            <a:ext cx="5605272" cy="731520"/>
          </a:xfrm>
          <a:prstGeom prst="roundRect">
            <a:avLst>
              <a:gd name="adj" fmla="val 15000"/>
            </a:avLst>
          </a:prstGeom>
          <a:solidFill>
            <a:srgbClr val="F8F4F1"/>
          </a:solidFill>
          <a:ln w="9525">
            <a:solidFill>
              <a:srgbClr val="F3ECE7"/>
            </a:solidFill>
            <a:prstDash val="solid"/>
          </a:ln>
        </p:spPr>
      </p:sp>
      <p:sp>
        <p:nvSpPr>
          <p:cNvPr id="9" name="Shape 6"/>
          <p:cNvSpPr/>
          <p:nvPr/>
        </p:nvSpPr>
        <p:spPr>
          <a:xfrm>
            <a:off x="6172200" y="1993392"/>
            <a:ext cx="365760" cy="365760"/>
          </a:xfrm>
          <a:prstGeom prst="roundRect">
            <a:avLst>
              <a:gd name="adj" fmla="val 17500"/>
            </a:avLst>
          </a:prstGeom>
          <a:solidFill>
            <a:srgbClr val="9A5B00"/>
          </a:solidFill>
          <a:ln/>
        </p:spPr>
      </p:sp>
      <p:sp>
        <p:nvSpPr>
          <p:cNvPr id="10" name="Text 7"/>
          <p:cNvSpPr txBox="1"/>
          <p:nvPr/>
        </p:nvSpPr>
        <p:spPr>
          <a:xfrm>
            <a:off x="6172200" y="199339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1</a:t>
            </a:r>
            <a:endParaRPr lang="en-US" sz="1500" dirty="0"/>
          </a:p>
        </p:txBody>
      </p:sp>
      <p:sp>
        <p:nvSpPr>
          <p:cNvPr id="11" name="Text 8"/>
          <p:cNvSpPr txBox="1"/>
          <p:nvPr/>
        </p:nvSpPr>
        <p:spPr>
          <a:xfrm>
            <a:off x="6675120" y="1847088"/>
            <a:ext cx="4846320" cy="65836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Le rappresentazioni sono strutture dati; i metodi di ragionamento sono algoritmi.</a:t>
            </a:r>
            <a:endParaRPr lang="en-US" sz="1400" dirty="0"/>
          </a:p>
        </p:txBody>
      </p:sp>
      <p:sp>
        <p:nvSpPr>
          <p:cNvPr id="12" name="Shape 9"/>
          <p:cNvSpPr/>
          <p:nvPr/>
        </p:nvSpPr>
        <p:spPr>
          <a:xfrm>
            <a:off x="6035040" y="2633472"/>
            <a:ext cx="5605272" cy="731520"/>
          </a:xfrm>
          <a:prstGeom prst="roundRect">
            <a:avLst>
              <a:gd name="adj" fmla="val 15000"/>
            </a:avLst>
          </a:prstGeom>
          <a:solidFill>
            <a:srgbClr val="FFFFFF"/>
          </a:solidFill>
          <a:ln w="9525">
            <a:solidFill>
              <a:srgbClr val="F3ECE7"/>
            </a:solidFill>
            <a:prstDash val="solid"/>
          </a:ln>
        </p:spPr>
      </p:sp>
      <p:sp>
        <p:nvSpPr>
          <p:cNvPr id="13" name="Shape 10"/>
          <p:cNvSpPr/>
          <p:nvPr/>
        </p:nvSpPr>
        <p:spPr>
          <a:xfrm>
            <a:off x="6172200" y="2816352"/>
            <a:ext cx="365760" cy="365760"/>
          </a:xfrm>
          <a:prstGeom prst="roundRect">
            <a:avLst>
              <a:gd name="adj" fmla="val 17500"/>
            </a:avLst>
          </a:prstGeom>
          <a:solidFill>
            <a:srgbClr val="9A5B00"/>
          </a:solidFill>
          <a:ln/>
        </p:spPr>
      </p:sp>
      <p:sp>
        <p:nvSpPr>
          <p:cNvPr id="14" name="Text 11"/>
          <p:cNvSpPr txBox="1"/>
          <p:nvPr/>
        </p:nvSpPr>
        <p:spPr>
          <a:xfrm>
            <a:off x="6172200" y="281635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2</a:t>
            </a:r>
            <a:endParaRPr lang="en-US" sz="1500" dirty="0"/>
          </a:p>
        </p:txBody>
      </p:sp>
      <p:sp>
        <p:nvSpPr>
          <p:cNvPr id="15" name="Text 12"/>
          <p:cNvSpPr txBox="1"/>
          <p:nvPr/>
        </p:nvSpPr>
        <p:spPr>
          <a:xfrm>
            <a:off x="6675120" y="2670048"/>
            <a:ext cx="4846320" cy="65836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Le rappresentazioni sostengono il ragionamento; i metodi di ragionamento operano sulle rappresentazioni.</a:t>
            </a:r>
            <a:endParaRPr lang="en-US" sz="1400" dirty="0"/>
          </a:p>
        </p:txBody>
      </p:sp>
      <p:sp>
        <p:nvSpPr>
          <p:cNvPr id="16" name="Shape 13"/>
          <p:cNvSpPr/>
          <p:nvPr/>
        </p:nvSpPr>
        <p:spPr>
          <a:xfrm>
            <a:off x="6035040" y="3456432"/>
            <a:ext cx="5605272" cy="731520"/>
          </a:xfrm>
          <a:prstGeom prst="roundRect">
            <a:avLst>
              <a:gd name="adj" fmla="val 15000"/>
            </a:avLst>
          </a:prstGeom>
          <a:solidFill>
            <a:srgbClr val="F8F4F1"/>
          </a:solidFill>
          <a:ln w="9525">
            <a:solidFill>
              <a:srgbClr val="F3ECE7"/>
            </a:solidFill>
            <a:prstDash val="solid"/>
          </a:ln>
        </p:spPr>
      </p:sp>
      <p:sp>
        <p:nvSpPr>
          <p:cNvPr id="17" name="Shape 14"/>
          <p:cNvSpPr/>
          <p:nvPr/>
        </p:nvSpPr>
        <p:spPr>
          <a:xfrm>
            <a:off x="6172200" y="3639312"/>
            <a:ext cx="365760" cy="365760"/>
          </a:xfrm>
          <a:prstGeom prst="roundRect">
            <a:avLst>
              <a:gd name="adj" fmla="val 17500"/>
            </a:avLst>
          </a:prstGeom>
          <a:solidFill>
            <a:srgbClr val="9A5B00"/>
          </a:solidFill>
          <a:ln/>
        </p:spPr>
      </p:sp>
      <p:sp>
        <p:nvSpPr>
          <p:cNvPr id="18" name="Text 15"/>
          <p:cNvSpPr txBox="1"/>
          <p:nvPr/>
        </p:nvSpPr>
        <p:spPr>
          <a:xfrm>
            <a:off x="6172200" y="363931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3</a:t>
            </a:r>
            <a:endParaRPr lang="en-US" sz="1500" dirty="0"/>
          </a:p>
        </p:txBody>
      </p:sp>
      <p:sp>
        <p:nvSpPr>
          <p:cNvPr id="19" name="Text 16"/>
          <p:cNvSpPr txBox="1"/>
          <p:nvPr/>
        </p:nvSpPr>
        <p:spPr>
          <a:xfrm>
            <a:off x="6675120" y="3493008"/>
            <a:ext cx="4846320" cy="65836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I due principali tipi di rappresentazione della conoscenza sono le rappresentazioni simboliche e quelle numeriche.</a:t>
            </a:r>
            <a:endParaRPr lang="en-US" sz="1400" dirty="0"/>
          </a:p>
        </p:txBody>
      </p:sp>
      <p:sp>
        <p:nvSpPr>
          <p:cNvPr id="20" name="Shape 17"/>
          <p:cNvSpPr/>
          <p:nvPr/>
        </p:nvSpPr>
        <p:spPr>
          <a:xfrm>
            <a:off x="6035040" y="4279392"/>
            <a:ext cx="5605272" cy="731520"/>
          </a:xfrm>
          <a:prstGeom prst="roundRect">
            <a:avLst>
              <a:gd name="adj" fmla="val 15000"/>
            </a:avLst>
          </a:prstGeom>
          <a:solidFill>
            <a:srgbClr val="FFFFFF"/>
          </a:solidFill>
          <a:ln w="9525">
            <a:solidFill>
              <a:srgbClr val="F3ECE7"/>
            </a:solidFill>
            <a:prstDash val="solid"/>
          </a:ln>
        </p:spPr>
      </p:sp>
      <p:sp>
        <p:nvSpPr>
          <p:cNvPr id="21" name="Shape 18"/>
          <p:cNvSpPr/>
          <p:nvPr/>
        </p:nvSpPr>
        <p:spPr>
          <a:xfrm>
            <a:off x="6172200" y="4462272"/>
            <a:ext cx="365760" cy="365760"/>
          </a:xfrm>
          <a:prstGeom prst="roundRect">
            <a:avLst>
              <a:gd name="adj" fmla="val 17500"/>
            </a:avLst>
          </a:prstGeom>
          <a:solidFill>
            <a:srgbClr val="9A5B00"/>
          </a:solidFill>
          <a:ln/>
        </p:spPr>
      </p:sp>
      <p:sp>
        <p:nvSpPr>
          <p:cNvPr id="22" name="Text 19"/>
          <p:cNvSpPr txBox="1"/>
          <p:nvPr/>
        </p:nvSpPr>
        <p:spPr>
          <a:xfrm>
            <a:off x="6172200" y="446227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4</a:t>
            </a:r>
            <a:endParaRPr lang="en-US" sz="1500" dirty="0"/>
          </a:p>
        </p:txBody>
      </p:sp>
      <p:sp>
        <p:nvSpPr>
          <p:cNvPr id="23" name="Text 20"/>
          <p:cNvSpPr txBox="1"/>
          <p:nvPr/>
        </p:nvSpPr>
        <p:spPr>
          <a:xfrm>
            <a:off x="6675120" y="4315968"/>
            <a:ext cx="4846320" cy="65836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«Conoscere» qualcosa significa essere in grado sia di rappresentarlo sia di ragionare su di esso.</a:t>
            </a:r>
            <a:endParaRPr lang="en-US" sz="1400" dirty="0"/>
          </a:p>
        </p:txBody>
      </p:sp>
      <p:sp>
        <p:nvSpPr>
          <p:cNvPr id="24" name="Shape 21"/>
          <p:cNvSpPr/>
          <p:nvPr/>
        </p:nvSpPr>
        <p:spPr>
          <a:xfrm>
            <a:off x="6035040" y="5102352"/>
            <a:ext cx="5605272" cy="731520"/>
          </a:xfrm>
          <a:prstGeom prst="roundRect">
            <a:avLst>
              <a:gd name="adj" fmla="val 15000"/>
            </a:avLst>
          </a:prstGeom>
          <a:solidFill>
            <a:srgbClr val="F8F4F1"/>
          </a:solidFill>
          <a:ln w="9525">
            <a:solidFill>
              <a:srgbClr val="F3ECE7"/>
            </a:solidFill>
            <a:prstDash val="solid"/>
          </a:ln>
        </p:spPr>
      </p:sp>
      <p:sp>
        <p:nvSpPr>
          <p:cNvPr id="25" name="Shape 22"/>
          <p:cNvSpPr/>
          <p:nvPr/>
        </p:nvSpPr>
        <p:spPr>
          <a:xfrm>
            <a:off x="6172200" y="5285232"/>
            <a:ext cx="365760" cy="365760"/>
          </a:xfrm>
          <a:prstGeom prst="roundRect">
            <a:avLst>
              <a:gd name="adj" fmla="val 17500"/>
            </a:avLst>
          </a:prstGeom>
          <a:solidFill>
            <a:srgbClr val="9A5B00"/>
          </a:solidFill>
          <a:ln/>
        </p:spPr>
      </p:sp>
      <p:sp>
        <p:nvSpPr>
          <p:cNvPr id="26" name="Text 23"/>
          <p:cNvSpPr txBox="1"/>
          <p:nvPr/>
        </p:nvSpPr>
        <p:spPr>
          <a:xfrm>
            <a:off x="6172200" y="528523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5</a:t>
            </a:r>
            <a:endParaRPr lang="en-US" sz="1500" dirty="0"/>
          </a:p>
        </p:txBody>
      </p:sp>
      <p:sp>
        <p:nvSpPr>
          <p:cNvPr id="27" name="Text 24"/>
          <p:cNvSpPr txBox="1"/>
          <p:nvPr/>
        </p:nvSpPr>
        <p:spPr>
          <a:xfrm>
            <a:off x="6675120" y="5138928"/>
            <a:ext cx="4846320" cy="65836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Gli agenti sono considerati intelligenti se adottano un ciclo percepire-deliberare-agire non banale per avanzare verso il raggiungimento dei propri obiettivi.</a:t>
            </a:r>
            <a:endParaRPr lang="en-US" sz="1400" dirty="0"/>
          </a:p>
        </p:txBody>
      </p:sp>
      <p:sp>
        <p:nvSpPr>
          <p:cNvPr id="28" name="Text 25"/>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6B5A51"/>
                </a:solidFill>
                <a:latin typeface="Source Sans 3" pitchFamily="34" charset="0"/>
                <a:ea typeface="Source Sans 3" pitchFamily="34" charset="-122"/>
                <a:cs typeface="Source Sans 3" pitchFamily="34" charset="-120"/>
              </a:rPr>
              <a:t>Poster AI4K12 (trad. Ammagamma srl) · Tabella di progressione della grande idea 2 (AI4K12, bozza di lavoro), trad. it. del curatore</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3. Apprendimento</a:t>
            </a:r>
            <a:endParaRPr lang="en-US" sz="3200" dirty="0"/>
          </a:p>
        </p:txBody>
      </p:sp>
      <p:pic>
        <p:nvPicPr>
          <p:cNvPr id="3" name="Image 0" descr="/home/claude/mat/Kit_grafico_AI4K12/img/medaglione_apprendimento.png">    </p:cNvPr>
          <p:cNvPicPr>
            <a:picLocks noChangeAspect="1"/>
          </p:cNvPicPr>
          <p:nvPr/>
        </p:nvPicPr>
        <p:blipFill>
          <a:blip r:embed="rId1"/>
          <a:stretch>
            <a:fillRect/>
          </a:stretch>
        </p:blipFill>
        <p:spPr>
          <a:xfrm>
            <a:off x="10908792" y="365760"/>
            <a:ext cx="868680" cy="868680"/>
          </a:xfrm>
          <a:prstGeom prst="rect">
            <a:avLst/>
          </a:prstGeom>
        </p:spPr>
      </p:pic>
      <p:sp>
        <p:nvSpPr>
          <p:cNvPr id="4" name="Shape 1"/>
          <p:cNvSpPr/>
          <p:nvPr/>
        </p:nvSpPr>
        <p:spPr>
          <a:xfrm>
            <a:off x="548640" y="1371600"/>
            <a:ext cx="5120640" cy="4480560"/>
          </a:xfrm>
          <a:prstGeom prst="roundRect">
            <a:avLst>
              <a:gd name="adj" fmla="val 2449"/>
            </a:avLst>
          </a:prstGeom>
          <a:solidFill>
            <a:srgbClr val="DFF1E6"/>
          </a:solidFill>
          <a:ln/>
        </p:spPr>
      </p:sp>
      <p:sp>
        <p:nvSpPr>
          <p:cNvPr id="5" name="Text 2"/>
          <p:cNvSpPr txBox="1"/>
          <p:nvPr/>
        </p:nvSpPr>
        <p:spPr>
          <a:xfrm>
            <a:off x="822960" y="1554480"/>
            <a:ext cx="4572000" cy="365760"/>
          </a:xfrm>
          <a:prstGeom prst="rect">
            <a:avLst/>
          </a:prstGeom>
          <a:noFill/>
          <a:ln/>
        </p:spPr>
        <p:txBody>
          <a:bodyPr wrap="square" lIns="0" tIns="0" rIns="0" bIns="0" rtlCol="0" anchor="ctr"/>
          <a:lstStyle/>
          <a:p>
            <a:pPr indent="0" marL="0">
              <a:buNone/>
            </a:pPr>
            <a:r>
              <a:rPr lang="en-US" sz="1600" b="1" dirty="0">
                <a:solidFill>
                  <a:srgbClr val="26724A"/>
                </a:solidFill>
                <a:latin typeface="Outfit" pitchFamily="34" charset="0"/>
                <a:ea typeface="Outfit" pitchFamily="34" charset="-122"/>
                <a:cs typeface="Outfit" pitchFamily="34" charset="-120"/>
              </a:rPr>
              <a:t>Dal poster</a:t>
            </a:r>
            <a:endParaRPr lang="en-US" sz="1600" dirty="0"/>
          </a:p>
        </p:txBody>
      </p:sp>
      <p:sp>
        <p:nvSpPr>
          <p:cNvPr id="6" name="Text 3"/>
          <p:cNvSpPr txBox="1"/>
          <p:nvPr/>
        </p:nvSpPr>
        <p:spPr>
          <a:xfrm>
            <a:off x="822960" y="1965960"/>
            <a:ext cx="4572000" cy="3749040"/>
          </a:xfrm>
          <a:prstGeom prst="rect">
            <a:avLst/>
          </a:prstGeom>
          <a:noFill/>
          <a:ln/>
        </p:spPr>
        <p:txBody>
          <a:bodyPr wrap="square" lIns="0" tIns="0" rIns="0" bIns="0" rtlCol="0" anchor="t"/>
          <a:lstStyle/>
          <a:p>
            <a:pPr indent="0" marL="0">
              <a:buNone/>
            </a:pPr>
            <a:r>
              <a:rPr lang="en-US" sz="1400" dirty="0">
                <a:solidFill>
                  <a:srgbClr val="2A1D17"/>
                </a:solidFill>
                <a:latin typeface="Source Sans 3" pitchFamily="34" charset="0"/>
                <a:ea typeface="Source Sans 3" pitchFamily="34" charset="-122"/>
                <a:cs typeface="Source Sans 3" pitchFamily="34" charset="-120"/>
              </a:rPr>
              <a:t>I computer possono imparare dai dati. L'apprendimento automatico (Machine Learning) è un tipo di deduzione statistica che riconosce degli schemi nei dati. Negli ultimi anni molti ambiti dell'IA hanno fatto progressi significativi grazie agli algoritmi di apprendimento che generano nuove rappresentazioni. Affinché questo approccio porti un risultato sono richieste enormi quantità di dati. I dati usati nell'addestramento sono forniti solitamente dall'uomo, ma in alcuni casi possono essere acquisiti anche dalla macchina stessa.</a:t>
            </a:r>
            <a:endParaRPr lang="en-US" sz="1400" dirty="0"/>
          </a:p>
        </p:txBody>
      </p:sp>
      <p:sp>
        <p:nvSpPr>
          <p:cNvPr id="7" name="Text 4"/>
          <p:cNvSpPr txBox="1"/>
          <p:nvPr/>
        </p:nvSpPr>
        <p:spPr>
          <a:xfrm>
            <a:off x="6035040" y="1371600"/>
            <a:ext cx="5577840" cy="365760"/>
          </a:xfrm>
          <a:prstGeom prst="rect">
            <a:avLst/>
          </a:prstGeom>
          <a:noFill/>
          <a:ln/>
        </p:spPr>
        <p:txBody>
          <a:bodyPr wrap="square" lIns="0" tIns="0" rIns="0" bIns="0" rtlCol="0" anchor="ctr"/>
          <a:lstStyle/>
          <a:p>
            <a:pPr indent="0" marL="0">
              <a:buNone/>
            </a:pPr>
            <a:r>
              <a:rPr lang="en-US" sz="1600" b="1" dirty="0">
                <a:solidFill>
                  <a:srgbClr val="7C2D12"/>
                </a:solidFill>
                <a:latin typeface="Outfit" pitchFamily="34" charset="0"/>
                <a:ea typeface="Outfit" pitchFamily="34" charset="-122"/>
                <a:cs typeface="Outfit" pitchFamily="34" charset="-120"/>
              </a:rPr>
              <a:t>Idee chiave della tabella di progressione</a:t>
            </a:r>
            <a:endParaRPr lang="en-US" sz="1600" dirty="0"/>
          </a:p>
        </p:txBody>
      </p:sp>
      <p:sp>
        <p:nvSpPr>
          <p:cNvPr id="8" name="Shape 5"/>
          <p:cNvSpPr/>
          <p:nvPr/>
        </p:nvSpPr>
        <p:spPr>
          <a:xfrm>
            <a:off x="6035040" y="1810512"/>
            <a:ext cx="5605272" cy="937260"/>
          </a:xfrm>
          <a:prstGeom prst="roundRect">
            <a:avLst>
              <a:gd name="adj" fmla="val 11707"/>
            </a:avLst>
          </a:prstGeom>
          <a:solidFill>
            <a:srgbClr val="F8F4F1"/>
          </a:solidFill>
          <a:ln w="9525">
            <a:solidFill>
              <a:srgbClr val="F3ECE7"/>
            </a:solidFill>
            <a:prstDash val="solid"/>
          </a:ln>
        </p:spPr>
      </p:sp>
      <p:sp>
        <p:nvSpPr>
          <p:cNvPr id="9" name="Shape 6"/>
          <p:cNvSpPr/>
          <p:nvPr/>
        </p:nvSpPr>
        <p:spPr>
          <a:xfrm>
            <a:off x="6172200" y="2096262"/>
            <a:ext cx="365760" cy="365760"/>
          </a:xfrm>
          <a:prstGeom prst="roundRect">
            <a:avLst>
              <a:gd name="adj" fmla="val 17500"/>
            </a:avLst>
          </a:prstGeom>
          <a:solidFill>
            <a:srgbClr val="26724A"/>
          </a:solidFill>
          <a:ln/>
        </p:spPr>
      </p:sp>
      <p:sp>
        <p:nvSpPr>
          <p:cNvPr id="10" name="Text 7"/>
          <p:cNvSpPr txBox="1"/>
          <p:nvPr/>
        </p:nvSpPr>
        <p:spPr>
          <a:xfrm>
            <a:off x="6172200" y="209626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1</a:t>
            </a:r>
            <a:endParaRPr lang="en-US" sz="1500" dirty="0"/>
          </a:p>
        </p:txBody>
      </p:sp>
      <p:sp>
        <p:nvSpPr>
          <p:cNvPr id="11" name="Text 8"/>
          <p:cNvSpPr txBox="1"/>
          <p:nvPr/>
        </p:nvSpPr>
        <p:spPr>
          <a:xfrm>
            <a:off x="6675120" y="1847088"/>
            <a:ext cx="4846320" cy="864108"/>
          </a:xfrm>
          <a:prstGeom prst="rect">
            <a:avLst/>
          </a:prstGeom>
          <a:noFill/>
          <a:ln/>
        </p:spPr>
        <p:txBody>
          <a:bodyPr wrap="square" lIns="0" tIns="0" rIns="0" bIns="0" rtlCol="0" anchor="ctr"/>
          <a:lstStyle/>
          <a:p>
            <a:pPr indent="0" marL="0">
              <a:buNone/>
            </a:pPr>
            <a:r>
              <a:rPr lang="en-US" sz="1500" dirty="0">
                <a:solidFill>
                  <a:srgbClr val="2A1D17"/>
                </a:solidFill>
                <a:latin typeface="Source Sans 3" pitchFamily="34" charset="0"/>
                <a:ea typeface="Source Sans 3" pitchFamily="34" charset="-122"/>
                <a:cs typeface="Source Sans 3" pitchFamily="34" charset="-120"/>
              </a:rPr>
              <a:t>L'apprendimento automatico (machine learning) permette a un computer di acquisire comportamenti senza che le persone li programmino esplicitamente.</a:t>
            </a:r>
            <a:endParaRPr lang="en-US" sz="1500" dirty="0"/>
          </a:p>
        </p:txBody>
      </p:sp>
      <p:sp>
        <p:nvSpPr>
          <p:cNvPr id="12" name="Shape 9"/>
          <p:cNvSpPr/>
          <p:nvPr/>
        </p:nvSpPr>
        <p:spPr>
          <a:xfrm>
            <a:off x="6035040" y="2839212"/>
            <a:ext cx="5605272" cy="937260"/>
          </a:xfrm>
          <a:prstGeom prst="roundRect">
            <a:avLst>
              <a:gd name="adj" fmla="val 11707"/>
            </a:avLst>
          </a:prstGeom>
          <a:solidFill>
            <a:srgbClr val="FFFFFF"/>
          </a:solidFill>
          <a:ln w="9525">
            <a:solidFill>
              <a:srgbClr val="F3ECE7"/>
            </a:solidFill>
            <a:prstDash val="solid"/>
          </a:ln>
        </p:spPr>
      </p:sp>
      <p:sp>
        <p:nvSpPr>
          <p:cNvPr id="13" name="Shape 10"/>
          <p:cNvSpPr/>
          <p:nvPr/>
        </p:nvSpPr>
        <p:spPr>
          <a:xfrm>
            <a:off x="6172200" y="3124962"/>
            <a:ext cx="365760" cy="365760"/>
          </a:xfrm>
          <a:prstGeom prst="roundRect">
            <a:avLst>
              <a:gd name="adj" fmla="val 17500"/>
            </a:avLst>
          </a:prstGeom>
          <a:solidFill>
            <a:srgbClr val="26724A"/>
          </a:solidFill>
          <a:ln/>
        </p:spPr>
      </p:sp>
      <p:sp>
        <p:nvSpPr>
          <p:cNvPr id="14" name="Text 11"/>
          <p:cNvSpPr txBox="1"/>
          <p:nvPr/>
        </p:nvSpPr>
        <p:spPr>
          <a:xfrm>
            <a:off x="6172200" y="312496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2</a:t>
            </a:r>
            <a:endParaRPr lang="en-US" sz="1500" dirty="0"/>
          </a:p>
        </p:txBody>
      </p:sp>
      <p:sp>
        <p:nvSpPr>
          <p:cNvPr id="15" name="Text 12"/>
          <p:cNvSpPr txBox="1"/>
          <p:nvPr/>
        </p:nvSpPr>
        <p:spPr>
          <a:xfrm>
            <a:off x="6675120" y="2875788"/>
            <a:ext cx="4846320" cy="86410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L'apprendimento di nuovi comportamenti deriva dalle modifiche che l'algoritmo di apprendimento apporta alle rappresentazioni interne di un modello di ragionamento, come un albero di decisione o una rete neurale.</a:t>
            </a:r>
            <a:endParaRPr lang="en-US" sz="1400" dirty="0"/>
          </a:p>
        </p:txBody>
      </p:sp>
      <p:sp>
        <p:nvSpPr>
          <p:cNvPr id="16" name="Shape 13"/>
          <p:cNvSpPr/>
          <p:nvPr/>
        </p:nvSpPr>
        <p:spPr>
          <a:xfrm>
            <a:off x="6035040" y="3867912"/>
            <a:ext cx="5605272" cy="937260"/>
          </a:xfrm>
          <a:prstGeom prst="roundRect">
            <a:avLst>
              <a:gd name="adj" fmla="val 11707"/>
            </a:avLst>
          </a:prstGeom>
          <a:solidFill>
            <a:srgbClr val="F8F4F1"/>
          </a:solidFill>
          <a:ln w="9525">
            <a:solidFill>
              <a:srgbClr val="F3ECE7"/>
            </a:solidFill>
            <a:prstDash val="solid"/>
          </a:ln>
        </p:spPr>
      </p:sp>
      <p:sp>
        <p:nvSpPr>
          <p:cNvPr id="17" name="Shape 14"/>
          <p:cNvSpPr/>
          <p:nvPr/>
        </p:nvSpPr>
        <p:spPr>
          <a:xfrm>
            <a:off x="6172200" y="4153662"/>
            <a:ext cx="365760" cy="365760"/>
          </a:xfrm>
          <a:prstGeom prst="roundRect">
            <a:avLst>
              <a:gd name="adj" fmla="val 17500"/>
            </a:avLst>
          </a:prstGeom>
          <a:solidFill>
            <a:srgbClr val="26724A"/>
          </a:solidFill>
          <a:ln/>
        </p:spPr>
      </p:sp>
      <p:sp>
        <p:nvSpPr>
          <p:cNvPr id="18" name="Text 15"/>
          <p:cNvSpPr txBox="1"/>
          <p:nvPr/>
        </p:nvSpPr>
        <p:spPr>
          <a:xfrm>
            <a:off x="6172200" y="415366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3</a:t>
            </a:r>
            <a:endParaRPr lang="en-US" sz="1500" dirty="0"/>
          </a:p>
        </p:txBody>
      </p:sp>
      <p:sp>
        <p:nvSpPr>
          <p:cNvPr id="19" name="Text 16"/>
          <p:cNvSpPr txBox="1"/>
          <p:nvPr/>
        </p:nvSpPr>
        <p:spPr>
          <a:xfrm>
            <a:off x="6675120" y="3904488"/>
            <a:ext cx="4846320" cy="86410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Sono necessarie grandi quantità di dati di addestramento per restringere le scelte dell'algoritmo di apprendimento quando il modello di ragionamento è in grado di esibire una grande varietà di comportamenti.</a:t>
            </a:r>
            <a:endParaRPr lang="en-US" sz="1400" dirty="0"/>
          </a:p>
        </p:txBody>
      </p:sp>
      <p:sp>
        <p:nvSpPr>
          <p:cNvPr id="20" name="Shape 17"/>
          <p:cNvSpPr/>
          <p:nvPr/>
        </p:nvSpPr>
        <p:spPr>
          <a:xfrm>
            <a:off x="6035040" y="4896612"/>
            <a:ext cx="5605272" cy="937260"/>
          </a:xfrm>
          <a:prstGeom prst="roundRect">
            <a:avLst>
              <a:gd name="adj" fmla="val 11707"/>
            </a:avLst>
          </a:prstGeom>
          <a:solidFill>
            <a:srgbClr val="FFFFFF"/>
          </a:solidFill>
          <a:ln w="9525">
            <a:solidFill>
              <a:srgbClr val="F3ECE7"/>
            </a:solidFill>
            <a:prstDash val="solid"/>
          </a:ln>
        </p:spPr>
      </p:sp>
      <p:sp>
        <p:nvSpPr>
          <p:cNvPr id="21" name="Shape 18"/>
          <p:cNvSpPr/>
          <p:nvPr/>
        </p:nvSpPr>
        <p:spPr>
          <a:xfrm>
            <a:off x="6172200" y="5182362"/>
            <a:ext cx="365760" cy="365760"/>
          </a:xfrm>
          <a:prstGeom prst="roundRect">
            <a:avLst>
              <a:gd name="adj" fmla="val 17500"/>
            </a:avLst>
          </a:prstGeom>
          <a:solidFill>
            <a:srgbClr val="26724A"/>
          </a:solidFill>
          <a:ln/>
        </p:spPr>
      </p:sp>
      <p:sp>
        <p:nvSpPr>
          <p:cNvPr id="22" name="Text 19"/>
          <p:cNvSpPr txBox="1"/>
          <p:nvPr/>
        </p:nvSpPr>
        <p:spPr>
          <a:xfrm>
            <a:off x="6172200" y="518236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4</a:t>
            </a:r>
            <a:endParaRPr lang="en-US" sz="1500" dirty="0"/>
          </a:p>
        </p:txBody>
      </p:sp>
      <p:sp>
        <p:nvSpPr>
          <p:cNvPr id="23" name="Text 20"/>
          <p:cNvSpPr txBox="1"/>
          <p:nvPr/>
        </p:nvSpPr>
        <p:spPr>
          <a:xfrm>
            <a:off x="6675120" y="4933188"/>
            <a:ext cx="4846320" cy="86410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Il modello di ragionamento costruito dall'algoritmo di apprendimento automatico può essere applicato a dati nuovi per risolvere problemi o prendere decisioni.</a:t>
            </a:r>
            <a:endParaRPr lang="en-US" sz="1400" dirty="0"/>
          </a:p>
        </p:txBody>
      </p:sp>
      <p:sp>
        <p:nvSpPr>
          <p:cNvPr id="24" name="Text 21"/>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6B5A51"/>
                </a:solidFill>
                <a:latin typeface="Source Sans 3" pitchFamily="34" charset="0"/>
                <a:ea typeface="Source Sans 3" pitchFamily="34" charset="-122"/>
                <a:cs typeface="Source Sans 3" pitchFamily="34" charset="-120"/>
              </a:rPr>
              <a:t>Poster AI4K12 (trad. Ammagamma srl) · Tabella di progressione della grande idea 3 (AI4K12, bozza di lavoro), trad. it. del curatore</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4. Interazione naturale</a:t>
            </a:r>
            <a:endParaRPr lang="en-US" sz="3200" dirty="0"/>
          </a:p>
        </p:txBody>
      </p:sp>
      <p:pic>
        <p:nvPicPr>
          <p:cNvPr id="3" name="Image 0" descr="/home/claude/mat/Kit_grafico_AI4K12/img/medaglione_interazione.png">    </p:cNvPr>
          <p:cNvPicPr>
            <a:picLocks noChangeAspect="1"/>
          </p:cNvPicPr>
          <p:nvPr/>
        </p:nvPicPr>
        <p:blipFill>
          <a:blip r:embed="rId1"/>
          <a:stretch>
            <a:fillRect/>
          </a:stretch>
        </p:blipFill>
        <p:spPr>
          <a:xfrm>
            <a:off x="10908792" y="365760"/>
            <a:ext cx="868680" cy="868680"/>
          </a:xfrm>
          <a:prstGeom prst="rect">
            <a:avLst/>
          </a:prstGeom>
        </p:spPr>
      </p:pic>
      <p:sp>
        <p:nvSpPr>
          <p:cNvPr id="4" name="Shape 1"/>
          <p:cNvSpPr/>
          <p:nvPr/>
        </p:nvSpPr>
        <p:spPr>
          <a:xfrm>
            <a:off x="548640" y="1371600"/>
            <a:ext cx="5120640" cy="4480560"/>
          </a:xfrm>
          <a:prstGeom prst="roundRect">
            <a:avLst>
              <a:gd name="adj" fmla="val 2449"/>
            </a:avLst>
          </a:prstGeom>
          <a:solidFill>
            <a:srgbClr val="DCF1F3"/>
          </a:solidFill>
          <a:ln/>
        </p:spPr>
      </p:sp>
      <p:sp>
        <p:nvSpPr>
          <p:cNvPr id="5" name="Text 2"/>
          <p:cNvSpPr txBox="1"/>
          <p:nvPr/>
        </p:nvSpPr>
        <p:spPr>
          <a:xfrm>
            <a:off x="822960" y="1554480"/>
            <a:ext cx="4572000" cy="365760"/>
          </a:xfrm>
          <a:prstGeom prst="rect">
            <a:avLst/>
          </a:prstGeom>
          <a:noFill/>
          <a:ln/>
        </p:spPr>
        <p:txBody>
          <a:bodyPr wrap="square" lIns="0" tIns="0" rIns="0" bIns="0" rtlCol="0" anchor="ctr"/>
          <a:lstStyle/>
          <a:p>
            <a:pPr indent="0" marL="0">
              <a:buNone/>
            </a:pPr>
            <a:r>
              <a:rPr lang="en-US" sz="1600" b="1" dirty="0">
                <a:solidFill>
                  <a:srgbClr val="0B7280"/>
                </a:solidFill>
                <a:latin typeface="Outfit" pitchFamily="34" charset="0"/>
                <a:ea typeface="Outfit" pitchFamily="34" charset="-122"/>
                <a:cs typeface="Outfit" pitchFamily="34" charset="-120"/>
              </a:rPr>
              <a:t>Dal poster</a:t>
            </a:r>
            <a:endParaRPr lang="en-US" sz="1600" dirty="0"/>
          </a:p>
        </p:txBody>
      </p:sp>
      <p:sp>
        <p:nvSpPr>
          <p:cNvPr id="6" name="Text 3"/>
          <p:cNvSpPr txBox="1"/>
          <p:nvPr/>
        </p:nvSpPr>
        <p:spPr>
          <a:xfrm>
            <a:off x="822960" y="1965960"/>
            <a:ext cx="4572000" cy="3749040"/>
          </a:xfrm>
          <a:prstGeom prst="rect">
            <a:avLst/>
          </a:prstGeom>
          <a:noFill/>
          <a:ln/>
        </p:spPr>
        <p:txBody>
          <a:bodyPr wrap="square" lIns="0" tIns="0" rIns="0" bIns="0" rtlCol="0" anchor="t"/>
          <a:lstStyle/>
          <a:p>
            <a:pPr indent="0" marL="0">
              <a:buNone/>
            </a:pPr>
            <a:r>
              <a:rPr lang="en-US" sz="1400" dirty="0">
                <a:solidFill>
                  <a:srgbClr val="2A1D17"/>
                </a:solidFill>
                <a:latin typeface="Source Sans 3" pitchFamily="34" charset="0"/>
                <a:ea typeface="Source Sans 3" pitchFamily="34" charset="-122"/>
                <a:cs typeface="Source Sans 3" pitchFamily="34" charset="-120"/>
              </a:rPr>
              <a:t>Gli agenti intelligenti necessitano di molti tipi di informazioni per interagire in modo naturale con gli umani. Gli agenti devono essere in grado di conversare nel linguaggio umano, riconoscere le espressioni del viso e le emozioni, e avere un quadro generale sulla cultura e sulle convenzioni sociali per dedurre le intenzioni dai comportamenti osservati. Questi sono tutti problemi difficili da risolvere. I sistemi di IA odierni possono utilizzare parzialmente il linguaggio, ma mancano il ragionamento generale e le capacità di conversazione, paragonabili a quelle di un bambino.</a:t>
            </a:r>
            <a:endParaRPr lang="en-US" sz="1400" dirty="0"/>
          </a:p>
        </p:txBody>
      </p:sp>
      <p:sp>
        <p:nvSpPr>
          <p:cNvPr id="7" name="Text 4"/>
          <p:cNvSpPr txBox="1"/>
          <p:nvPr/>
        </p:nvSpPr>
        <p:spPr>
          <a:xfrm>
            <a:off x="6035040" y="1371600"/>
            <a:ext cx="5577840" cy="365760"/>
          </a:xfrm>
          <a:prstGeom prst="rect">
            <a:avLst/>
          </a:prstGeom>
          <a:noFill/>
          <a:ln/>
        </p:spPr>
        <p:txBody>
          <a:bodyPr wrap="square" lIns="0" tIns="0" rIns="0" bIns="0" rtlCol="0" anchor="ctr"/>
          <a:lstStyle/>
          <a:p>
            <a:pPr indent="0" marL="0">
              <a:buNone/>
            </a:pPr>
            <a:r>
              <a:rPr lang="en-US" sz="1600" b="1" dirty="0">
                <a:solidFill>
                  <a:srgbClr val="7C2D12"/>
                </a:solidFill>
                <a:latin typeface="Outfit" pitchFamily="34" charset="0"/>
                <a:ea typeface="Outfit" pitchFamily="34" charset="-122"/>
                <a:cs typeface="Outfit" pitchFamily="34" charset="-120"/>
              </a:rPr>
              <a:t>Idee chiave della tabella di progressione</a:t>
            </a:r>
            <a:endParaRPr lang="en-US" sz="1600" dirty="0"/>
          </a:p>
        </p:txBody>
      </p:sp>
      <p:sp>
        <p:nvSpPr>
          <p:cNvPr id="8" name="Shape 5"/>
          <p:cNvSpPr/>
          <p:nvPr/>
        </p:nvSpPr>
        <p:spPr>
          <a:xfrm>
            <a:off x="6035040" y="1810512"/>
            <a:ext cx="5605272" cy="937260"/>
          </a:xfrm>
          <a:prstGeom prst="roundRect">
            <a:avLst>
              <a:gd name="adj" fmla="val 11707"/>
            </a:avLst>
          </a:prstGeom>
          <a:solidFill>
            <a:srgbClr val="F8F4F1"/>
          </a:solidFill>
          <a:ln w="9525">
            <a:solidFill>
              <a:srgbClr val="F3ECE7"/>
            </a:solidFill>
            <a:prstDash val="solid"/>
          </a:ln>
        </p:spPr>
      </p:sp>
      <p:sp>
        <p:nvSpPr>
          <p:cNvPr id="9" name="Shape 6"/>
          <p:cNvSpPr/>
          <p:nvPr/>
        </p:nvSpPr>
        <p:spPr>
          <a:xfrm>
            <a:off x="6172200" y="2096262"/>
            <a:ext cx="365760" cy="365760"/>
          </a:xfrm>
          <a:prstGeom prst="roundRect">
            <a:avLst>
              <a:gd name="adj" fmla="val 17500"/>
            </a:avLst>
          </a:prstGeom>
          <a:solidFill>
            <a:srgbClr val="0B7280"/>
          </a:solidFill>
          <a:ln/>
        </p:spPr>
      </p:sp>
      <p:sp>
        <p:nvSpPr>
          <p:cNvPr id="10" name="Text 7"/>
          <p:cNvSpPr txBox="1"/>
          <p:nvPr/>
        </p:nvSpPr>
        <p:spPr>
          <a:xfrm>
            <a:off x="6172200" y="209626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1</a:t>
            </a:r>
            <a:endParaRPr lang="en-US" sz="1500" dirty="0"/>
          </a:p>
        </p:txBody>
      </p:sp>
      <p:sp>
        <p:nvSpPr>
          <p:cNvPr id="11" name="Text 8"/>
          <p:cNvSpPr txBox="1"/>
          <p:nvPr/>
        </p:nvSpPr>
        <p:spPr>
          <a:xfrm>
            <a:off x="6675120" y="1847088"/>
            <a:ext cx="4846320" cy="86410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I computer possono usare il linguaggio naturale per comunicare informazioni fattuali, ma faticano a comprendere modi di espressione non letterali come la metafora, le immagini evocative, l'umorismo e il sarcasmo.</a:t>
            </a:r>
            <a:endParaRPr lang="en-US" sz="1400" dirty="0"/>
          </a:p>
        </p:txBody>
      </p:sp>
      <p:sp>
        <p:nvSpPr>
          <p:cNvPr id="12" name="Shape 9"/>
          <p:cNvSpPr/>
          <p:nvPr/>
        </p:nvSpPr>
        <p:spPr>
          <a:xfrm>
            <a:off x="6035040" y="2839212"/>
            <a:ext cx="5605272" cy="937260"/>
          </a:xfrm>
          <a:prstGeom prst="roundRect">
            <a:avLst>
              <a:gd name="adj" fmla="val 11707"/>
            </a:avLst>
          </a:prstGeom>
          <a:solidFill>
            <a:srgbClr val="FFFFFF"/>
          </a:solidFill>
          <a:ln w="9525">
            <a:solidFill>
              <a:srgbClr val="F3ECE7"/>
            </a:solidFill>
            <a:prstDash val="solid"/>
          </a:ln>
        </p:spPr>
      </p:sp>
      <p:sp>
        <p:nvSpPr>
          <p:cNvPr id="13" name="Shape 10"/>
          <p:cNvSpPr/>
          <p:nvPr/>
        </p:nvSpPr>
        <p:spPr>
          <a:xfrm>
            <a:off x="6172200" y="3124962"/>
            <a:ext cx="365760" cy="365760"/>
          </a:xfrm>
          <a:prstGeom prst="roundRect">
            <a:avLst>
              <a:gd name="adj" fmla="val 17500"/>
            </a:avLst>
          </a:prstGeom>
          <a:solidFill>
            <a:srgbClr val="0B7280"/>
          </a:solidFill>
          <a:ln/>
        </p:spPr>
      </p:sp>
      <p:sp>
        <p:nvSpPr>
          <p:cNvPr id="14" name="Text 11"/>
          <p:cNvSpPr txBox="1"/>
          <p:nvPr/>
        </p:nvSpPr>
        <p:spPr>
          <a:xfrm>
            <a:off x="6172200" y="312496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2</a:t>
            </a:r>
            <a:endParaRPr lang="en-US" sz="1500" dirty="0"/>
          </a:p>
        </p:txBody>
      </p:sp>
      <p:sp>
        <p:nvSpPr>
          <p:cNvPr id="15" name="Text 12"/>
          <p:cNvSpPr txBox="1"/>
          <p:nvPr/>
        </p:nvSpPr>
        <p:spPr>
          <a:xfrm>
            <a:off x="6675120" y="2875788"/>
            <a:ext cx="4846320" cy="864108"/>
          </a:xfrm>
          <a:prstGeom prst="rect">
            <a:avLst/>
          </a:prstGeom>
          <a:noFill/>
          <a:ln/>
        </p:spPr>
        <p:txBody>
          <a:bodyPr wrap="square" lIns="0" tIns="0" rIns="0" bIns="0" rtlCol="0" anchor="ctr"/>
          <a:lstStyle/>
          <a:p>
            <a:pPr indent="0" marL="0">
              <a:buNone/>
            </a:pPr>
            <a:r>
              <a:rPr lang="en-US" sz="1500" dirty="0">
                <a:solidFill>
                  <a:srgbClr val="2A1D17"/>
                </a:solidFill>
                <a:latin typeface="Source Sans 3" pitchFamily="34" charset="0"/>
                <a:ea typeface="Source Sans 3" pitchFamily="34" charset="-122"/>
                <a:cs typeface="Source Sans 3" pitchFamily="34" charset="-120"/>
              </a:rPr>
              <a:t>I computer possono riconoscere le emozioni, ma non provarle. Le risposte appropriate alle emozioni devono essere programmate dagli esseri umani.</a:t>
            </a:r>
            <a:endParaRPr lang="en-US" sz="1500" dirty="0"/>
          </a:p>
        </p:txBody>
      </p:sp>
      <p:sp>
        <p:nvSpPr>
          <p:cNvPr id="16" name="Shape 13"/>
          <p:cNvSpPr/>
          <p:nvPr/>
        </p:nvSpPr>
        <p:spPr>
          <a:xfrm>
            <a:off x="6035040" y="3867912"/>
            <a:ext cx="5605272" cy="937260"/>
          </a:xfrm>
          <a:prstGeom prst="roundRect">
            <a:avLst>
              <a:gd name="adj" fmla="val 11707"/>
            </a:avLst>
          </a:prstGeom>
          <a:solidFill>
            <a:srgbClr val="F8F4F1"/>
          </a:solidFill>
          <a:ln w="9525">
            <a:solidFill>
              <a:srgbClr val="F3ECE7"/>
            </a:solidFill>
            <a:prstDash val="solid"/>
          </a:ln>
        </p:spPr>
      </p:sp>
      <p:sp>
        <p:nvSpPr>
          <p:cNvPr id="17" name="Shape 14"/>
          <p:cNvSpPr/>
          <p:nvPr/>
        </p:nvSpPr>
        <p:spPr>
          <a:xfrm>
            <a:off x="6172200" y="4153662"/>
            <a:ext cx="365760" cy="365760"/>
          </a:xfrm>
          <a:prstGeom prst="roundRect">
            <a:avLst>
              <a:gd name="adj" fmla="val 17500"/>
            </a:avLst>
          </a:prstGeom>
          <a:solidFill>
            <a:srgbClr val="0B7280"/>
          </a:solidFill>
          <a:ln/>
        </p:spPr>
      </p:sp>
      <p:sp>
        <p:nvSpPr>
          <p:cNvPr id="18" name="Text 15"/>
          <p:cNvSpPr txBox="1"/>
          <p:nvPr/>
        </p:nvSpPr>
        <p:spPr>
          <a:xfrm>
            <a:off x="6172200" y="415366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3</a:t>
            </a:r>
            <a:endParaRPr lang="en-US" sz="1500" dirty="0"/>
          </a:p>
        </p:txBody>
      </p:sp>
      <p:sp>
        <p:nvSpPr>
          <p:cNvPr id="19" name="Text 16"/>
          <p:cNvSpPr txBox="1"/>
          <p:nvPr/>
        </p:nvSpPr>
        <p:spPr>
          <a:xfrm>
            <a:off x="6675120" y="3904488"/>
            <a:ext cx="4846320" cy="86410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Gli attuali sistemi di IA sono modelli di ragionamento (reasoner) ristretti, specializzati in problemi ben definiti. Un ragionamento flessibile simile a quello umano, noto come «IA ampia» (broad AI) o «Intelligenza Artificiale Generale» (Artificial General Intelligence), non è ancora stato raggiunto.</a:t>
            </a:r>
            <a:endParaRPr lang="en-US" sz="1400" dirty="0"/>
          </a:p>
        </p:txBody>
      </p:sp>
      <p:sp>
        <p:nvSpPr>
          <p:cNvPr id="20" name="Shape 17"/>
          <p:cNvSpPr/>
          <p:nvPr/>
        </p:nvSpPr>
        <p:spPr>
          <a:xfrm>
            <a:off x="6035040" y="4896612"/>
            <a:ext cx="5605272" cy="937260"/>
          </a:xfrm>
          <a:prstGeom prst="roundRect">
            <a:avLst>
              <a:gd name="adj" fmla="val 11707"/>
            </a:avLst>
          </a:prstGeom>
          <a:solidFill>
            <a:srgbClr val="FFFFFF"/>
          </a:solidFill>
          <a:ln w="9525">
            <a:solidFill>
              <a:srgbClr val="F3ECE7"/>
            </a:solidFill>
            <a:prstDash val="solid"/>
          </a:ln>
        </p:spPr>
      </p:sp>
      <p:sp>
        <p:nvSpPr>
          <p:cNvPr id="21" name="Shape 18"/>
          <p:cNvSpPr/>
          <p:nvPr/>
        </p:nvSpPr>
        <p:spPr>
          <a:xfrm>
            <a:off x="6172200" y="5182362"/>
            <a:ext cx="365760" cy="365760"/>
          </a:xfrm>
          <a:prstGeom prst="roundRect">
            <a:avLst>
              <a:gd name="adj" fmla="val 17500"/>
            </a:avLst>
          </a:prstGeom>
          <a:solidFill>
            <a:srgbClr val="0B7280"/>
          </a:solidFill>
          <a:ln/>
        </p:spPr>
      </p:sp>
      <p:sp>
        <p:nvSpPr>
          <p:cNvPr id="22" name="Text 19"/>
          <p:cNvSpPr txBox="1"/>
          <p:nvPr/>
        </p:nvSpPr>
        <p:spPr>
          <a:xfrm>
            <a:off x="6172200" y="518236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4</a:t>
            </a:r>
            <a:endParaRPr lang="en-US" sz="1500" dirty="0"/>
          </a:p>
        </p:txBody>
      </p:sp>
      <p:sp>
        <p:nvSpPr>
          <p:cNvPr id="23" name="Text 20"/>
          <p:cNvSpPr txBox="1"/>
          <p:nvPr/>
        </p:nvSpPr>
        <p:spPr>
          <a:xfrm>
            <a:off x="6675120" y="4933188"/>
            <a:ext cx="4846320" cy="86410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Gli attuali sistemi di IA sono privi di coscienza e di autoconsapevolezza. Un computer autoconsapevole richiederebbe rappresentazioni della propria esistenza e dei propri pensieri, e ricordi delle proprie esperienze passate.</a:t>
            </a:r>
            <a:endParaRPr lang="en-US" sz="1400" dirty="0"/>
          </a:p>
        </p:txBody>
      </p:sp>
      <p:sp>
        <p:nvSpPr>
          <p:cNvPr id="24" name="Text 21"/>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6B5A51"/>
                </a:solidFill>
                <a:latin typeface="Source Sans 3" pitchFamily="34" charset="0"/>
                <a:ea typeface="Source Sans 3" pitchFamily="34" charset="-122"/>
                <a:cs typeface="Source Sans 3" pitchFamily="34" charset="-120"/>
              </a:rPr>
              <a:t>Poster AI4K12 (trad. Ammagamma srl) · Tabella di progressione della grande idea 4 (AI4K12, bozza di lavoro), trad. it. del curatore</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5. Impatto sociale</a:t>
            </a:r>
            <a:endParaRPr lang="en-US" sz="3200" dirty="0"/>
          </a:p>
        </p:txBody>
      </p:sp>
      <p:pic>
        <p:nvPicPr>
          <p:cNvPr id="3" name="Image 0" descr="/home/claude/mat/Kit_grafico_AI4K12/img/medaglione_impatto.png">    </p:cNvPr>
          <p:cNvPicPr>
            <a:picLocks noChangeAspect="1"/>
          </p:cNvPicPr>
          <p:nvPr/>
        </p:nvPicPr>
        <p:blipFill>
          <a:blip r:embed="rId1"/>
          <a:stretch>
            <a:fillRect/>
          </a:stretch>
        </p:blipFill>
        <p:spPr>
          <a:xfrm>
            <a:off x="10908792" y="365760"/>
            <a:ext cx="868680" cy="868680"/>
          </a:xfrm>
          <a:prstGeom prst="rect">
            <a:avLst/>
          </a:prstGeom>
        </p:spPr>
      </p:pic>
      <p:sp>
        <p:nvSpPr>
          <p:cNvPr id="4" name="Shape 1"/>
          <p:cNvSpPr/>
          <p:nvPr/>
        </p:nvSpPr>
        <p:spPr>
          <a:xfrm>
            <a:off x="548640" y="1371600"/>
            <a:ext cx="5120640" cy="4480560"/>
          </a:xfrm>
          <a:prstGeom prst="roundRect">
            <a:avLst>
              <a:gd name="adj" fmla="val 2449"/>
            </a:avLst>
          </a:prstGeom>
          <a:solidFill>
            <a:srgbClr val="F7E1EB"/>
          </a:solidFill>
          <a:ln/>
        </p:spPr>
      </p:sp>
      <p:sp>
        <p:nvSpPr>
          <p:cNvPr id="5" name="Text 2"/>
          <p:cNvSpPr txBox="1"/>
          <p:nvPr/>
        </p:nvSpPr>
        <p:spPr>
          <a:xfrm>
            <a:off x="822960" y="1554480"/>
            <a:ext cx="4572000" cy="365760"/>
          </a:xfrm>
          <a:prstGeom prst="rect">
            <a:avLst/>
          </a:prstGeom>
          <a:noFill/>
          <a:ln/>
        </p:spPr>
        <p:txBody>
          <a:bodyPr wrap="square" lIns="0" tIns="0" rIns="0" bIns="0" rtlCol="0" anchor="ctr"/>
          <a:lstStyle/>
          <a:p>
            <a:pPr indent="0" marL="0">
              <a:buNone/>
            </a:pPr>
            <a:r>
              <a:rPr lang="en-US" sz="1600" b="1" dirty="0">
                <a:solidFill>
                  <a:srgbClr val="A92E64"/>
                </a:solidFill>
                <a:latin typeface="Outfit" pitchFamily="34" charset="0"/>
                <a:ea typeface="Outfit" pitchFamily="34" charset="-122"/>
                <a:cs typeface="Outfit" pitchFamily="34" charset="-120"/>
              </a:rPr>
              <a:t>Dal poster</a:t>
            </a:r>
            <a:endParaRPr lang="en-US" sz="1600" dirty="0"/>
          </a:p>
        </p:txBody>
      </p:sp>
      <p:sp>
        <p:nvSpPr>
          <p:cNvPr id="6" name="Text 3"/>
          <p:cNvSpPr txBox="1"/>
          <p:nvPr/>
        </p:nvSpPr>
        <p:spPr>
          <a:xfrm>
            <a:off x="822960" y="1965960"/>
            <a:ext cx="4572000" cy="3749040"/>
          </a:xfrm>
          <a:prstGeom prst="rect">
            <a:avLst/>
          </a:prstGeom>
          <a:noFill/>
          <a:ln/>
        </p:spPr>
        <p:txBody>
          <a:bodyPr wrap="square" lIns="0" tIns="0" rIns="0" bIns="0" rtlCol="0" anchor="t"/>
          <a:lstStyle/>
          <a:p>
            <a:pPr indent="0" marL="0">
              <a:buNone/>
            </a:pPr>
            <a:r>
              <a:rPr lang="en-US" sz="1400" dirty="0">
                <a:solidFill>
                  <a:srgbClr val="2A1D17"/>
                </a:solidFill>
                <a:latin typeface="Source Sans 3" pitchFamily="34" charset="0"/>
                <a:ea typeface="Source Sans 3" pitchFamily="34" charset="-122"/>
                <a:cs typeface="Source Sans 3" pitchFamily="34" charset="-120"/>
              </a:rPr>
              <a:t>L'intelligenza artificiale può avere impatti sia positivi che negativi sulla società. Le tecnologie di IA stanno cambiando il modo in cui noi lavoriamo, viaggiamo, comunichiamo e ci prendiamo cura gli uni degli altri. Tuttavia, dobbiamo essere consapevoli dei danni che possono potenzialmente verificarsi. Per esempio, i pregiudizi nei dati utilizzati per addestrare un sistema di IA potrebbero portare alcune persone ad essere servite in modo peggiore rispetto ad altre. Perciò, è importante discutere degli impatti che l'IA sta generando nella nostra società e sviluppare criteri per il design etico e per la diffusione dei sistemi basati sull'IA.</a:t>
            </a:r>
            <a:endParaRPr lang="en-US" sz="1400" dirty="0"/>
          </a:p>
        </p:txBody>
      </p:sp>
      <p:sp>
        <p:nvSpPr>
          <p:cNvPr id="7" name="Text 4"/>
          <p:cNvSpPr txBox="1"/>
          <p:nvPr/>
        </p:nvSpPr>
        <p:spPr>
          <a:xfrm>
            <a:off x="6035040" y="1371600"/>
            <a:ext cx="5577840" cy="365760"/>
          </a:xfrm>
          <a:prstGeom prst="rect">
            <a:avLst/>
          </a:prstGeom>
          <a:noFill/>
          <a:ln/>
        </p:spPr>
        <p:txBody>
          <a:bodyPr wrap="square" lIns="0" tIns="0" rIns="0" bIns="0" rtlCol="0" anchor="ctr"/>
          <a:lstStyle/>
          <a:p>
            <a:pPr indent="0" marL="0">
              <a:buNone/>
            </a:pPr>
            <a:r>
              <a:rPr lang="en-US" sz="1600" b="1" dirty="0">
                <a:solidFill>
                  <a:srgbClr val="7C2D12"/>
                </a:solidFill>
                <a:latin typeface="Outfit" pitchFamily="34" charset="0"/>
                <a:ea typeface="Outfit" pitchFamily="34" charset="-122"/>
                <a:cs typeface="Outfit" pitchFamily="34" charset="-120"/>
              </a:rPr>
              <a:t>Idee chiave della tabella di progressione</a:t>
            </a:r>
            <a:endParaRPr lang="en-US" sz="1600" dirty="0"/>
          </a:p>
        </p:txBody>
      </p:sp>
      <p:sp>
        <p:nvSpPr>
          <p:cNvPr id="8" name="Shape 5"/>
          <p:cNvSpPr/>
          <p:nvPr/>
        </p:nvSpPr>
        <p:spPr>
          <a:xfrm>
            <a:off x="6035040" y="1810512"/>
            <a:ext cx="5605272" cy="731520"/>
          </a:xfrm>
          <a:prstGeom prst="roundRect">
            <a:avLst>
              <a:gd name="adj" fmla="val 15000"/>
            </a:avLst>
          </a:prstGeom>
          <a:solidFill>
            <a:srgbClr val="F8F4F1"/>
          </a:solidFill>
          <a:ln w="9525">
            <a:solidFill>
              <a:srgbClr val="F3ECE7"/>
            </a:solidFill>
            <a:prstDash val="solid"/>
          </a:ln>
        </p:spPr>
      </p:sp>
      <p:sp>
        <p:nvSpPr>
          <p:cNvPr id="9" name="Shape 6"/>
          <p:cNvSpPr/>
          <p:nvPr/>
        </p:nvSpPr>
        <p:spPr>
          <a:xfrm>
            <a:off x="6172200" y="1993392"/>
            <a:ext cx="365760" cy="365760"/>
          </a:xfrm>
          <a:prstGeom prst="roundRect">
            <a:avLst>
              <a:gd name="adj" fmla="val 17500"/>
            </a:avLst>
          </a:prstGeom>
          <a:solidFill>
            <a:srgbClr val="A92E64"/>
          </a:solidFill>
          <a:ln/>
        </p:spPr>
      </p:sp>
      <p:sp>
        <p:nvSpPr>
          <p:cNvPr id="10" name="Text 7"/>
          <p:cNvSpPr txBox="1"/>
          <p:nvPr/>
        </p:nvSpPr>
        <p:spPr>
          <a:xfrm>
            <a:off x="6172200" y="199339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1</a:t>
            </a:r>
            <a:endParaRPr lang="en-US" sz="1500" dirty="0"/>
          </a:p>
        </p:txBody>
      </p:sp>
      <p:sp>
        <p:nvSpPr>
          <p:cNvPr id="11" name="Text 8"/>
          <p:cNvSpPr txBox="1"/>
          <p:nvPr/>
        </p:nvSpPr>
        <p:spPr>
          <a:xfrm>
            <a:off x="6675120" y="1847088"/>
            <a:ext cx="4846320" cy="65836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Lo sviluppo di applicazioni di IA comporta decisioni di progettazione sia tecniche sia etiche.</a:t>
            </a:r>
            <a:endParaRPr lang="en-US" sz="1400" dirty="0"/>
          </a:p>
        </p:txBody>
      </p:sp>
      <p:sp>
        <p:nvSpPr>
          <p:cNvPr id="12" name="Shape 9"/>
          <p:cNvSpPr/>
          <p:nvPr/>
        </p:nvSpPr>
        <p:spPr>
          <a:xfrm>
            <a:off x="6035040" y="2633472"/>
            <a:ext cx="5605272" cy="731520"/>
          </a:xfrm>
          <a:prstGeom prst="roundRect">
            <a:avLst>
              <a:gd name="adj" fmla="val 15000"/>
            </a:avLst>
          </a:prstGeom>
          <a:solidFill>
            <a:srgbClr val="FFFFFF"/>
          </a:solidFill>
          <a:ln w="9525">
            <a:solidFill>
              <a:srgbClr val="F3ECE7"/>
            </a:solidFill>
            <a:prstDash val="solid"/>
          </a:ln>
        </p:spPr>
      </p:sp>
      <p:sp>
        <p:nvSpPr>
          <p:cNvPr id="13" name="Shape 10"/>
          <p:cNvSpPr/>
          <p:nvPr/>
        </p:nvSpPr>
        <p:spPr>
          <a:xfrm>
            <a:off x="6172200" y="2816352"/>
            <a:ext cx="365760" cy="365760"/>
          </a:xfrm>
          <a:prstGeom prst="roundRect">
            <a:avLst>
              <a:gd name="adj" fmla="val 17500"/>
            </a:avLst>
          </a:prstGeom>
          <a:solidFill>
            <a:srgbClr val="A92E64"/>
          </a:solidFill>
          <a:ln/>
        </p:spPr>
      </p:sp>
      <p:sp>
        <p:nvSpPr>
          <p:cNvPr id="14" name="Text 11"/>
          <p:cNvSpPr txBox="1"/>
          <p:nvPr/>
        </p:nvSpPr>
        <p:spPr>
          <a:xfrm>
            <a:off x="6172200" y="281635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2</a:t>
            </a:r>
            <a:endParaRPr lang="en-US" sz="1500" dirty="0"/>
          </a:p>
        </p:txBody>
      </p:sp>
      <p:sp>
        <p:nvSpPr>
          <p:cNvPr id="15" name="Text 12"/>
          <p:cNvSpPr txBox="1"/>
          <p:nvPr/>
        </p:nvSpPr>
        <p:spPr>
          <a:xfrm>
            <a:off x="6675120" y="2670048"/>
            <a:ext cx="4846320" cy="65836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Le applicazioni di IA hanno molteplici portatori di interesse (stakeholder), che possono avere valori diversi ed essere influenzati in modo diverso dalle scelte compiute dai progettisti.</a:t>
            </a:r>
            <a:endParaRPr lang="en-US" sz="1400" dirty="0"/>
          </a:p>
        </p:txBody>
      </p:sp>
      <p:sp>
        <p:nvSpPr>
          <p:cNvPr id="16" name="Shape 13"/>
          <p:cNvSpPr/>
          <p:nvPr/>
        </p:nvSpPr>
        <p:spPr>
          <a:xfrm>
            <a:off x="6035040" y="3456432"/>
            <a:ext cx="5605272" cy="731520"/>
          </a:xfrm>
          <a:prstGeom prst="roundRect">
            <a:avLst>
              <a:gd name="adj" fmla="val 15000"/>
            </a:avLst>
          </a:prstGeom>
          <a:solidFill>
            <a:srgbClr val="F8F4F1"/>
          </a:solidFill>
          <a:ln w="9525">
            <a:solidFill>
              <a:srgbClr val="F3ECE7"/>
            </a:solidFill>
            <a:prstDash val="solid"/>
          </a:ln>
        </p:spPr>
      </p:sp>
      <p:sp>
        <p:nvSpPr>
          <p:cNvPr id="17" name="Shape 14"/>
          <p:cNvSpPr/>
          <p:nvPr/>
        </p:nvSpPr>
        <p:spPr>
          <a:xfrm>
            <a:off x="6172200" y="3639312"/>
            <a:ext cx="365760" cy="365760"/>
          </a:xfrm>
          <a:prstGeom prst="roundRect">
            <a:avLst>
              <a:gd name="adj" fmla="val 17500"/>
            </a:avLst>
          </a:prstGeom>
          <a:solidFill>
            <a:srgbClr val="A92E64"/>
          </a:solidFill>
          <a:ln/>
        </p:spPr>
      </p:sp>
      <p:sp>
        <p:nvSpPr>
          <p:cNvPr id="18" name="Text 15"/>
          <p:cNvSpPr txBox="1"/>
          <p:nvPr/>
        </p:nvSpPr>
        <p:spPr>
          <a:xfrm>
            <a:off x="6172200" y="363931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3</a:t>
            </a:r>
            <a:endParaRPr lang="en-US" sz="1500" dirty="0"/>
          </a:p>
        </p:txBody>
      </p:sp>
      <p:sp>
        <p:nvSpPr>
          <p:cNvPr id="19" name="Text 16"/>
          <p:cNvSpPr txBox="1"/>
          <p:nvPr/>
        </p:nvSpPr>
        <p:spPr>
          <a:xfrm>
            <a:off x="6675120" y="3493008"/>
            <a:ext cx="4846320" cy="65836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I sistemi di IA che prendono decisioni sulle persone dovrebbero essere progettati in modo da rispettare valori sociali come l'equità, la trasparenza e la privacy.</a:t>
            </a:r>
            <a:endParaRPr lang="en-US" sz="1400" dirty="0"/>
          </a:p>
        </p:txBody>
      </p:sp>
      <p:sp>
        <p:nvSpPr>
          <p:cNvPr id="20" name="Shape 17"/>
          <p:cNvSpPr/>
          <p:nvPr/>
        </p:nvSpPr>
        <p:spPr>
          <a:xfrm>
            <a:off x="6035040" y="4279392"/>
            <a:ext cx="5605272" cy="731520"/>
          </a:xfrm>
          <a:prstGeom prst="roundRect">
            <a:avLst>
              <a:gd name="adj" fmla="val 15000"/>
            </a:avLst>
          </a:prstGeom>
          <a:solidFill>
            <a:srgbClr val="FFFFFF"/>
          </a:solidFill>
          <a:ln w="9525">
            <a:solidFill>
              <a:srgbClr val="F3ECE7"/>
            </a:solidFill>
            <a:prstDash val="solid"/>
          </a:ln>
        </p:spPr>
      </p:sp>
      <p:sp>
        <p:nvSpPr>
          <p:cNvPr id="21" name="Shape 18"/>
          <p:cNvSpPr/>
          <p:nvPr/>
        </p:nvSpPr>
        <p:spPr>
          <a:xfrm>
            <a:off x="6172200" y="4462272"/>
            <a:ext cx="365760" cy="365760"/>
          </a:xfrm>
          <a:prstGeom prst="roundRect">
            <a:avLst>
              <a:gd name="adj" fmla="val 17500"/>
            </a:avLst>
          </a:prstGeom>
          <a:solidFill>
            <a:srgbClr val="A92E64"/>
          </a:solidFill>
          <a:ln/>
        </p:spPr>
      </p:sp>
      <p:sp>
        <p:nvSpPr>
          <p:cNvPr id="22" name="Text 19"/>
          <p:cNvSpPr txBox="1"/>
          <p:nvPr/>
        </p:nvSpPr>
        <p:spPr>
          <a:xfrm>
            <a:off x="6172200" y="446227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4</a:t>
            </a:r>
            <a:endParaRPr lang="en-US" sz="1500" dirty="0"/>
          </a:p>
        </p:txBody>
      </p:sp>
      <p:sp>
        <p:nvSpPr>
          <p:cNvPr id="23" name="Text 20"/>
          <p:cNvSpPr txBox="1"/>
          <p:nvPr/>
        </p:nvSpPr>
        <p:spPr>
          <a:xfrm>
            <a:off x="6675120" y="4315968"/>
            <a:ext cx="4846320" cy="65836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L'IA è una tecnologia dirompente che non solo avrà un impatto sull'economia e sull'occupazione, ma plasmerà anche le norme sociali e culturali.</a:t>
            </a:r>
            <a:endParaRPr lang="en-US" sz="1400" dirty="0"/>
          </a:p>
        </p:txBody>
      </p:sp>
      <p:sp>
        <p:nvSpPr>
          <p:cNvPr id="24" name="Shape 21"/>
          <p:cNvSpPr/>
          <p:nvPr/>
        </p:nvSpPr>
        <p:spPr>
          <a:xfrm>
            <a:off x="6035040" y="5102352"/>
            <a:ext cx="5605272" cy="731520"/>
          </a:xfrm>
          <a:prstGeom prst="roundRect">
            <a:avLst>
              <a:gd name="adj" fmla="val 15000"/>
            </a:avLst>
          </a:prstGeom>
          <a:solidFill>
            <a:srgbClr val="F8F4F1"/>
          </a:solidFill>
          <a:ln w="9525">
            <a:solidFill>
              <a:srgbClr val="F3ECE7"/>
            </a:solidFill>
            <a:prstDash val="solid"/>
          </a:ln>
        </p:spPr>
      </p:sp>
      <p:sp>
        <p:nvSpPr>
          <p:cNvPr id="25" name="Shape 22"/>
          <p:cNvSpPr/>
          <p:nvPr/>
        </p:nvSpPr>
        <p:spPr>
          <a:xfrm>
            <a:off x="6172200" y="5285232"/>
            <a:ext cx="365760" cy="365760"/>
          </a:xfrm>
          <a:prstGeom prst="roundRect">
            <a:avLst>
              <a:gd name="adj" fmla="val 17500"/>
            </a:avLst>
          </a:prstGeom>
          <a:solidFill>
            <a:srgbClr val="A92E64"/>
          </a:solidFill>
          <a:ln/>
        </p:spPr>
      </p:sp>
      <p:sp>
        <p:nvSpPr>
          <p:cNvPr id="26" name="Text 23"/>
          <p:cNvSpPr txBox="1"/>
          <p:nvPr/>
        </p:nvSpPr>
        <p:spPr>
          <a:xfrm>
            <a:off x="6172200" y="5285232"/>
            <a:ext cx="365760" cy="365760"/>
          </a:xfrm>
          <a:prstGeom prst="rect">
            <a:avLst/>
          </a:prstGeom>
          <a:noFill/>
          <a:ln/>
        </p:spPr>
        <p:txBody>
          <a:bodyPr wrap="square" lIns="0" tIns="0" rIns="0" bIns="0" rtlCol="0" anchor="ctr"/>
          <a:lstStyle/>
          <a:p>
            <a:pPr algn="ctr" indent="0" marL="0">
              <a:buNone/>
            </a:pPr>
            <a:r>
              <a:rPr lang="en-US" sz="1500" b="1" dirty="0">
                <a:solidFill>
                  <a:srgbClr val="FFFFFF"/>
                </a:solidFill>
                <a:latin typeface="Outfit" pitchFamily="34" charset="0"/>
                <a:ea typeface="Outfit" pitchFamily="34" charset="-122"/>
                <a:cs typeface="Outfit" pitchFamily="34" charset="-120"/>
              </a:rPr>
              <a:t>5</a:t>
            </a:r>
            <a:endParaRPr lang="en-US" sz="1500" dirty="0"/>
          </a:p>
        </p:txBody>
      </p:sp>
      <p:sp>
        <p:nvSpPr>
          <p:cNvPr id="27" name="Text 24"/>
          <p:cNvSpPr txBox="1"/>
          <p:nvPr/>
        </p:nvSpPr>
        <p:spPr>
          <a:xfrm>
            <a:off x="6675120" y="5138928"/>
            <a:ext cx="4846320" cy="658368"/>
          </a:xfrm>
          <a:prstGeom prst="rect">
            <a:avLst/>
          </a:prstGeom>
          <a:noFill/>
          <a:ln/>
        </p:spPr>
        <p:txBody>
          <a:bodyPr wrap="square" lIns="0" tIns="0" rIns="0" bIns="0" rtlCol="0" anchor="ctr"/>
          <a:lstStyle/>
          <a:p>
            <a:pPr indent="0" marL="0">
              <a:buNone/>
            </a:pPr>
            <a:r>
              <a:rPr lang="en-US" sz="1400" dirty="0">
                <a:solidFill>
                  <a:srgbClr val="2A1D17"/>
                </a:solidFill>
                <a:latin typeface="Source Sans 3" pitchFamily="34" charset="0"/>
                <a:ea typeface="Source Sans 3" pitchFamily="34" charset="-122"/>
                <a:cs typeface="Source Sans 3" pitchFamily="34" charset="-120"/>
              </a:rPr>
              <a:t>L'IA sta diventando parte della cassetta degli attrezzi personale e professionale di ognuno.</a:t>
            </a:r>
            <a:endParaRPr lang="en-US" sz="1400" dirty="0"/>
          </a:p>
        </p:txBody>
      </p:sp>
      <p:sp>
        <p:nvSpPr>
          <p:cNvPr id="28" name="Text 25"/>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6B5A51"/>
                </a:solidFill>
                <a:latin typeface="Source Sans 3" pitchFamily="34" charset="0"/>
                <a:ea typeface="Source Sans 3" pitchFamily="34" charset="-122"/>
                <a:cs typeface="Source Sans 3" pitchFamily="34" charset="-120"/>
              </a:rPr>
              <a:t>Poster AI4K12 (trad. Ammagamma srl) · Tabella di progressione della grande idea 5 (AI4K12, bozza di lavoro), trad. it. del curatore</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2" type="body" hasCustomPrompt="1"/>
          </p:nvPr>
        </p:nvSpPr>
        <p:spPr>
          <a:xfrm>
            <a:off x="548640" y="2194560"/>
            <a:ext cx="2743200" cy="1828800"/>
          </a:xfrm>
          <a:prstGeom prst="rect">
            <a:avLst/>
          </a:prstGeom>
          <a:noFill/>
          <a:ln/>
        </p:spPr>
        <p:txBody>
          <a:bodyPr wrap="square" lIns="0" tIns="0" rIns="0" bIns="0" rtlCol="0" anchor="ctr"/>
          <a:lstStyle/>
          <a:p>
            <a:pPr algn="l" indent="0" marL="0">
              <a:buNone/>
            </a:pPr>
            <a:r>
              <a:rPr lang="en-US" sz="11000" b="1" dirty="0">
                <a:solidFill>
                  <a:srgbClr val="FFB27A"/>
                </a:solidFill>
                <a:latin typeface="Outfit" pitchFamily="34" charset="0"/>
                <a:ea typeface="Outfit" pitchFamily="34" charset="-122"/>
                <a:cs typeface="Outfit" pitchFamily="34" charset="-120"/>
              </a:rPr>
              <a:t>03</a:t>
            </a:r>
            <a:endParaRPr lang="en-US" sz="11000" dirty="0"/>
          </a:p>
        </p:txBody>
      </p:sp>
      <p:sp>
        <p:nvSpPr>
          <p:cNvPr id="3" name="Text 1"/>
          <p:cNvSpPr/>
          <p:nvPr>
            <p:ph idx="103" type="title" hasCustomPrompt="1"/>
          </p:nvPr>
        </p:nvSpPr>
        <p:spPr>
          <a:xfrm>
            <a:off x="4389120" y="2011680"/>
            <a:ext cx="7223760" cy="1371600"/>
          </a:xfrm>
          <a:prstGeom prst="rect">
            <a:avLst/>
          </a:prstGeom>
          <a:noFill/>
          <a:ln/>
        </p:spPr>
        <p:txBody>
          <a:bodyPr wrap="square" lIns="0" tIns="0" rIns="0" bIns="0" rtlCol="0" anchor="b"/>
          <a:lstStyle/>
          <a:p>
            <a:pPr algn="l" indent="0" marL="0">
              <a:buNone/>
            </a:pPr>
            <a:r>
              <a:rPr lang="en-US" sz="4000" b="1" dirty="0">
                <a:solidFill>
                  <a:srgbClr val="7C2D12"/>
                </a:solidFill>
                <a:latin typeface="Outfit" pitchFamily="34" charset="0"/>
                <a:ea typeface="Outfit" pitchFamily="34" charset="-122"/>
                <a:cs typeface="Outfit" pitchFamily="34" charset="-120"/>
              </a:rPr>
              <a:t>Dentro un concetto</a:t>
            </a:r>
            <a:endParaRPr lang="en-US" sz="4000" dirty="0"/>
          </a:p>
        </p:txBody>
      </p:sp>
      <p:sp>
        <p:nvSpPr>
          <p:cNvPr id="4" name="Text 1"/>
          <p:cNvSpPr/>
          <p:nvPr>
            <p:ph idx="104" type="body" hasCustomPrompt="1"/>
          </p:nvPr>
        </p:nvSpPr>
        <p:spPr>
          <a:xfrm>
            <a:off x="4389120" y="3520440"/>
            <a:ext cx="7223760" cy="914400"/>
          </a:xfrm>
          <a:prstGeom prst="rect">
            <a:avLst/>
          </a:prstGeom>
          <a:noFill/>
          <a:ln/>
        </p:spPr>
        <p:txBody>
          <a:bodyPr wrap="square" lIns="0" tIns="0" rIns="0" bIns="0" rtlCol="0" anchor="t"/>
          <a:lstStyle/>
          <a:p>
            <a:pPr algn="l" indent="0" marL="0">
              <a:buNone/>
            </a:pPr>
            <a:r>
              <a:rPr lang="en-US" sz="2000" dirty="0">
                <a:solidFill>
                  <a:srgbClr val="6B5A51"/>
                </a:solidFill>
                <a:latin typeface="Source Sans 3" pitchFamily="34" charset="0"/>
                <a:ea typeface="Source Sans 3" pitchFamily="34" charset="-122"/>
                <a:cs typeface="Source Sans 3" pitchFamily="34" charset="-120"/>
              </a:rPr>
              <a:t>L'esempio di 3-A-ii: come cresce lo stesso concetto nelle quattro fasce</a:t>
            </a:r>
            <a:endParaRPr lang="en-US" sz="20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3-A-ii · Trovare schemi ricorrenti nei dati: dalla K-2 alla 9-12</a:t>
            </a:r>
            <a:endParaRPr lang="en-US" sz="3200" dirty="0"/>
          </a:p>
        </p:txBody>
      </p:sp>
      <p:sp>
        <p:nvSpPr>
          <p:cNvPr id="3" name="Shape 1"/>
          <p:cNvSpPr/>
          <p:nvPr/>
        </p:nvSpPr>
        <p:spPr>
          <a:xfrm>
            <a:off x="548640" y="1371600"/>
            <a:ext cx="2651760" cy="4480560"/>
          </a:xfrm>
          <a:prstGeom prst="roundRect">
            <a:avLst>
              <a:gd name="adj" fmla="val 4138"/>
            </a:avLst>
          </a:prstGeom>
          <a:solidFill>
            <a:srgbClr val="DFF1E6"/>
          </a:solidFill>
          <a:ln/>
        </p:spPr>
      </p:sp>
      <p:pic>
        <p:nvPicPr>
          <p:cNvPr id="4" name="Image 0" descr="/home/claude/mat/Kit_grafico_AI4K12/img/fascia_1.png">    </p:cNvPr>
          <p:cNvPicPr>
            <a:picLocks noChangeAspect="1"/>
          </p:cNvPicPr>
          <p:nvPr/>
        </p:nvPicPr>
        <p:blipFill>
          <a:blip r:embed="rId1"/>
          <a:stretch>
            <a:fillRect/>
          </a:stretch>
        </p:blipFill>
        <p:spPr>
          <a:xfrm>
            <a:off x="777240" y="1572768"/>
            <a:ext cx="658368" cy="329184"/>
          </a:xfrm>
          <a:prstGeom prst="rect">
            <a:avLst/>
          </a:prstGeom>
        </p:spPr>
      </p:pic>
      <p:sp>
        <p:nvSpPr>
          <p:cNvPr id="5" name="Text 2"/>
          <p:cNvSpPr txBox="1"/>
          <p:nvPr/>
        </p:nvSpPr>
        <p:spPr>
          <a:xfrm>
            <a:off x="1508760" y="1536192"/>
            <a:ext cx="1554480" cy="411480"/>
          </a:xfrm>
          <a:prstGeom prst="rect">
            <a:avLst/>
          </a:prstGeom>
          <a:noFill/>
          <a:ln/>
        </p:spPr>
        <p:txBody>
          <a:bodyPr wrap="square" lIns="0" tIns="0" rIns="0" bIns="0" rtlCol="0" anchor="ctr"/>
          <a:lstStyle/>
          <a:p>
            <a:pPr indent="0" marL="0">
              <a:buNone/>
            </a:pPr>
            <a:r>
              <a:rPr lang="en-US" sz="2000" b="1" dirty="0">
                <a:solidFill>
                  <a:srgbClr val="7C2D12"/>
                </a:solidFill>
                <a:latin typeface="Outfit" pitchFamily="34" charset="0"/>
                <a:ea typeface="Outfit" pitchFamily="34" charset="-122"/>
                <a:cs typeface="Outfit" pitchFamily="34" charset="-120"/>
              </a:rPr>
              <a:t>K-2</a:t>
            </a:r>
            <a:endParaRPr lang="en-US" sz="2000" dirty="0"/>
          </a:p>
        </p:txBody>
      </p:sp>
      <p:sp>
        <p:nvSpPr>
          <p:cNvPr id="6" name="Text 3"/>
          <p:cNvSpPr txBox="1"/>
          <p:nvPr/>
        </p:nvSpPr>
        <p:spPr>
          <a:xfrm>
            <a:off x="777240" y="2011680"/>
            <a:ext cx="2240280" cy="502920"/>
          </a:xfrm>
          <a:prstGeom prst="rect">
            <a:avLst/>
          </a:prstGeom>
          <a:noFill/>
          <a:ln/>
        </p:spPr>
        <p:txBody>
          <a:bodyPr wrap="square" lIns="0" tIns="0" rIns="0" bIns="0" rtlCol="0" anchor="t"/>
          <a:lstStyle/>
          <a:p>
            <a:pPr indent="0" marL="0">
              <a:buNone/>
            </a:pPr>
            <a:r>
              <a:rPr lang="en-US" sz="1300" i="1" dirty="0">
                <a:solidFill>
                  <a:srgbClr val="6B5A51"/>
                </a:solidFill>
                <a:latin typeface="Source Sans 3" pitchFamily="34" charset="0"/>
                <a:ea typeface="Source Sans 3" pitchFamily="34" charset="-122"/>
                <a:cs typeface="Source Sans 3" pitchFamily="34" charset="-120"/>
              </a:rPr>
              <a:t>Dall'ultimo anno dell'infanzia alla 2ª primaria</a:t>
            </a:r>
            <a:endParaRPr lang="en-US" sz="1300" dirty="0"/>
          </a:p>
        </p:txBody>
      </p:sp>
      <p:sp>
        <p:nvSpPr>
          <p:cNvPr id="7" name="Text 4"/>
          <p:cNvSpPr txBox="1"/>
          <p:nvPr/>
        </p:nvSpPr>
        <p:spPr>
          <a:xfrm>
            <a:off x="777240" y="2606040"/>
            <a:ext cx="2240280" cy="3108960"/>
          </a:xfrm>
          <a:prstGeom prst="rect">
            <a:avLst/>
          </a:prstGeom>
          <a:noFill/>
          <a:ln/>
        </p:spPr>
        <p:txBody>
          <a:bodyPr wrap="square" lIns="0" tIns="0" rIns="0" bIns="0" rtlCol="0" anchor="t"/>
          <a:lstStyle/>
          <a:p>
            <a:pPr indent="0" marL="0">
              <a:buNone/>
            </a:pPr>
            <a:r>
              <a:rPr lang="en-US" sz="1500" dirty="0">
                <a:solidFill>
                  <a:srgbClr val="2A1D17"/>
                </a:solidFill>
                <a:latin typeface="Source Sans 3" pitchFamily="34" charset="0"/>
                <a:ea typeface="Source Sans 3" pitchFamily="34" charset="-122"/>
                <a:cs typeface="Source Sans 3" pitchFamily="34" charset="-120"/>
              </a:rPr>
              <a:t>Individuare schemi ricorrenti nei dati etichettati e determinare le caratteristiche (feature) che permettono di prevedere le etichette.</a:t>
            </a:r>
            <a:endParaRPr lang="en-US" sz="1500" dirty="0"/>
          </a:p>
        </p:txBody>
      </p:sp>
      <p:sp>
        <p:nvSpPr>
          <p:cNvPr id="8" name="Shape 5"/>
          <p:cNvSpPr/>
          <p:nvPr/>
        </p:nvSpPr>
        <p:spPr>
          <a:xfrm>
            <a:off x="3364992" y="1371600"/>
            <a:ext cx="2651760" cy="4480560"/>
          </a:xfrm>
          <a:prstGeom prst="roundRect">
            <a:avLst>
              <a:gd name="adj" fmla="val 4138"/>
            </a:avLst>
          </a:prstGeom>
          <a:solidFill>
            <a:srgbClr val="DFF1E6"/>
          </a:solidFill>
          <a:ln/>
        </p:spPr>
      </p:sp>
      <p:pic>
        <p:nvPicPr>
          <p:cNvPr id="9" name="Image 1" descr="/home/claude/mat/Kit_grafico_AI4K12/img/fascia_2.png">    </p:cNvPr>
          <p:cNvPicPr>
            <a:picLocks noChangeAspect="1"/>
          </p:cNvPicPr>
          <p:nvPr/>
        </p:nvPicPr>
        <p:blipFill>
          <a:blip r:embed="rId2"/>
          <a:stretch>
            <a:fillRect/>
          </a:stretch>
        </p:blipFill>
        <p:spPr>
          <a:xfrm>
            <a:off x="3593592" y="1572768"/>
            <a:ext cx="658368" cy="329184"/>
          </a:xfrm>
          <a:prstGeom prst="rect">
            <a:avLst/>
          </a:prstGeom>
        </p:spPr>
      </p:pic>
      <p:sp>
        <p:nvSpPr>
          <p:cNvPr id="10" name="Text 6"/>
          <p:cNvSpPr txBox="1"/>
          <p:nvPr/>
        </p:nvSpPr>
        <p:spPr>
          <a:xfrm>
            <a:off x="4325112" y="1536192"/>
            <a:ext cx="1554480" cy="411480"/>
          </a:xfrm>
          <a:prstGeom prst="rect">
            <a:avLst/>
          </a:prstGeom>
          <a:noFill/>
          <a:ln/>
        </p:spPr>
        <p:txBody>
          <a:bodyPr wrap="square" lIns="0" tIns="0" rIns="0" bIns="0" rtlCol="0" anchor="ctr"/>
          <a:lstStyle/>
          <a:p>
            <a:pPr indent="0" marL="0">
              <a:buNone/>
            </a:pPr>
            <a:r>
              <a:rPr lang="en-US" sz="2000" b="1" dirty="0">
                <a:solidFill>
                  <a:srgbClr val="7C2D12"/>
                </a:solidFill>
                <a:latin typeface="Outfit" pitchFamily="34" charset="0"/>
                <a:ea typeface="Outfit" pitchFamily="34" charset="-122"/>
                <a:cs typeface="Outfit" pitchFamily="34" charset="-120"/>
              </a:rPr>
              <a:t>3-5</a:t>
            </a:r>
            <a:endParaRPr lang="en-US" sz="2000" dirty="0"/>
          </a:p>
        </p:txBody>
      </p:sp>
      <p:sp>
        <p:nvSpPr>
          <p:cNvPr id="11" name="Text 7"/>
          <p:cNvSpPr txBox="1"/>
          <p:nvPr/>
        </p:nvSpPr>
        <p:spPr>
          <a:xfrm>
            <a:off x="3593592" y="2011680"/>
            <a:ext cx="2240280" cy="502920"/>
          </a:xfrm>
          <a:prstGeom prst="rect">
            <a:avLst/>
          </a:prstGeom>
          <a:noFill/>
          <a:ln/>
        </p:spPr>
        <p:txBody>
          <a:bodyPr wrap="square" lIns="0" tIns="0" rIns="0" bIns="0" rtlCol="0" anchor="t"/>
          <a:lstStyle/>
          <a:p>
            <a:pPr indent="0" marL="0">
              <a:buNone/>
            </a:pPr>
            <a:r>
              <a:rPr lang="en-US" sz="1300" i="1" dirty="0">
                <a:solidFill>
                  <a:srgbClr val="6B5A51"/>
                </a:solidFill>
                <a:latin typeface="Source Sans 3" pitchFamily="34" charset="0"/>
                <a:ea typeface="Source Sans 3" pitchFamily="34" charset="-122"/>
                <a:cs typeface="Source Sans 3" pitchFamily="34" charset="-120"/>
              </a:rPr>
              <a:t>3ª–5ª primaria</a:t>
            </a:r>
            <a:endParaRPr lang="en-US" sz="1300" dirty="0"/>
          </a:p>
        </p:txBody>
      </p:sp>
      <p:sp>
        <p:nvSpPr>
          <p:cNvPr id="12" name="Text 8"/>
          <p:cNvSpPr txBox="1"/>
          <p:nvPr/>
        </p:nvSpPr>
        <p:spPr>
          <a:xfrm>
            <a:off x="3593592" y="2606040"/>
            <a:ext cx="2240280" cy="3108960"/>
          </a:xfrm>
          <a:prstGeom prst="rect">
            <a:avLst/>
          </a:prstGeom>
          <a:noFill/>
          <a:ln/>
        </p:spPr>
        <p:txBody>
          <a:bodyPr wrap="square" lIns="0" tIns="0" rIns="0" bIns="0" rtlCol="0" anchor="t"/>
          <a:lstStyle/>
          <a:p>
            <a:pPr indent="0" marL="0">
              <a:buNone/>
            </a:pPr>
            <a:r>
              <a:rPr lang="en-US" sz="1500" dirty="0">
                <a:solidFill>
                  <a:srgbClr val="2A1D17"/>
                </a:solidFill>
                <a:latin typeface="Source Sans 3" pitchFamily="34" charset="0"/>
                <a:ea typeface="Source Sans 3" pitchFamily="34" charset="-122"/>
                <a:cs typeface="Source Sans 3" pitchFamily="34" charset="-120"/>
              </a:rPr>
              <a:t>Rappresentare con un modello il modo in cui l'apprendimento supervisionato individua schemi ricorrenti nei dati etichettati.</a:t>
            </a:r>
            <a:endParaRPr lang="en-US" sz="1500" dirty="0"/>
          </a:p>
        </p:txBody>
      </p:sp>
      <p:sp>
        <p:nvSpPr>
          <p:cNvPr id="13" name="Shape 9"/>
          <p:cNvSpPr/>
          <p:nvPr/>
        </p:nvSpPr>
        <p:spPr>
          <a:xfrm>
            <a:off x="6181344" y="1371600"/>
            <a:ext cx="2651760" cy="4480560"/>
          </a:xfrm>
          <a:prstGeom prst="roundRect">
            <a:avLst>
              <a:gd name="adj" fmla="val 4138"/>
            </a:avLst>
          </a:prstGeom>
          <a:solidFill>
            <a:srgbClr val="FFE8D6"/>
          </a:solidFill>
          <a:ln/>
        </p:spPr>
      </p:sp>
      <p:pic>
        <p:nvPicPr>
          <p:cNvPr id="14" name="Image 2" descr="/home/claude/mat/Kit_grafico_AI4K12/img/fascia_3.png">    </p:cNvPr>
          <p:cNvPicPr>
            <a:picLocks noChangeAspect="1"/>
          </p:cNvPicPr>
          <p:nvPr/>
        </p:nvPicPr>
        <p:blipFill>
          <a:blip r:embed="rId3"/>
          <a:stretch>
            <a:fillRect/>
          </a:stretch>
        </p:blipFill>
        <p:spPr>
          <a:xfrm>
            <a:off x="6409944" y="1572768"/>
            <a:ext cx="658368" cy="329184"/>
          </a:xfrm>
          <a:prstGeom prst="rect">
            <a:avLst/>
          </a:prstGeom>
        </p:spPr>
      </p:pic>
      <p:sp>
        <p:nvSpPr>
          <p:cNvPr id="15" name="Text 10"/>
          <p:cNvSpPr txBox="1"/>
          <p:nvPr/>
        </p:nvSpPr>
        <p:spPr>
          <a:xfrm>
            <a:off x="7141464" y="1536192"/>
            <a:ext cx="1554480" cy="411480"/>
          </a:xfrm>
          <a:prstGeom prst="rect">
            <a:avLst/>
          </a:prstGeom>
          <a:noFill/>
          <a:ln/>
        </p:spPr>
        <p:txBody>
          <a:bodyPr wrap="square" lIns="0" tIns="0" rIns="0" bIns="0" rtlCol="0" anchor="ctr"/>
          <a:lstStyle/>
          <a:p>
            <a:pPr indent="0" marL="0">
              <a:buNone/>
            </a:pPr>
            <a:r>
              <a:rPr lang="en-US" sz="2000" b="1" dirty="0">
                <a:solidFill>
                  <a:srgbClr val="7C2D12"/>
                </a:solidFill>
                <a:latin typeface="Outfit" pitchFamily="34" charset="0"/>
                <a:ea typeface="Outfit" pitchFamily="34" charset="-122"/>
                <a:cs typeface="Outfit" pitchFamily="34" charset="-120"/>
              </a:rPr>
              <a:t>6-8</a:t>
            </a:r>
            <a:endParaRPr lang="en-US" sz="2000" dirty="0"/>
          </a:p>
        </p:txBody>
      </p:sp>
      <p:sp>
        <p:nvSpPr>
          <p:cNvPr id="16" name="Text 11"/>
          <p:cNvSpPr txBox="1"/>
          <p:nvPr/>
        </p:nvSpPr>
        <p:spPr>
          <a:xfrm>
            <a:off x="6409944" y="2011680"/>
            <a:ext cx="2240280" cy="502920"/>
          </a:xfrm>
          <a:prstGeom prst="rect">
            <a:avLst/>
          </a:prstGeom>
          <a:noFill/>
          <a:ln/>
        </p:spPr>
        <p:txBody>
          <a:bodyPr wrap="square" lIns="0" tIns="0" rIns="0" bIns="0" rtlCol="0" anchor="t"/>
          <a:lstStyle/>
          <a:p>
            <a:pPr indent="0" marL="0">
              <a:buNone/>
            </a:pPr>
            <a:r>
              <a:rPr lang="en-US" sz="1300" i="1" dirty="0">
                <a:solidFill>
                  <a:srgbClr val="6B5A51"/>
                </a:solidFill>
                <a:latin typeface="Source Sans 3" pitchFamily="34" charset="0"/>
                <a:ea typeface="Source Sans 3" pitchFamily="34" charset="-122"/>
                <a:cs typeface="Source Sans 3" pitchFamily="34" charset="-120"/>
              </a:rPr>
              <a:t>Secondaria di I grado</a:t>
            </a:r>
            <a:endParaRPr lang="en-US" sz="1300" dirty="0"/>
          </a:p>
        </p:txBody>
      </p:sp>
      <p:sp>
        <p:nvSpPr>
          <p:cNvPr id="17" name="Text 12"/>
          <p:cNvSpPr txBox="1"/>
          <p:nvPr/>
        </p:nvSpPr>
        <p:spPr>
          <a:xfrm>
            <a:off x="6409944" y="2606040"/>
            <a:ext cx="2240280" cy="3108960"/>
          </a:xfrm>
          <a:prstGeom prst="rect">
            <a:avLst/>
          </a:prstGeom>
          <a:noFill/>
          <a:ln/>
        </p:spPr>
        <p:txBody>
          <a:bodyPr wrap="square" lIns="0" tIns="0" rIns="0" bIns="0" rtlCol="0" anchor="t"/>
          <a:lstStyle/>
          <a:p>
            <a:pPr indent="0" marL="0">
              <a:buNone/>
            </a:pPr>
            <a:r>
              <a:rPr lang="en-US" sz="1500" dirty="0">
                <a:solidFill>
                  <a:srgbClr val="2A1D17"/>
                </a:solidFill>
                <a:latin typeface="Source Sans 3" pitchFamily="34" charset="0"/>
                <a:ea typeface="Source Sans 3" pitchFamily="34" charset="-122"/>
                <a:cs typeface="Source Sans 3" pitchFamily="34" charset="-120"/>
              </a:rPr>
              <a:t>Rappresentare con un modello il modo in cui l'apprendimento non supervisionato trova schemi ricorrenti nei dati non etichettati.</a:t>
            </a:r>
            <a:endParaRPr lang="en-US" sz="1500" dirty="0"/>
          </a:p>
        </p:txBody>
      </p:sp>
      <p:sp>
        <p:nvSpPr>
          <p:cNvPr id="18" name="Shape 13"/>
          <p:cNvSpPr/>
          <p:nvPr/>
        </p:nvSpPr>
        <p:spPr>
          <a:xfrm>
            <a:off x="8997696" y="1371600"/>
            <a:ext cx="2651760" cy="4480560"/>
          </a:xfrm>
          <a:prstGeom prst="roundRect">
            <a:avLst>
              <a:gd name="adj" fmla="val 4138"/>
            </a:avLst>
          </a:prstGeom>
          <a:solidFill>
            <a:srgbClr val="DFF1E6"/>
          </a:solidFill>
          <a:ln/>
        </p:spPr>
      </p:sp>
      <p:pic>
        <p:nvPicPr>
          <p:cNvPr id="19" name="Image 3" descr="/home/claude/mat/Kit_grafico_AI4K12/img/fascia_4.png">    </p:cNvPr>
          <p:cNvPicPr>
            <a:picLocks noChangeAspect="1"/>
          </p:cNvPicPr>
          <p:nvPr/>
        </p:nvPicPr>
        <p:blipFill>
          <a:blip r:embed="rId4"/>
          <a:stretch>
            <a:fillRect/>
          </a:stretch>
        </p:blipFill>
        <p:spPr>
          <a:xfrm>
            <a:off x="9226296" y="1572768"/>
            <a:ext cx="658368" cy="329184"/>
          </a:xfrm>
          <a:prstGeom prst="rect">
            <a:avLst/>
          </a:prstGeom>
        </p:spPr>
      </p:pic>
      <p:sp>
        <p:nvSpPr>
          <p:cNvPr id="20" name="Text 14"/>
          <p:cNvSpPr txBox="1"/>
          <p:nvPr/>
        </p:nvSpPr>
        <p:spPr>
          <a:xfrm>
            <a:off x="9957816" y="1536192"/>
            <a:ext cx="1554480" cy="411480"/>
          </a:xfrm>
          <a:prstGeom prst="rect">
            <a:avLst/>
          </a:prstGeom>
          <a:noFill/>
          <a:ln/>
        </p:spPr>
        <p:txBody>
          <a:bodyPr wrap="square" lIns="0" tIns="0" rIns="0" bIns="0" rtlCol="0" anchor="ctr"/>
          <a:lstStyle/>
          <a:p>
            <a:pPr indent="0" marL="0">
              <a:buNone/>
            </a:pPr>
            <a:r>
              <a:rPr lang="en-US" sz="2000" b="1" dirty="0">
                <a:solidFill>
                  <a:srgbClr val="7C2D12"/>
                </a:solidFill>
                <a:latin typeface="Outfit" pitchFamily="34" charset="0"/>
                <a:ea typeface="Outfit" pitchFamily="34" charset="-122"/>
                <a:cs typeface="Outfit" pitchFamily="34" charset="-120"/>
              </a:rPr>
              <a:t>9-12</a:t>
            </a:r>
            <a:endParaRPr lang="en-US" sz="2000" dirty="0"/>
          </a:p>
        </p:txBody>
      </p:sp>
      <p:sp>
        <p:nvSpPr>
          <p:cNvPr id="21" name="Text 15"/>
          <p:cNvSpPr txBox="1"/>
          <p:nvPr/>
        </p:nvSpPr>
        <p:spPr>
          <a:xfrm>
            <a:off x="9226296" y="2011680"/>
            <a:ext cx="2240280" cy="502920"/>
          </a:xfrm>
          <a:prstGeom prst="rect">
            <a:avLst/>
          </a:prstGeom>
          <a:noFill/>
          <a:ln/>
        </p:spPr>
        <p:txBody>
          <a:bodyPr wrap="square" lIns="0" tIns="0" rIns="0" bIns="0" rtlCol="0" anchor="t"/>
          <a:lstStyle/>
          <a:p>
            <a:pPr indent="0" marL="0">
              <a:buNone/>
            </a:pPr>
            <a:r>
              <a:rPr lang="en-US" sz="1300" i="1" dirty="0">
                <a:solidFill>
                  <a:srgbClr val="6B5A51"/>
                </a:solidFill>
                <a:latin typeface="Source Sans 3" pitchFamily="34" charset="0"/>
                <a:ea typeface="Source Sans 3" pitchFamily="34" charset="-122"/>
                <a:cs typeface="Source Sans 3" pitchFamily="34" charset="-120"/>
              </a:rPr>
              <a:t>Secondaria di II grado (1º–4º anno)</a:t>
            </a:r>
            <a:endParaRPr lang="en-US" sz="1300" dirty="0"/>
          </a:p>
        </p:txBody>
      </p:sp>
      <p:sp>
        <p:nvSpPr>
          <p:cNvPr id="22" name="Text 16"/>
          <p:cNvSpPr txBox="1"/>
          <p:nvPr/>
        </p:nvSpPr>
        <p:spPr>
          <a:xfrm>
            <a:off x="9226296" y="2606040"/>
            <a:ext cx="2240280" cy="3108960"/>
          </a:xfrm>
          <a:prstGeom prst="rect">
            <a:avLst/>
          </a:prstGeom>
          <a:noFill/>
          <a:ln/>
        </p:spPr>
        <p:txBody>
          <a:bodyPr wrap="square" lIns="0" tIns="0" rIns="0" bIns="0" rtlCol="0" anchor="t"/>
          <a:lstStyle/>
          <a:p>
            <a:pPr indent="0" marL="0">
              <a:buNone/>
            </a:pPr>
            <a:r>
              <a:rPr lang="en-US" sz="1500" dirty="0">
                <a:solidFill>
                  <a:srgbClr val="2A1D17"/>
                </a:solidFill>
                <a:latin typeface="Source Sans 3" pitchFamily="34" charset="0"/>
                <a:ea typeface="Source Sans 3" pitchFamily="34" charset="-122"/>
                <a:cs typeface="Source Sans 3" pitchFamily="34" charset="-120"/>
              </a:rPr>
              <a:t>Rappresentare con un modello il modo in cui l'apprendimento automatico (machine learning) costruisce un modello di ragionamento (reasoner) per la classificazione o la previsione regolandone i parametri (le sue rappresentazioni interne).</a:t>
            </a:r>
            <a:endParaRPr lang="en-US" sz="1500" dirty="0"/>
          </a:p>
        </p:txBody>
      </p:sp>
      <p:sp>
        <p:nvSpPr>
          <p:cNvPr id="23" name="Text 17"/>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6B5A51"/>
                </a:solidFill>
                <a:latin typeface="Source Sans 3" pitchFamily="34" charset="0"/>
                <a:ea typeface="Source Sans 3" pitchFamily="34" charset="-122"/>
                <a:cs typeface="Source Sans 3" pitchFamily="34" charset="-120"/>
              </a:rPr>
              <a:t>Tabella di progressione della grande idea 3 (AI4K12, bozza di lavoro), trad. it. del curatore, concetto 3-A-ii: obiettivo di apprendimento per fascia</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2" type="title" hasCustomPrompt="1"/>
          </p:nvPr>
        </p:nvSpPr>
        <p:spPr>
          <a:xfrm>
            <a:off x="548640" y="457200"/>
            <a:ext cx="5394960"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3-A-ii · fascia 6-8</a:t>
            </a:r>
            <a:endParaRPr lang="en-US" sz="3200" dirty="0"/>
          </a:p>
        </p:txBody>
      </p:sp>
      <p:sp>
        <p:nvSpPr>
          <p:cNvPr id="3" name="Text 1"/>
          <p:cNvSpPr/>
          <p:nvPr>
            <p:ph idx="103" type="body" hasCustomPrompt="1"/>
          </p:nvPr>
        </p:nvSpPr>
        <p:spPr>
          <a:xfrm>
            <a:off x="548640" y="1417320"/>
            <a:ext cx="5394960" cy="4754880"/>
          </a:xfrm>
          <a:prstGeom prst="rect">
            <a:avLst/>
          </a:prstGeom>
          <a:noFill/>
          <a:ln/>
        </p:spPr>
        <p:txBody>
          <a:bodyPr wrap="square" lIns="0" tIns="0" rIns="0" bIns="0" rtlCol="0" anchor="t"/>
          <a:lstStyle/>
          <a:p>
            <a:pPr indent="0" marL="0">
              <a:spcAft>
                <a:spcPts val="600"/>
              </a:spcAft>
              <a:buNone/>
            </a:pPr>
            <a:r>
              <a:rPr lang="en-US" sz="1600" b="1" dirty="0">
                <a:solidFill>
                  <a:srgbClr val="26724A"/>
                </a:solidFill>
                <a:latin typeface="Source Sans 3" pitchFamily="34" charset="0"/>
                <a:ea typeface="Source Sans 3" pitchFamily="34" charset="-122"/>
                <a:cs typeface="Source Sans 3" pitchFamily="34" charset="-120"/>
              </a:rPr>
              <a:t>Obiettivo di apprendimento</a:t>
            </a:r>
            <a:endParaRPr lang="en-US" sz="1600" dirty="0"/>
          </a:p>
          <a:p>
            <a:pPr indent="0" marL="0">
              <a:spcAft>
                <a:spcPts val="600"/>
              </a:spcAft>
              <a:buNone/>
            </a:pPr>
            <a:r>
              <a:rPr lang="en-US" sz="1600" dirty="0">
                <a:solidFill>
                  <a:srgbClr val="2A1D17"/>
                </a:solidFill>
                <a:latin typeface="Source Sans 3" pitchFamily="34" charset="0"/>
                <a:ea typeface="Source Sans 3" pitchFamily="34" charset="-122"/>
                <a:cs typeface="Source Sans 3" pitchFamily="34" charset="-120"/>
              </a:rPr>
              <a:t>Rappresentare con un modello il modo in cui l'apprendimento non supervisionato trova schemi ricorrenti nei dati non etichettati.</a:t>
            </a:r>
            <a:endParaRPr lang="en-US" sz="1600" dirty="0"/>
          </a:p>
          <a:p>
            <a:pPr indent="0" marL="0">
              <a:spcAft>
                <a:spcPts val="600"/>
              </a:spcAft>
              <a:buNone/>
            </a:pPr>
            <a:r>
              <a:rPr lang="en-US" sz="1600" dirty="0">
                <a:solidFill>
                  <a:srgbClr val="2A1D17"/>
                </a:solidFill>
                <a:latin typeface="Source Sans 3" pitchFamily="34" charset="0"/>
                <a:ea typeface="Source Sans 3" pitchFamily="34" charset="-122"/>
                <a:cs typeface="Source Sans 3" pitchFamily="34" charset="-120"/>
              </a:rPr>
              <a:t> </a:t>
            </a:r>
            <a:endParaRPr lang="en-US" sz="1600" dirty="0"/>
          </a:p>
          <a:p>
            <a:pPr indent="0" marL="0">
              <a:spcAft>
                <a:spcPts val="600"/>
              </a:spcAft>
              <a:buNone/>
            </a:pPr>
            <a:r>
              <a:rPr lang="en-US" sz="1600" b="1" dirty="0">
                <a:solidFill>
                  <a:srgbClr val="26724A"/>
                </a:solidFill>
                <a:latin typeface="Source Sans 3" pitchFamily="34" charset="0"/>
                <a:ea typeface="Source Sans 3" pitchFamily="34" charset="-122"/>
                <a:cs typeface="Source Sans 3" pitchFamily="34" charset="-120"/>
              </a:rPr>
              <a:t>Comprensione durevole</a:t>
            </a:r>
            <a:endParaRPr lang="en-US" sz="1600" dirty="0"/>
          </a:p>
          <a:p>
            <a:pPr indent="0" marL="0">
              <a:spcAft>
                <a:spcPts val="600"/>
              </a:spcAft>
              <a:buNone/>
            </a:pPr>
            <a:r>
              <a:rPr lang="en-US" sz="1600" dirty="0">
                <a:solidFill>
                  <a:srgbClr val="2A1D17"/>
                </a:solidFill>
                <a:latin typeface="Source Sans 3" pitchFamily="34" charset="0"/>
                <a:ea typeface="Source Sans 3" pitchFamily="34" charset="-122"/>
                <a:cs typeface="Source Sans 3" pitchFamily="34" charset="-120"/>
              </a:rPr>
              <a:t>L'apprendimento non supervisionato è utile quando non sappiamo in anticipo quali classi esistono. Scopre schemi ricorrenti (o classi) nei dati raggruppando i punti vicini in gruppi (cluster). Una volta individuato un insieme di cluster, i nuovi punti possono essere classificati in base alla loro distanza dai confini dei cluster.</a:t>
            </a:r>
            <a:endParaRPr lang="en-US" sz="1600" dirty="0"/>
          </a:p>
        </p:txBody>
      </p:sp>
      <p:sp>
        <p:nvSpPr>
          <p:cNvPr id="4" name="Text 1"/>
          <p:cNvSpPr/>
          <p:nvPr>
            <p:ph idx="104" type="body" hasCustomPrompt="1"/>
          </p:nvPr>
        </p:nvSpPr>
        <p:spPr>
          <a:xfrm>
            <a:off x="6812280" y="457200"/>
            <a:ext cx="4937760" cy="731520"/>
          </a:xfrm>
          <a:prstGeom prst="rect">
            <a:avLst/>
          </a:prstGeom>
          <a:noFill/>
          <a:ln/>
        </p:spPr>
        <p:txBody>
          <a:bodyPr wrap="square" lIns="0" tIns="0" rIns="0" bIns="0" rtlCol="0" anchor="ctr"/>
          <a:lstStyle/>
          <a:p>
            <a:pPr indent="0" marL="0">
              <a:buNone/>
            </a:pPr>
            <a:r>
              <a:rPr lang="en-US" sz="2800" b="1" dirty="0">
                <a:solidFill>
                  <a:srgbClr val="7C2D12"/>
                </a:solidFill>
                <a:latin typeface="Outfit" pitchFamily="34" charset="0"/>
                <a:ea typeface="Outfit" pitchFamily="34" charset="-122"/>
                <a:cs typeface="Outfit" pitchFamily="34" charset="-120"/>
              </a:rPr>
              <a:t>Approfondimento</a:t>
            </a:r>
            <a:endParaRPr lang="en-US" sz="2800" dirty="0"/>
          </a:p>
        </p:txBody>
      </p:sp>
      <p:sp>
        <p:nvSpPr>
          <p:cNvPr id="5" name="Text 3"/>
          <p:cNvSpPr txBox="1"/>
          <p:nvPr/>
        </p:nvSpPr>
        <p:spPr>
          <a:xfrm>
            <a:off x="6812280" y="1371600"/>
            <a:ext cx="4937760" cy="3749040"/>
          </a:xfrm>
          <a:prstGeom prst="rect">
            <a:avLst/>
          </a:prstGeom>
          <a:noFill/>
          <a:ln/>
        </p:spPr>
        <p:txBody>
          <a:bodyPr wrap="square" lIns="0" tIns="0" rIns="0" bIns="0" rtlCol="0" anchor="t"/>
          <a:lstStyle/>
          <a:p>
            <a:pPr indent="0" marL="0">
              <a:buNone/>
            </a:pPr>
            <a:r>
              <a:rPr lang="en-US" sz="1600" dirty="0">
                <a:solidFill>
                  <a:srgbClr val="2A1D17"/>
                </a:solidFill>
                <a:latin typeface="Source Sans 3" pitchFamily="34" charset="0"/>
                <a:ea typeface="Source Sans 3" pitchFamily="34" charset="-122"/>
                <a:cs typeface="Source Sans 3" pitchFamily="34" charset="-120"/>
              </a:rPr>
              <a:t>Si può procedere graficamente, usando punti sul piano e costruendo visivamente i confini dei cluster tracciando il contorno di ciascun cluster (per esempio disegnandogli intorno un'ellisse).</a:t>
            </a:r>
            <a:endParaRPr lang="en-US" sz="1600" dirty="0"/>
          </a:p>
        </p:txBody>
      </p:sp>
      <p:sp>
        <p:nvSpPr>
          <p:cNvPr id="6" name="Text 1"/>
          <p:cNvSpPr/>
          <p:nvPr>
            <p:ph idx="105" type="body" hasCustomPrompt="1"/>
          </p:nvPr>
        </p:nvSpPr>
        <p:spPr>
          <a:xfrm>
            <a:off x="6812280" y="5257800"/>
            <a:ext cx="4937760" cy="822960"/>
          </a:xfrm>
          <a:prstGeom prst="rect">
            <a:avLst/>
          </a:prstGeom>
          <a:noFill/>
          <a:ln/>
        </p:spPr>
        <p:txBody>
          <a:bodyPr wrap="square" lIns="0" tIns="0" rIns="0" bIns="0" rtlCol="0" anchor="t"/>
          <a:lstStyle/>
          <a:p>
            <a:pPr indent="0" marL="0">
              <a:buNone/>
            </a:pPr>
            <a:r>
              <a:rPr lang="en-US" sz="1200" i="1" dirty="0">
                <a:solidFill>
                  <a:srgbClr val="6B5A51"/>
                </a:solidFill>
                <a:latin typeface="Source Sans 3" pitchFamily="34" charset="0"/>
                <a:ea typeface="Source Sans 3" pitchFamily="34" charset="-122"/>
                <a:cs typeface="Source Sans 3" pitchFamily="34" charset="-120"/>
              </a:rPr>
              <a:t>Tabella di progressione della grande idea 3 (AI4K12, bozza di lavoro), trad. it. del curatore, concetto 3-A-ii, fascia 6-8</a:t>
            </a:r>
            <a:endParaRPr lang="en-US" sz="12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2" type="body" hasCustomPrompt="1"/>
          </p:nvPr>
        </p:nvSpPr>
        <p:spPr>
          <a:xfrm>
            <a:off x="548640" y="2194560"/>
            <a:ext cx="2743200" cy="1828800"/>
          </a:xfrm>
          <a:prstGeom prst="rect">
            <a:avLst/>
          </a:prstGeom>
          <a:noFill/>
          <a:ln/>
        </p:spPr>
        <p:txBody>
          <a:bodyPr wrap="square" lIns="0" tIns="0" rIns="0" bIns="0" rtlCol="0" anchor="ctr"/>
          <a:lstStyle/>
          <a:p>
            <a:pPr algn="l" indent="0" marL="0">
              <a:buNone/>
            </a:pPr>
            <a:r>
              <a:rPr lang="en-US" sz="11000" b="1" dirty="0">
                <a:solidFill>
                  <a:srgbClr val="FFB27A"/>
                </a:solidFill>
                <a:latin typeface="Outfit" pitchFamily="34" charset="0"/>
                <a:ea typeface="Outfit" pitchFamily="34" charset="-122"/>
                <a:cs typeface="Outfit" pitchFamily="34" charset="-120"/>
              </a:rPr>
              <a:t>04</a:t>
            </a:r>
            <a:endParaRPr lang="en-US" sz="11000" dirty="0"/>
          </a:p>
        </p:txBody>
      </p:sp>
      <p:sp>
        <p:nvSpPr>
          <p:cNvPr id="3" name="Text 1"/>
          <p:cNvSpPr/>
          <p:nvPr>
            <p:ph idx="103" type="title" hasCustomPrompt="1"/>
          </p:nvPr>
        </p:nvSpPr>
        <p:spPr>
          <a:xfrm>
            <a:off x="4389120" y="2011680"/>
            <a:ext cx="7223760" cy="1371600"/>
          </a:xfrm>
          <a:prstGeom prst="rect">
            <a:avLst/>
          </a:prstGeom>
          <a:noFill/>
          <a:ln/>
        </p:spPr>
        <p:txBody>
          <a:bodyPr wrap="square" lIns="0" tIns="0" rIns="0" bIns="0" rtlCol="0" anchor="b"/>
          <a:lstStyle/>
          <a:p>
            <a:pPr algn="l" indent="0" marL="0">
              <a:buNone/>
            </a:pPr>
            <a:r>
              <a:rPr lang="en-US" sz="4000" b="1" dirty="0">
                <a:solidFill>
                  <a:srgbClr val="7C2D12"/>
                </a:solidFill>
                <a:latin typeface="Outfit" pitchFamily="34" charset="0"/>
                <a:ea typeface="Outfit" pitchFamily="34" charset="-122"/>
                <a:cs typeface="Outfit" pitchFamily="34" charset="-120"/>
              </a:rPr>
              <a:t>Dalle linee guida alla classe</a:t>
            </a:r>
            <a:endParaRPr lang="en-US" sz="4000" dirty="0"/>
          </a:p>
        </p:txBody>
      </p:sp>
      <p:sp>
        <p:nvSpPr>
          <p:cNvPr id="4" name="Text 1"/>
          <p:cNvSpPr/>
          <p:nvPr>
            <p:ph idx="104" type="body" hasCustomPrompt="1"/>
          </p:nvPr>
        </p:nvSpPr>
        <p:spPr>
          <a:xfrm>
            <a:off x="4389120" y="3520440"/>
            <a:ext cx="7223760" cy="914400"/>
          </a:xfrm>
          <a:prstGeom prst="rect">
            <a:avLst/>
          </a:prstGeom>
          <a:noFill/>
          <a:ln/>
        </p:spPr>
        <p:txBody>
          <a:bodyPr wrap="square" lIns="0" tIns="0" rIns="0" bIns="0" rtlCol="0" anchor="t"/>
          <a:lstStyle/>
          <a:p>
            <a:pPr algn="l" indent="0" marL="0">
              <a:buNone/>
            </a:pPr>
            <a:r>
              <a:rPr lang="en-US" sz="2000" dirty="0">
                <a:solidFill>
                  <a:srgbClr val="6B5A51"/>
                </a:solidFill>
                <a:latin typeface="Source Sans 3" pitchFamily="34" charset="0"/>
                <a:ea typeface="Source Sans 3" pitchFamily="34" charset="-122"/>
                <a:cs typeface="Source Sans 3" pitchFamily="34" charset="-120"/>
              </a:rPr>
              <a:t>Le guide alle attività e una proposta di lavoro</a:t>
            </a:r>
            <a:endParaRPr lang="en-US" sz="20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Le 8 guide alle attività</a:t>
            </a:r>
            <a:endParaRPr lang="en-US" sz="3200" dirty="0"/>
          </a:p>
        </p:txBody>
      </p:sp>
      <p:sp>
        <p:nvSpPr>
          <p:cNvPr id="3" name="Shape 1"/>
          <p:cNvSpPr/>
          <p:nvPr/>
        </p:nvSpPr>
        <p:spPr>
          <a:xfrm>
            <a:off x="548640" y="1371600"/>
            <a:ext cx="2651760" cy="2148840"/>
          </a:xfrm>
          <a:prstGeom prst="roundRect">
            <a:avLst>
              <a:gd name="adj" fmla="val 5106"/>
            </a:avLst>
          </a:prstGeom>
          <a:solidFill>
            <a:srgbClr val="F8F4F1"/>
          </a:solidFill>
          <a:ln/>
        </p:spPr>
      </p:sp>
      <p:sp>
        <p:nvSpPr>
          <p:cNvPr id="4" name="Text 2"/>
          <p:cNvSpPr txBox="1"/>
          <p:nvPr/>
        </p:nvSpPr>
        <p:spPr>
          <a:xfrm>
            <a:off x="731520" y="1481328"/>
            <a:ext cx="2286000" cy="384048"/>
          </a:xfrm>
          <a:prstGeom prst="rect">
            <a:avLst/>
          </a:prstGeom>
          <a:noFill/>
          <a:ln/>
        </p:spPr>
        <p:txBody>
          <a:bodyPr wrap="square" lIns="0" tIns="0" rIns="0" bIns="0" rtlCol="0" anchor="t"/>
          <a:lstStyle/>
          <a:p>
            <a:pPr indent="0" marL="0">
              <a:buNone/>
            </a:pPr>
            <a:r>
              <a:rPr lang="en-US" sz="1100" b="1" dirty="0">
                <a:solidFill>
                  <a:srgbClr val="6B5A51"/>
                </a:solidFill>
                <a:latin typeface="Outfit" pitchFamily="34" charset="0"/>
                <a:ea typeface="Outfit" pitchFamily="34" charset="-122"/>
                <a:cs typeface="Outfit" pitchFamily="34" charset="-120"/>
              </a:rPr>
              <a:t>Modelli linguistici di grandi dimensioni</a:t>
            </a:r>
            <a:endParaRPr lang="en-US" sz="1100" dirty="0"/>
          </a:p>
        </p:txBody>
      </p:sp>
      <p:sp>
        <p:nvSpPr>
          <p:cNvPr id="5" name="Text 3"/>
          <p:cNvSpPr txBox="1"/>
          <p:nvPr/>
        </p:nvSpPr>
        <p:spPr>
          <a:xfrm>
            <a:off x="731520" y="1901952"/>
            <a:ext cx="2286000" cy="685800"/>
          </a:xfrm>
          <a:prstGeom prst="rect">
            <a:avLst/>
          </a:prstGeom>
          <a:noFill/>
          <a:ln/>
        </p:spPr>
        <p:txBody>
          <a:bodyPr wrap="square" lIns="0" tIns="0" rIns="0" bIns="0" rtlCol="0" anchor="t"/>
          <a:lstStyle/>
          <a:p>
            <a:pPr indent="0" marL="0">
              <a:buNone/>
            </a:pPr>
            <a:r>
              <a:rPr lang="en-US" sz="1600" b="1" dirty="0">
                <a:solidFill>
                  <a:srgbClr val="7C2D12"/>
                </a:solidFill>
                <a:latin typeface="Outfit" pitchFamily="34" charset="0"/>
                <a:ea typeface="Outfit" pitchFamily="34" charset="-122"/>
                <a:cs typeface="Outfit" pitchFamily="34" charset="-120"/>
              </a:rPr>
              <a:t>DiffusionDemo</a:t>
            </a:r>
            <a:endParaRPr lang="en-US" sz="1600" dirty="0"/>
          </a:p>
        </p:txBody>
      </p:sp>
      <p:sp>
        <p:nvSpPr>
          <p:cNvPr id="6" name="Text 4"/>
          <p:cNvSpPr txBox="1"/>
          <p:nvPr/>
        </p:nvSpPr>
        <p:spPr>
          <a:xfrm>
            <a:off x="731520" y="2743200"/>
            <a:ext cx="2286000" cy="274320"/>
          </a:xfrm>
          <a:prstGeom prst="rect">
            <a:avLst/>
          </a:prstGeom>
          <a:noFill/>
          <a:ln/>
        </p:spPr>
        <p:txBody>
          <a:bodyPr wrap="square" lIns="0" tIns="0" rIns="0" bIns="0" rtlCol="0" anchor="ctr"/>
          <a:lstStyle/>
          <a:p>
            <a:pPr indent="0" marL="0">
              <a:buNone/>
            </a:pPr>
            <a:r>
              <a:rPr lang="en-US" sz="1300" dirty="0">
                <a:solidFill>
                  <a:srgbClr val="2A1D17"/>
                </a:solidFill>
                <a:latin typeface="Source Sans 3" pitchFamily="34" charset="0"/>
                <a:ea typeface="Source Sans 3" pitchFamily="34" charset="-122"/>
                <a:cs typeface="Source Sans 3" pitchFamily="34" charset="-120"/>
              </a:rPr>
              <a:t>Fasce 6-8, 9-12</a:t>
            </a:r>
            <a:endParaRPr lang="en-US" sz="1300" dirty="0"/>
          </a:p>
        </p:txBody>
      </p:sp>
      <p:sp>
        <p:nvSpPr>
          <p:cNvPr id="7" name="Text 5"/>
          <p:cNvSpPr txBox="1"/>
          <p:nvPr/>
        </p:nvSpPr>
        <p:spPr>
          <a:xfrm>
            <a:off x="731520" y="3017520"/>
            <a:ext cx="2286000" cy="457200"/>
          </a:xfrm>
          <a:prstGeom prst="rect">
            <a:avLst/>
          </a:prstGeom>
          <a:noFill/>
          <a:ln/>
        </p:spPr>
        <p:txBody>
          <a:bodyPr wrap="square" lIns="0" tIns="0" rIns="0" bIns="0" rtlCol="0" anchor="t"/>
          <a:lstStyle/>
          <a:p>
            <a:pPr indent="0" marL="0">
              <a:buNone/>
            </a:pPr>
            <a:r>
              <a:rPr lang="en-US" sz="1300" dirty="0">
                <a:solidFill>
                  <a:srgbClr val="6B5A51"/>
                </a:solidFill>
                <a:latin typeface="Source Sans 3" pitchFamily="34" charset="0"/>
                <a:ea typeface="Source Sans 3" pitchFamily="34" charset="-122"/>
                <a:cs typeface="Source Sans 3" pitchFamily="34" charset="-120"/>
              </a:rPr>
              <a:t>Nessun concetto dichiarato</a:t>
            </a:r>
            <a:endParaRPr lang="en-US" sz="1300" dirty="0"/>
          </a:p>
        </p:txBody>
      </p:sp>
      <p:sp>
        <p:nvSpPr>
          <p:cNvPr id="8" name="Shape 6"/>
          <p:cNvSpPr/>
          <p:nvPr/>
        </p:nvSpPr>
        <p:spPr>
          <a:xfrm>
            <a:off x="3364992" y="1371600"/>
            <a:ext cx="2651760" cy="2148840"/>
          </a:xfrm>
          <a:prstGeom prst="roundRect">
            <a:avLst>
              <a:gd name="adj" fmla="val 5106"/>
            </a:avLst>
          </a:prstGeom>
          <a:solidFill>
            <a:srgbClr val="DCF1F3"/>
          </a:solidFill>
          <a:ln/>
        </p:spPr>
      </p:sp>
      <p:sp>
        <p:nvSpPr>
          <p:cNvPr id="9" name="Text 7"/>
          <p:cNvSpPr txBox="1"/>
          <p:nvPr/>
        </p:nvSpPr>
        <p:spPr>
          <a:xfrm>
            <a:off x="3547872" y="1481328"/>
            <a:ext cx="2286000" cy="384048"/>
          </a:xfrm>
          <a:prstGeom prst="rect">
            <a:avLst/>
          </a:prstGeom>
          <a:noFill/>
          <a:ln/>
        </p:spPr>
        <p:txBody>
          <a:bodyPr wrap="square" lIns="0" tIns="0" rIns="0" bIns="0" rtlCol="0" anchor="t"/>
          <a:lstStyle/>
          <a:p>
            <a:pPr indent="0" marL="0">
              <a:buNone/>
            </a:pPr>
            <a:r>
              <a:rPr lang="en-US" sz="1100" b="1" dirty="0">
                <a:solidFill>
                  <a:srgbClr val="0B7280"/>
                </a:solidFill>
                <a:latin typeface="Outfit" pitchFamily="34" charset="0"/>
                <a:ea typeface="Outfit" pitchFamily="34" charset="-122"/>
                <a:cs typeface="Outfit" pitchFamily="34" charset="-120"/>
              </a:rPr>
              <a:t>Modelli linguistici di grandi dimensioni</a:t>
            </a:r>
            <a:endParaRPr lang="en-US" sz="1100" dirty="0"/>
          </a:p>
        </p:txBody>
      </p:sp>
      <p:sp>
        <p:nvSpPr>
          <p:cNvPr id="10" name="Text 8"/>
          <p:cNvSpPr txBox="1"/>
          <p:nvPr/>
        </p:nvSpPr>
        <p:spPr>
          <a:xfrm>
            <a:off x="3547872" y="1901952"/>
            <a:ext cx="2286000" cy="685800"/>
          </a:xfrm>
          <a:prstGeom prst="rect">
            <a:avLst/>
          </a:prstGeom>
          <a:noFill/>
          <a:ln/>
        </p:spPr>
        <p:txBody>
          <a:bodyPr wrap="square" lIns="0" tIns="0" rIns="0" bIns="0" rtlCol="0" anchor="t"/>
          <a:lstStyle/>
          <a:p>
            <a:pPr indent="0" marL="0">
              <a:buNone/>
            </a:pPr>
            <a:r>
              <a:rPr lang="en-US" sz="1600" b="1" dirty="0">
                <a:solidFill>
                  <a:srgbClr val="7C2D12"/>
                </a:solidFill>
                <a:latin typeface="Outfit" pitchFamily="34" charset="0"/>
                <a:ea typeface="Outfit" pitchFamily="34" charset="-122"/>
                <a:cs typeface="Outfit" pitchFamily="34" charset="-120"/>
              </a:rPr>
              <a:t>Markov Chain Demo</a:t>
            </a:r>
            <a:endParaRPr lang="en-US" sz="1600" dirty="0"/>
          </a:p>
        </p:txBody>
      </p:sp>
      <p:sp>
        <p:nvSpPr>
          <p:cNvPr id="11" name="Text 9"/>
          <p:cNvSpPr txBox="1"/>
          <p:nvPr/>
        </p:nvSpPr>
        <p:spPr>
          <a:xfrm>
            <a:off x="3547872" y="2743200"/>
            <a:ext cx="2286000" cy="274320"/>
          </a:xfrm>
          <a:prstGeom prst="rect">
            <a:avLst/>
          </a:prstGeom>
          <a:noFill/>
          <a:ln/>
        </p:spPr>
        <p:txBody>
          <a:bodyPr wrap="square" lIns="0" tIns="0" rIns="0" bIns="0" rtlCol="0" anchor="ctr"/>
          <a:lstStyle/>
          <a:p>
            <a:pPr indent="0" marL="0">
              <a:buNone/>
            </a:pPr>
            <a:r>
              <a:rPr lang="en-US" sz="1300" dirty="0">
                <a:solidFill>
                  <a:srgbClr val="2A1D17"/>
                </a:solidFill>
                <a:latin typeface="Source Sans 3" pitchFamily="34" charset="0"/>
                <a:ea typeface="Source Sans 3" pitchFamily="34" charset="-122"/>
                <a:cs typeface="Source Sans 3" pitchFamily="34" charset="-120"/>
              </a:rPr>
              <a:t>Fasce 6-8, 9-12</a:t>
            </a:r>
            <a:endParaRPr lang="en-US" sz="1300" dirty="0"/>
          </a:p>
        </p:txBody>
      </p:sp>
      <p:sp>
        <p:nvSpPr>
          <p:cNvPr id="12" name="Text 10"/>
          <p:cNvSpPr txBox="1"/>
          <p:nvPr/>
        </p:nvSpPr>
        <p:spPr>
          <a:xfrm>
            <a:off x="3547872" y="3017520"/>
            <a:ext cx="2286000" cy="457200"/>
          </a:xfrm>
          <a:prstGeom prst="rect">
            <a:avLst/>
          </a:prstGeom>
          <a:noFill/>
          <a:ln/>
        </p:spPr>
        <p:txBody>
          <a:bodyPr wrap="square" lIns="0" tIns="0" rIns="0" bIns="0" rtlCol="0" anchor="t"/>
          <a:lstStyle/>
          <a:p>
            <a:pPr indent="0" marL="0">
              <a:buNone/>
            </a:pPr>
            <a:r>
              <a:rPr lang="en-US" sz="1300" dirty="0">
                <a:solidFill>
                  <a:srgbClr val="6B5A51"/>
                </a:solidFill>
                <a:latin typeface="Source Sans 3" pitchFamily="34" charset="0"/>
                <a:ea typeface="Source Sans 3" pitchFamily="34" charset="-122"/>
                <a:cs typeface="Source Sans 3" pitchFamily="34" charset="-120"/>
              </a:rPr>
              <a:t>Concetti 4-A-i, 4-A-iii</a:t>
            </a:r>
            <a:endParaRPr lang="en-US" sz="1300" dirty="0"/>
          </a:p>
        </p:txBody>
      </p:sp>
      <p:sp>
        <p:nvSpPr>
          <p:cNvPr id="13" name="Shape 11"/>
          <p:cNvSpPr/>
          <p:nvPr/>
        </p:nvSpPr>
        <p:spPr>
          <a:xfrm>
            <a:off x="6181344" y="1371600"/>
            <a:ext cx="2651760" cy="2148840"/>
          </a:xfrm>
          <a:prstGeom prst="roundRect">
            <a:avLst>
              <a:gd name="adj" fmla="val 5106"/>
            </a:avLst>
          </a:prstGeom>
          <a:solidFill>
            <a:srgbClr val="E3EDF8"/>
          </a:solidFill>
          <a:ln/>
        </p:spPr>
      </p:sp>
      <p:sp>
        <p:nvSpPr>
          <p:cNvPr id="14" name="Text 12"/>
          <p:cNvSpPr txBox="1"/>
          <p:nvPr/>
        </p:nvSpPr>
        <p:spPr>
          <a:xfrm>
            <a:off x="6364224" y="1481328"/>
            <a:ext cx="2286000" cy="384048"/>
          </a:xfrm>
          <a:prstGeom prst="rect">
            <a:avLst/>
          </a:prstGeom>
          <a:noFill/>
          <a:ln/>
        </p:spPr>
        <p:txBody>
          <a:bodyPr wrap="square" lIns="0" tIns="0" rIns="0" bIns="0" rtlCol="0" anchor="t"/>
          <a:lstStyle/>
          <a:p>
            <a:pPr indent="0" marL="0">
              <a:buNone/>
            </a:pPr>
            <a:r>
              <a:rPr lang="en-US" sz="1100" b="1" dirty="0">
                <a:solidFill>
                  <a:srgbClr val="2A66AA"/>
                </a:solidFill>
                <a:latin typeface="Outfit" pitchFamily="34" charset="0"/>
                <a:ea typeface="Outfit" pitchFamily="34" charset="-122"/>
                <a:cs typeface="Outfit" pitchFamily="34" charset="-120"/>
              </a:rPr>
              <a:t>Visione artificiale</a:t>
            </a:r>
            <a:endParaRPr lang="en-US" sz="1100" dirty="0"/>
          </a:p>
        </p:txBody>
      </p:sp>
      <p:sp>
        <p:nvSpPr>
          <p:cNvPr id="15" name="Text 13"/>
          <p:cNvSpPr txBox="1"/>
          <p:nvPr/>
        </p:nvSpPr>
        <p:spPr>
          <a:xfrm>
            <a:off x="6364224" y="1901952"/>
            <a:ext cx="2286000" cy="685800"/>
          </a:xfrm>
          <a:prstGeom prst="rect">
            <a:avLst/>
          </a:prstGeom>
          <a:noFill/>
          <a:ln/>
        </p:spPr>
        <p:txBody>
          <a:bodyPr wrap="square" lIns="0" tIns="0" rIns="0" bIns="0" rtlCol="0" anchor="t"/>
          <a:lstStyle/>
          <a:p>
            <a:pPr indent="0" marL="0">
              <a:buNone/>
            </a:pPr>
            <a:r>
              <a:rPr lang="en-US" sz="1600" b="1" dirty="0">
                <a:solidFill>
                  <a:srgbClr val="7C2D12"/>
                </a:solidFill>
                <a:latin typeface="Outfit" pitchFamily="34" charset="0"/>
                <a:ea typeface="Outfit" pitchFamily="34" charset="-122"/>
                <a:cs typeface="Outfit" pitchFamily="34" charset="-120"/>
              </a:rPr>
              <a:t>FaceDemo Part 1</a:t>
            </a:r>
            <a:endParaRPr lang="en-US" sz="1600" dirty="0"/>
          </a:p>
        </p:txBody>
      </p:sp>
      <p:sp>
        <p:nvSpPr>
          <p:cNvPr id="16" name="Text 14"/>
          <p:cNvSpPr txBox="1"/>
          <p:nvPr/>
        </p:nvSpPr>
        <p:spPr>
          <a:xfrm>
            <a:off x="6364224" y="2743200"/>
            <a:ext cx="2286000" cy="274320"/>
          </a:xfrm>
          <a:prstGeom prst="rect">
            <a:avLst/>
          </a:prstGeom>
          <a:noFill/>
          <a:ln/>
        </p:spPr>
        <p:txBody>
          <a:bodyPr wrap="square" lIns="0" tIns="0" rIns="0" bIns="0" rtlCol="0" anchor="ctr"/>
          <a:lstStyle/>
          <a:p>
            <a:pPr indent="0" marL="0">
              <a:buNone/>
            </a:pPr>
            <a:r>
              <a:rPr lang="en-US" sz="1300" dirty="0">
                <a:solidFill>
                  <a:srgbClr val="2A1D17"/>
                </a:solidFill>
                <a:latin typeface="Source Sans 3" pitchFamily="34" charset="0"/>
                <a:ea typeface="Source Sans 3" pitchFamily="34" charset="-122"/>
                <a:cs typeface="Source Sans 3" pitchFamily="34" charset="-120"/>
              </a:rPr>
              <a:t>Fasce 3-5, 6-8, 9-12</a:t>
            </a:r>
            <a:endParaRPr lang="en-US" sz="1300" dirty="0"/>
          </a:p>
        </p:txBody>
      </p:sp>
      <p:sp>
        <p:nvSpPr>
          <p:cNvPr id="17" name="Text 15"/>
          <p:cNvSpPr txBox="1"/>
          <p:nvPr/>
        </p:nvSpPr>
        <p:spPr>
          <a:xfrm>
            <a:off x="6364224" y="3017520"/>
            <a:ext cx="2286000" cy="457200"/>
          </a:xfrm>
          <a:prstGeom prst="rect">
            <a:avLst/>
          </a:prstGeom>
          <a:noFill/>
          <a:ln/>
        </p:spPr>
        <p:txBody>
          <a:bodyPr wrap="square" lIns="0" tIns="0" rIns="0" bIns="0" rtlCol="0" anchor="t"/>
          <a:lstStyle/>
          <a:p>
            <a:pPr indent="0" marL="0">
              <a:buNone/>
            </a:pPr>
            <a:r>
              <a:rPr lang="en-US" sz="1300" dirty="0">
                <a:solidFill>
                  <a:srgbClr val="6B5A51"/>
                </a:solidFill>
                <a:latin typeface="Source Sans 3" pitchFamily="34" charset="0"/>
                <a:ea typeface="Source Sans 3" pitchFamily="34" charset="-122"/>
                <a:cs typeface="Source Sans 3" pitchFamily="34" charset="-120"/>
              </a:rPr>
              <a:t>Concetti 1-A-iii, 1-B-ii, 1-B-iv</a:t>
            </a:r>
            <a:endParaRPr lang="en-US" sz="1300" dirty="0"/>
          </a:p>
        </p:txBody>
      </p:sp>
      <p:sp>
        <p:nvSpPr>
          <p:cNvPr id="18" name="Shape 16"/>
          <p:cNvSpPr/>
          <p:nvPr/>
        </p:nvSpPr>
        <p:spPr>
          <a:xfrm>
            <a:off x="8997696" y="1371600"/>
            <a:ext cx="2651760" cy="2148840"/>
          </a:xfrm>
          <a:prstGeom prst="roundRect">
            <a:avLst>
              <a:gd name="adj" fmla="val 5106"/>
            </a:avLst>
          </a:prstGeom>
          <a:solidFill>
            <a:srgbClr val="E3EDF8"/>
          </a:solidFill>
          <a:ln/>
        </p:spPr>
      </p:sp>
      <p:sp>
        <p:nvSpPr>
          <p:cNvPr id="19" name="Text 17"/>
          <p:cNvSpPr txBox="1"/>
          <p:nvPr/>
        </p:nvSpPr>
        <p:spPr>
          <a:xfrm>
            <a:off x="9180576" y="1481328"/>
            <a:ext cx="2286000" cy="384048"/>
          </a:xfrm>
          <a:prstGeom prst="rect">
            <a:avLst/>
          </a:prstGeom>
          <a:noFill/>
          <a:ln/>
        </p:spPr>
        <p:txBody>
          <a:bodyPr wrap="square" lIns="0" tIns="0" rIns="0" bIns="0" rtlCol="0" anchor="t"/>
          <a:lstStyle/>
          <a:p>
            <a:pPr indent="0" marL="0">
              <a:buNone/>
            </a:pPr>
            <a:r>
              <a:rPr lang="en-US" sz="1100" b="1" dirty="0">
                <a:solidFill>
                  <a:srgbClr val="2A66AA"/>
                </a:solidFill>
                <a:latin typeface="Outfit" pitchFamily="34" charset="0"/>
                <a:ea typeface="Outfit" pitchFamily="34" charset="-122"/>
                <a:cs typeface="Outfit" pitchFamily="34" charset="-120"/>
              </a:rPr>
              <a:t>Riconoscimento vocale</a:t>
            </a:r>
            <a:endParaRPr lang="en-US" sz="1100" dirty="0"/>
          </a:p>
        </p:txBody>
      </p:sp>
      <p:sp>
        <p:nvSpPr>
          <p:cNvPr id="20" name="Text 18"/>
          <p:cNvSpPr txBox="1"/>
          <p:nvPr/>
        </p:nvSpPr>
        <p:spPr>
          <a:xfrm>
            <a:off x="9180576" y="1901952"/>
            <a:ext cx="2286000" cy="685800"/>
          </a:xfrm>
          <a:prstGeom prst="rect">
            <a:avLst/>
          </a:prstGeom>
          <a:noFill/>
          <a:ln/>
        </p:spPr>
        <p:txBody>
          <a:bodyPr wrap="square" lIns="0" tIns="0" rIns="0" bIns="0" rtlCol="0" anchor="t"/>
          <a:lstStyle/>
          <a:p>
            <a:pPr indent="0" marL="0">
              <a:buNone/>
            </a:pPr>
            <a:r>
              <a:rPr lang="en-US" sz="1600" b="1" dirty="0">
                <a:solidFill>
                  <a:srgbClr val="7C2D12"/>
                </a:solidFill>
                <a:latin typeface="Outfit" pitchFamily="34" charset="0"/>
                <a:ea typeface="Outfit" pitchFamily="34" charset="-122"/>
                <a:cs typeface="Outfit" pitchFamily="34" charset="-120"/>
              </a:rPr>
              <a:t>SpeechDemo</a:t>
            </a:r>
            <a:endParaRPr lang="en-US" sz="1600" dirty="0"/>
          </a:p>
        </p:txBody>
      </p:sp>
      <p:sp>
        <p:nvSpPr>
          <p:cNvPr id="21" name="Text 19"/>
          <p:cNvSpPr txBox="1"/>
          <p:nvPr/>
        </p:nvSpPr>
        <p:spPr>
          <a:xfrm>
            <a:off x="9180576" y="2743200"/>
            <a:ext cx="2286000" cy="274320"/>
          </a:xfrm>
          <a:prstGeom prst="rect">
            <a:avLst/>
          </a:prstGeom>
          <a:noFill/>
          <a:ln/>
        </p:spPr>
        <p:txBody>
          <a:bodyPr wrap="square" lIns="0" tIns="0" rIns="0" bIns="0" rtlCol="0" anchor="ctr"/>
          <a:lstStyle/>
          <a:p>
            <a:pPr indent="0" marL="0">
              <a:buNone/>
            </a:pPr>
            <a:r>
              <a:rPr lang="en-US" sz="1300" dirty="0">
                <a:solidFill>
                  <a:srgbClr val="2A1D17"/>
                </a:solidFill>
                <a:latin typeface="Source Sans 3" pitchFamily="34" charset="0"/>
                <a:ea typeface="Source Sans 3" pitchFamily="34" charset="-122"/>
                <a:cs typeface="Source Sans 3" pitchFamily="34" charset="-120"/>
              </a:rPr>
              <a:t>Fasce 3-5, 6-8, 9-12</a:t>
            </a:r>
            <a:endParaRPr lang="en-US" sz="1300" dirty="0"/>
          </a:p>
        </p:txBody>
      </p:sp>
      <p:sp>
        <p:nvSpPr>
          <p:cNvPr id="22" name="Text 20"/>
          <p:cNvSpPr txBox="1"/>
          <p:nvPr/>
        </p:nvSpPr>
        <p:spPr>
          <a:xfrm>
            <a:off x="9180576" y="3017520"/>
            <a:ext cx="2286000" cy="457200"/>
          </a:xfrm>
          <a:prstGeom prst="rect">
            <a:avLst/>
          </a:prstGeom>
          <a:noFill/>
          <a:ln/>
        </p:spPr>
        <p:txBody>
          <a:bodyPr wrap="square" lIns="0" tIns="0" rIns="0" bIns="0" rtlCol="0" anchor="t"/>
          <a:lstStyle/>
          <a:p>
            <a:pPr indent="0" marL="0">
              <a:buNone/>
            </a:pPr>
            <a:r>
              <a:rPr lang="en-US" sz="1300" dirty="0">
                <a:solidFill>
                  <a:srgbClr val="6B5A51"/>
                </a:solidFill>
                <a:latin typeface="Source Sans 3" pitchFamily="34" charset="0"/>
                <a:ea typeface="Source Sans 3" pitchFamily="34" charset="-122"/>
                <a:cs typeface="Source Sans 3" pitchFamily="34" charset="-120"/>
              </a:rPr>
              <a:t>Concetti 1-B-iii, 4-A-i, 4-A-ii, 4-A-iii</a:t>
            </a:r>
            <a:endParaRPr lang="en-US" sz="1300" dirty="0"/>
          </a:p>
        </p:txBody>
      </p:sp>
      <p:sp>
        <p:nvSpPr>
          <p:cNvPr id="23" name="Shape 21"/>
          <p:cNvSpPr/>
          <p:nvPr/>
        </p:nvSpPr>
        <p:spPr>
          <a:xfrm>
            <a:off x="548640" y="3657600"/>
            <a:ext cx="2651760" cy="2148840"/>
          </a:xfrm>
          <a:prstGeom prst="roundRect">
            <a:avLst>
              <a:gd name="adj" fmla="val 5106"/>
            </a:avLst>
          </a:prstGeom>
          <a:solidFill>
            <a:srgbClr val="E3EDF8"/>
          </a:solidFill>
          <a:ln/>
        </p:spPr>
      </p:sp>
      <p:sp>
        <p:nvSpPr>
          <p:cNvPr id="24" name="Text 22"/>
          <p:cNvSpPr txBox="1"/>
          <p:nvPr/>
        </p:nvSpPr>
        <p:spPr>
          <a:xfrm>
            <a:off x="731520" y="3767328"/>
            <a:ext cx="2286000" cy="384048"/>
          </a:xfrm>
          <a:prstGeom prst="rect">
            <a:avLst/>
          </a:prstGeom>
          <a:noFill/>
          <a:ln/>
        </p:spPr>
        <p:txBody>
          <a:bodyPr wrap="square" lIns="0" tIns="0" rIns="0" bIns="0" rtlCol="0" anchor="t"/>
          <a:lstStyle/>
          <a:p>
            <a:pPr indent="0" marL="0">
              <a:buNone/>
            </a:pPr>
            <a:r>
              <a:rPr lang="en-US" sz="1100" b="1" dirty="0">
                <a:solidFill>
                  <a:srgbClr val="2A66AA"/>
                </a:solidFill>
                <a:latin typeface="Outfit" pitchFamily="34" charset="0"/>
                <a:ea typeface="Outfit" pitchFamily="34" charset="-122"/>
                <a:cs typeface="Outfit" pitchFamily="34" charset="-120"/>
              </a:rPr>
              <a:t>Riconoscimento vocale</a:t>
            </a:r>
            <a:endParaRPr lang="en-US" sz="1100" dirty="0"/>
          </a:p>
        </p:txBody>
      </p:sp>
      <p:sp>
        <p:nvSpPr>
          <p:cNvPr id="25" name="Text 23"/>
          <p:cNvSpPr txBox="1"/>
          <p:nvPr/>
        </p:nvSpPr>
        <p:spPr>
          <a:xfrm>
            <a:off x="731520" y="4187952"/>
            <a:ext cx="2286000" cy="685800"/>
          </a:xfrm>
          <a:prstGeom prst="rect">
            <a:avLst/>
          </a:prstGeom>
          <a:noFill/>
          <a:ln/>
        </p:spPr>
        <p:txBody>
          <a:bodyPr wrap="square" lIns="0" tIns="0" rIns="0" bIns="0" rtlCol="0" anchor="t"/>
          <a:lstStyle/>
          <a:p>
            <a:pPr indent="0" marL="0">
              <a:buNone/>
            </a:pPr>
            <a:r>
              <a:rPr lang="en-US" sz="1600" b="1" dirty="0">
                <a:solidFill>
                  <a:srgbClr val="7C2D12"/>
                </a:solidFill>
                <a:latin typeface="Outfit" pitchFamily="34" charset="0"/>
                <a:ea typeface="Outfit" pitchFamily="34" charset="-122"/>
                <a:cs typeface="Outfit" pitchFamily="34" charset="-120"/>
              </a:rPr>
              <a:t>Waveforms &amp; Spectrograms</a:t>
            </a:r>
            <a:endParaRPr lang="en-US" sz="1600" dirty="0"/>
          </a:p>
        </p:txBody>
      </p:sp>
      <p:sp>
        <p:nvSpPr>
          <p:cNvPr id="26" name="Text 24"/>
          <p:cNvSpPr txBox="1"/>
          <p:nvPr/>
        </p:nvSpPr>
        <p:spPr>
          <a:xfrm>
            <a:off x="731520" y="5029200"/>
            <a:ext cx="2286000" cy="274320"/>
          </a:xfrm>
          <a:prstGeom prst="rect">
            <a:avLst/>
          </a:prstGeom>
          <a:noFill/>
          <a:ln/>
        </p:spPr>
        <p:txBody>
          <a:bodyPr wrap="square" lIns="0" tIns="0" rIns="0" bIns="0" rtlCol="0" anchor="ctr"/>
          <a:lstStyle/>
          <a:p>
            <a:pPr indent="0" marL="0">
              <a:buNone/>
            </a:pPr>
            <a:r>
              <a:rPr lang="en-US" sz="1300" dirty="0">
                <a:solidFill>
                  <a:srgbClr val="2A1D17"/>
                </a:solidFill>
                <a:latin typeface="Source Sans 3" pitchFamily="34" charset="0"/>
                <a:ea typeface="Source Sans 3" pitchFamily="34" charset="-122"/>
                <a:cs typeface="Source Sans 3" pitchFamily="34" charset="-120"/>
              </a:rPr>
              <a:t>Fasce 3-5, 6-8, 9-12</a:t>
            </a:r>
            <a:endParaRPr lang="en-US" sz="1300" dirty="0"/>
          </a:p>
        </p:txBody>
      </p:sp>
      <p:sp>
        <p:nvSpPr>
          <p:cNvPr id="27" name="Text 25"/>
          <p:cNvSpPr txBox="1"/>
          <p:nvPr/>
        </p:nvSpPr>
        <p:spPr>
          <a:xfrm>
            <a:off x="731520" y="5303520"/>
            <a:ext cx="2286000" cy="457200"/>
          </a:xfrm>
          <a:prstGeom prst="rect">
            <a:avLst/>
          </a:prstGeom>
          <a:noFill/>
          <a:ln/>
        </p:spPr>
        <p:txBody>
          <a:bodyPr wrap="square" lIns="0" tIns="0" rIns="0" bIns="0" rtlCol="0" anchor="t"/>
          <a:lstStyle/>
          <a:p>
            <a:pPr indent="0" marL="0">
              <a:buNone/>
            </a:pPr>
            <a:r>
              <a:rPr lang="en-US" sz="1300" dirty="0">
                <a:solidFill>
                  <a:srgbClr val="6B5A51"/>
                </a:solidFill>
                <a:latin typeface="Source Sans 3" pitchFamily="34" charset="0"/>
                <a:ea typeface="Source Sans 3" pitchFamily="34" charset="-122"/>
                <a:cs typeface="Source Sans 3" pitchFamily="34" charset="-120"/>
              </a:rPr>
              <a:t>Concetti 1-A-iii, 1-B-ii, 1-B-iii</a:t>
            </a:r>
            <a:endParaRPr lang="en-US" sz="1300" dirty="0"/>
          </a:p>
        </p:txBody>
      </p:sp>
      <p:sp>
        <p:nvSpPr>
          <p:cNvPr id="28" name="Shape 26"/>
          <p:cNvSpPr/>
          <p:nvPr/>
        </p:nvSpPr>
        <p:spPr>
          <a:xfrm>
            <a:off x="3364992" y="3657600"/>
            <a:ext cx="2651760" cy="2148840"/>
          </a:xfrm>
          <a:prstGeom prst="roundRect">
            <a:avLst>
              <a:gd name="adj" fmla="val 5106"/>
            </a:avLst>
          </a:prstGeom>
          <a:solidFill>
            <a:srgbClr val="DCF1F3"/>
          </a:solidFill>
          <a:ln/>
        </p:spPr>
      </p:sp>
      <p:sp>
        <p:nvSpPr>
          <p:cNvPr id="29" name="Text 27"/>
          <p:cNvSpPr txBox="1"/>
          <p:nvPr/>
        </p:nvSpPr>
        <p:spPr>
          <a:xfrm>
            <a:off x="3547872" y="3767328"/>
            <a:ext cx="2286000" cy="384048"/>
          </a:xfrm>
          <a:prstGeom prst="rect">
            <a:avLst/>
          </a:prstGeom>
          <a:noFill/>
          <a:ln/>
        </p:spPr>
        <p:txBody>
          <a:bodyPr wrap="square" lIns="0" tIns="0" rIns="0" bIns="0" rtlCol="0" anchor="t"/>
          <a:lstStyle/>
          <a:p>
            <a:pPr indent="0" marL="0">
              <a:buNone/>
            </a:pPr>
            <a:r>
              <a:rPr lang="en-US" sz="1100" b="1" dirty="0">
                <a:solidFill>
                  <a:srgbClr val="0B7280"/>
                </a:solidFill>
                <a:latin typeface="Outfit" pitchFamily="34" charset="0"/>
                <a:ea typeface="Outfit" pitchFamily="34" charset="-122"/>
                <a:cs typeface="Outfit" pitchFamily="34" charset="-120"/>
              </a:rPr>
              <a:t>Chatbot</a:t>
            </a:r>
            <a:endParaRPr lang="en-US" sz="1100" dirty="0"/>
          </a:p>
        </p:txBody>
      </p:sp>
      <p:sp>
        <p:nvSpPr>
          <p:cNvPr id="30" name="Text 28"/>
          <p:cNvSpPr txBox="1"/>
          <p:nvPr/>
        </p:nvSpPr>
        <p:spPr>
          <a:xfrm>
            <a:off x="3547872" y="4187952"/>
            <a:ext cx="2286000" cy="685800"/>
          </a:xfrm>
          <a:prstGeom prst="rect">
            <a:avLst/>
          </a:prstGeom>
          <a:noFill/>
          <a:ln/>
        </p:spPr>
        <p:txBody>
          <a:bodyPr wrap="square" lIns="0" tIns="0" rIns="0" bIns="0" rtlCol="0" anchor="t"/>
          <a:lstStyle/>
          <a:p>
            <a:pPr indent="0" marL="0">
              <a:buNone/>
            </a:pPr>
            <a:r>
              <a:rPr lang="en-US" sz="1600" b="1" dirty="0">
                <a:solidFill>
                  <a:srgbClr val="7C2D12"/>
                </a:solidFill>
                <a:latin typeface="Outfit" pitchFamily="34" charset="0"/>
                <a:ea typeface="Outfit" pitchFamily="34" charset="-122"/>
                <a:cs typeface="Outfit" pitchFamily="34" charset="-120"/>
              </a:rPr>
              <a:t>Intelligent Assistant with Keywords (Cognimates)</a:t>
            </a:r>
            <a:endParaRPr lang="en-US" sz="1600" dirty="0"/>
          </a:p>
        </p:txBody>
      </p:sp>
      <p:sp>
        <p:nvSpPr>
          <p:cNvPr id="31" name="Text 29"/>
          <p:cNvSpPr txBox="1"/>
          <p:nvPr/>
        </p:nvSpPr>
        <p:spPr>
          <a:xfrm>
            <a:off x="3547872" y="5029200"/>
            <a:ext cx="2286000" cy="274320"/>
          </a:xfrm>
          <a:prstGeom prst="rect">
            <a:avLst/>
          </a:prstGeom>
          <a:noFill/>
          <a:ln/>
        </p:spPr>
        <p:txBody>
          <a:bodyPr wrap="square" lIns="0" tIns="0" rIns="0" bIns="0" rtlCol="0" anchor="ctr"/>
          <a:lstStyle/>
          <a:p>
            <a:pPr indent="0" marL="0">
              <a:buNone/>
            </a:pPr>
            <a:r>
              <a:rPr lang="en-US" sz="1300" dirty="0">
                <a:solidFill>
                  <a:srgbClr val="2A1D17"/>
                </a:solidFill>
                <a:latin typeface="Source Sans 3" pitchFamily="34" charset="0"/>
                <a:ea typeface="Source Sans 3" pitchFamily="34" charset="-122"/>
                <a:cs typeface="Source Sans 3" pitchFamily="34" charset="-120"/>
              </a:rPr>
              <a:t>Fasce 3-5, 6-8, 9-12</a:t>
            </a:r>
            <a:endParaRPr lang="en-US" sz="1300" dirty="0"/>
          </a:p>
        </p:txBody>
      </p:sp>
      <p:sp>
        <p:nvSpPr>
          <p:cNvPr id="32" name="Text 30"/>
          <p:cNvSpPr txBox="1"/>
          <p:nvPr/>
        </p:nvSpPr>
        <p:spPr>
          <a:xfrm>
            <a:off x="3547872" y="5303520"/>
            <a:ext cx="2286000" cy="457200"/>
          </a:xfrm>
          <a:prstGeom prst="rect">
            <a:avLst/>
          </a:prstGeom>
          <a:noFill/>
          <a:ln/>
        </p:spPr>
        <p:txBody>
          <a:bodyPr wrap="square" lIns="0" tIns="0" rIns="0" bIns="0" rtlCol="0" anchor="t"/>
          <a:lstStyle/>
          <a:p>
            <a:pPr indent="0" marL="0">
              <a:buNone/>
            </a:pPr>
            <a:r>
              <a:rPr lang="en-US" sz="1300" dirty="0">
                <a:solidFill>
                  <a:srgbClr val="6B5A51"/>
                </a:solidFill>
                <a:latin typeface="Source Sans 3" pitchFamily="34" charset="0"/>
                <a:ea typeface="Source Sans 3" pitchFamily="34" charset="-122"/>
                <a:cs typeface="Source Sans 3" pitchFamily="34" charset="-120"/>
              </a:rPr>
              <a:t>Concetti 4-A-iv</a:t>
            </a:r>
            <a:endParaRPr lang="en-US" sz="1300" dirty="0"/>
          </a:p>
        </p:txBody>
      </p:sp>
      <p:sp>
        <p:nvSpPr>
          <p:cNvPr id="33" name="Shape 31"/>
          <p:cNvSpPr/>
          <p:nvPr/>
        </p:nvSpPr>
        <p:spPr>
          <a:xfrm>
            <a:off x="6181344" y="3657600"/>
            <a:ext cx="2651760" cy="2148840"/>
          </a:xfrm>
          <a:prstGeom prst="roundRect">
            <a:avLst>
              <a:gd name="adj" fmla="val 5106"/>
            </a:avLst>
          </a:prstGeom>
          <a:solidFill>
            <a:srgbClr val="DCF1F3"/>
          </a:solidFill>
          <a:ln/>
        </p:spPr>
      </p:sp>
      <p:sp>
        <p:nvSpPr>
          <p:cNvPr id="34" name="Text 32"/>
          <p:cNvSpPr txBox="1"/>
          <p:nvPr/>
        </p:nvSpPr>
        <p:spPr>
          <a:xfrm>
            <a:off x="6364224" y="3767328"/>
            <a:ext cx="2286000" cy="384048"/>
          </a:xfrm>
          <a:prstGeom prst="rect">
            <a:avLst/>
          </a:prstGeom>
          <a:noFill/>
          <a:ln/>
        </p:spPr>
        <p:txBody>
          <a:bodyPr wrap="square" lIns="0" tIns="0" rIns="0" bIns="0" rtlCol="0" anchor="t"/>
          <a:lstStyle/>
          <a:p>
            <a:pPr indent="0" marL="0">
              <a:buNone/>
            </a:pPr>
            <a:r>
              <a:rPr lang="en-US" sz="1100" b="1" dirty="0">
                <a:solidFill>
                  <a:srgbClr val="0B7280"/>
                </a:solidFill>
                <a:latin typeface="Outfit" pitchFamily="34" charset="0"/>
                <a:ea typeface="Outfit" pitchFamily="34" charset="-122"/>
                <a:cs typeface="Outfit" pitchFamily="34" charset="-120"/>
              </a:rPr>
              <a:t>Chatbot</a:t>
            </a:r>
            <a:endParaRPr lang="en-US" sz="1100" dirty="0"/>
          </a:p>
        </p:txBody>
      </p:sp>
      <p:sp>
        <p:nvSpPr>
          <p:cNvPr id="35" name="Text 33"/>
          <p:cNvSpPr txBox="1"/>
          <p:nvPr/>
        </p:nvSpPr>
        <p:spPr>
          <a:xfrm>
            <a:off x="6364224" y="4187952"/>
            <a:ext cx="2286000" cy="685800"/>
          </a:xfrm>
          <a:prstGeom prst="rect">
            <a:avLst/>
          </a:prstGeom>
          <a:noFill/>
          <a:ln/>
        </p:spPr>
        <p:txBody>
          <a:bodyPr wrap="square" lIns="0" tIns="0" rIns="0" bIns="0" rtlCol="0" anchor="t"/>
          <a:lstStyle/>
          <a:p>
            <a:pPr indent="0" marL="0">
              <a:buNone/>
            </a:pPr>
            <a:r>
              <a:rPr lang="en-US" sz="1600" b="1" dirty="0">
                <a:solidFill>
                  <a:srgbClr val="7C2D12"/>
                </a:solidFill>
                <a:latin typeface="Outfit" pitchFamily="34" charset="0"/>
                <a:ea typeface="Outfit" pitchFamily="34" charset="-122"/>
                <a:cs typeface="Outfit" pitchFamily="34" charset="-120"/>
              </a:rPr>
              <a:t>Intelligent Assistant with Keywords (MLforKids)</a:t>
            </a:r>
            <a:endParaRPr lang="en-US" sz="1600" dirty="0"/>
          </a:p>
        </p:txBody>
      </p:sp>
      <p:sp>
        <p:nvSpPr>
          <p:cNvPr id="36" name="Text 34"/>
          <p:cNvSpPr txBox="1"/>
          <p:nvPr/>
        </p:nvSpPr>
        <p:spPr>
          <a:xfrm>
            <a:off x="6364224" y="5029200"/>
            <a:ext cx="2286000" cy="274320"/>
          </a:xfrm>
          <a:prstGeom prst="rect">
            <a:avLst/>
          </a:prstGeom>
          <a:noFill/>
          <a:ln/>
        </p:spPr>
        <p:txBody>
          <a:bodyPr wrap="square" lIns="0" tIns="0" rIns="0" bIns="0" rtlCol="0" anchor="ctr"/>
          <a:lstStyle/>
          <a:p>
            <a:pPr indent="0" marL="0">
              <a:buNone/>
            </a:pPr>
            <a:r>
              <a:rPr lang="en-US" sz="1300" dirty="0">
                <a:solidFill>
                  <a:srgbClr val="2A1D17"/>
                </a:solidFill>
                <a:latin typeface="Source Sans 3" pitchFamily="34" charset="0"/>
                <a:ea typeface="Source Sans 3" pitchFamily="34" charset="-122"/>
                <a:cs typeface="Source Sans 3" pitchFamily="34" charset="-120"/>
              </a:rPr>
              <a:t>Fasce 3-5, 6-8, 9-12</a:t>
            </a:r>
            <a:endParaRPr lang="en-US" sz="1300" dirty="0"/>
          </a:p>
        </p:txBody>
      </p:sp>
      <p:sp>
        <p:nvSpPr>
          <p:cNvPr id="37" name="Text 35"/>
          <p:cNvSpPr txBox="1"/>
          <p:nvPr/>
        </p:nvSpPr>
        <p:spPr>
          <a:xfrm>
            <a:off x="6364224" y="5303520"/>
            <a:ext cx="2286000" cy="457200"/>
          </a:xfrm>
          <a:prstGeom prst="rect">
            <a:avLst/>
          </a:prstGeom>
          <a:noFill/>
          <a:ln/>
        </p:spPr>
        <p:txBody>
          <a:bodyPr wrap="square" lIns="0" tIns="0" rIns="0" bIns="0" rtlCol="0" anchor="t"/>
          <a:lstStyle/>
          <a:p>
            <a:pPr indent="0" marL="0">
              <a:buNone/>
            </a:pPr>
            <a:r>
              <a:rPr lang="en-US" sz="1300" dirty="0">
                <a:solidFill>
                  <a:srgbClr val="6B5A51"/>
                </a:solidFill>
                <a:latin typeface="Source Sans 3" pitchFamily="34" charset="0"/>
                <a:ea typeface="Source Sans 3" pitchFamily="34" charset="-122"/>
                <a:cs typeface="Source Sans 3" pitchFamily="34" charset="-120"/>
              </a:rPr>
              <a:t>Concetti 4-A-iv</a:t>
            </a:r>
            <a:endParaRPr lang="en-US" sz="1300" dirty="0"/>
          </a:p>
        </p:txBody>
      </p:sp>
      <p:sp>
        <p:nvSpPr>
          <p:cNvPr id="38" name="Shape 36"/>
          <p:cNvSpPr/>
          <p:nvPr/>
        </p:nvSpPr>
        <p:spPr>
          <a:xfrm>
            <a:off x="8997696" y="3657600"/>
            <a:ext cx="2651760" cy="2148840"/>
          </a:xfrm>
          <a:prstGeom prst="roundRect">
            <a:avLst>
              <a:gd name="adj" fmla="val 5106"/>
            </a:avLst>
          </a:prstGeom>
          <a:solidFill>
            <a:srgbClr val="DCF1F3"/>
          </a:solidFill>
          <a:ln/>
        </p:spPr>
      </p:sp>
      <p:sp>
        <p:nvSpPr>
          <p:cNvPr id="39" name="Text 37"/>
          <p:cNvSpPr txBox="1"/>
          <p:nvPr/>
        </p:nvSpPr>
        <p:spPr>
          <a:xfrm>
            <a:off x="9180576" y="3767328"/>
            <a:ext cx="2286000" cy="384048"/>
          </a:xfrm>
          <a:prstGeom prst="rect">
            <a:avLst/>
          </a:prstGeom>
          <a:noFill/>
          <a:ln/>
        </p:spPr>
        <p:txBody>
          <a:bodyPr wrap="square" lIns="0" tIns="0" rIns="0" bIns="0" rtlCol="0" anchor="t"/>
          <a:lstStyle/>
          <a:p>
            <a:pPr indent="0" marL="0">
              <a:buNone/>
            </a:pPr>
            <a:r>
              <a:rPr lang="en-US" sz="1100" b="1" dirty="0">
                <a:solidFill>
                  <a:srgbClr val="0B7280"/>
                </a:solidFill>
                <a:latin typeface="Outfit" pitchFamily="34" charset="0"/>
                <a:ea typeface="Outfit" pitchFamily="34" charset="-122"/>
                <a:cs typeface="Outfit" pitchFamily="34" charset="-120"/>
              </a:rPr>
              <a:t>Chatbot</a:t>
            </a:r>
            <a:endParaRPr lang="en-US" sz="1100" dirty="0"/>
          </a:p>
        </p:txBody>
      </p:sp>
      <p:sp>
        <p:nvSpPr>
          <p:cNvPr id="40" name="Text 38"/>
          <p:cNvSpPr txBox="1"/>
          <p:nvPr/>
        </p:nvSpPr>
        <p:spPr>
          <a:xfrm>
            <a:off x="9180576" y="4187952"/>
            <a:ext cx="2286000" cy="685800"/>
          </a:xfrm>
          <a:prstGeom prst="rect">
            <a:avLst/>
          </a:prstGeom>
          <a:noFill/>
          <a:ln/>
        </p:spPr>
        <p:txBody>
          <a:bodyPr wrap="square" lIns="0" tIns="0" rIns="0" bIns="0" rtlCol="0" anchor="t"/>
          <a:lstStyle/>
          <a:p>
            <a:pPr indent="0" marL="0">
              <a:buNone/>
            </a:pPr>
            <a:r>
              <a:rPr lang="en-US" sz="1600" b="1" dirty="0">
                <a:solidFill>
                  <a:srgbClr val="7C2D12"/>
                </a:solidFill>
                <a:latin typeface="Outfit" pitchFamily="34" charset="0"/>
                <a:ea typeface="Outfit" pitchFamily="34" charset="-122"/>
                <a:cs typeface="Outfit" pitchFamily="34" charset="-120"/>
              </a:rPr>
              <a:t>Chatbot with BERT</a:t>
            </a:r>
            <a:endParaRPr lang="en-US" sz="1600" dirty="0"/>
          </a:p>
        </p:txBody>
      </p:sp>
      <p:sp>
        <p:nvSpPr>
          <p:cNvPr id="41" name="Text 39"/>
          <p:cNvSpPr txBox="1"/>
          <p:nvPr/>
        </p:nvSpPr>
        <p:spPr>
          <a:xfrm>
            <a:off x="9180576" y="5029200"/>
            <a:ext cx="2286000" cy="274320"/>
          </a:xfrm>
          <a:prstGeom prst="rect">
            <a:avLst/>
          </a:prstGeom>
          <a:noFill/>
          <a:ln/>
        </p:spPr>
        <p:txBody>
          <a:bodyPr wrap="square" lIns="0" tIns="0" rIns="0" bIns="0" rtlCol="0" anchor="ctr"/>
          <a:lstStyle/>
          <a:p>
            <a:pPr indent="0" marL="0">
              <a:buNone/>
            </a:pPr>
            <a:r>
              <a:rPr lang="en-US" sz="1300" dirty="0">
                <a:solidFill>
                  <a:srgbClr val="2A1D17"/>
                </a:solidFill>
                <a:latin typeface="Source Sans 3" pitchFamily="34" charset="0"/>
                <a:ea typeface="Source Sans 3" pitchFamily="34" charset="-122"/>
                <a:cs typeface="Source Sans 3" pitchFamily="34" charset="-120"/>
              </a:rPr>
              <a:t>Fasce 6-8, 9-12</a:t>
            </a:r>
            <a:endParaRPr lang="en-US" sz="1300" dirty="0"/>
          </a:p>
        </p:txBody>
      </p:sp>
      <p:sp>
        <p:nvSpPr>
          <p:cNvPr id="42" name="Text 40"/>
          <p:cNvSpPr txBox="1"/>
          <p:nvPr/>
        </p:nvSpPr>
        <p:spPr>
          <a:xfrm>
            <a:off x="9180576" y="5303520"/>
            <a:ext cx="2286000" cy="457200"/>
          </a:xfrm>
          <a:prstGeom prst="rect">
            <a:avLst/>
          </a:prstGeom>
          <a:noFill/>
          <a:ln/>
        </p:spPr>
        <p:txBody>
          <a:bodyPr wrap="square" lIns="0" tIns="0" rIns="0" bIns="0" rtlCol="0" anchor="t"/>
          <a:lstStyle/>
          <a:p>
            <a:pPr indent="0" marL="0">
              <a:buNone/>
            </a:pPr>
            <a:r>
              <a:rPr lang="en-US" sz="1300" dirty="0">
                <a:solidFill>
                  <a:srgbClr val="6B5A51"/>
                </a:solidFill>
                <a:latin typeface="Source Sans 3" pitchFamily="34" charset="0"/>
                <a:ea typeface="Source Sans 3" pitchFamily="34" charset="-122"/>
                <a:cs typeface="Source Sans 3" pitchFamily="34" charset="-120"/>
              </a:rPr>
              <a:t>Concetti 4-A-iv</a:t>
            </a:r>
            <a:endParaRPr lang="en-US" sz="1300" dirty="0"/>
          </a:p>
        </p:txBody>
      </p:sp>
      <p:sp>
        <p:nvSpPr>
          <p:cNvPr id="43" name="Text 41"/>
          <p:cNvSpPr txBox="1"/>
          <p:nvPr/>
        </p:nvSpPr>
        <p:spPr>
          <a:xfrm>
            <a:off x="548640" y="5989320"/>
            <a:ext cx="11091672" cy="274320"/>
          </a:xfrm>
          <a:prstGeom prst="rect">
            <a:avLst/>
          </a:prstGeom>
          <a:noFill/>
          <a:ln/>
        </p:spPr>
        <p:txBody>
          <a:bodyPr wrap="square" lIns="0" tIns="0" rIns="0" bIns="0" rtlCol="0" anchor="ctr"/>
          <a:lstStyle/>
          <a:p>
            <a:pPr indent="0" marL="0">
              <a:buNone/>
            </a:pPr>
            <a:r>
              <a:rPr lang="en-US" sz="1100" i="1" dirty="0">
                <a:solidFill>
                  <a:srgbClr val="6B5A51"/>
                </a:solidFill>
                <a:latin typeface="Source Sans 3" pitchFamily="34" charset="0"/>
                <a:ea typeface="Source Sans 3" pitchFamily="34" charset="-122"/>
                <a:cs typeface="Source Sans 3" pitchFamily="34" charset="-120"/>
              </a:rPr>
              <a:t>AI4K12 Activity Resource Guides (2022–2025); concetti come dichiarati da ciascuna guida</a:t>
            </a:r>
            <a:endParaRPr lang="en-US" sz="11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1" type="title" hasCustomPrompt="1"/>
          </p:nvPr>
        </p:nvSpPr>
        <p:spPr>
          <a:xfrm>
            <a:off x="548640" y="457200"/>
            <a:ext cx="11091672" cy="731520"/>
          </a:xfrm>
          <a:prstGeom prst="rect">
            <a:avLst/>
          </a:prstGeom>
          <a:noFill/>
          <a:ln/>
        </p:spPr>
        <p:txBody>
          <a:bodyPr wrap="square" lIns="0" tIns="0" rIns="0" bIns="0" rtlCol="0" anchor="ctr"/>
          <a:lstStyle/>
          <a:p>
            <a:pPr algn="l" indent="0" marL="0">
              <a:buNone/>
            </a:pPr>
            <a:r>
              <a:rPr lang="en-US" sz="3200" b="1" dirty="0">
                <a:solidFill>
                  <a:srgbClr val="7C2D12"/>
                </a:solidFill>
                <a:latin typeface="Outfit" pitchFamily="34" charset="0"/>
                <a:ea typeface="Outfit" pitchFamily="34" charset="-122"/>
                <a:cs typeface="Outfit" pitchFamily="34" charset="-120"/>
              </a:rPr>
              <a:t>Dalle linee guida alla progettazione</a:t>
            </a:r>
            <a:endParaRPr lang="en-US" sz="3200" dirty="0"/>
          </a:p>
        </p:txBody>
      </p:sp>
      <p:sp>
        <p:nvSpPr>
          <p:cNvPr id="3" name="Text 1"/>
          <p:cNvSpPr/>
          <p:nvPr>
            <p:ph idx="103" type="body" hasCustomPrompt="1"/>
          </p:nvPr>
        </p:nvSpPr>
        <p:spPr>
          <a:xfrm>
            <a:off x="914400" y="1600200"/>
            <a:ext cx="10360152" cy="548640"/>
          </a:xfrm>
          <a:prstGeom prst="rect">
            <a:avLst/>
          </a:prstGeom>
          <a:noFill/>
          <a:ln/>
        </p:spPr>
        <p:txBody>
          <a:bodyPr wrap="square" lIns="0" tIns="0" rIns="0" bIns="0" rtlCol="0" anchor="ctr"/>
          <a:lstStyle/>
          <a:p>
            <a:pPr algn="l" indent="0" marL="0">
              <a:buNone/>
            </a:pPr>
            <a:r>
              <a:rPr lang="en-US" sz="2200" b="1" dirty="0">
                <a:solidFill>
                  <a:srgbClr val="7C2D12"/>
                </a:solidFill>
                <a:latin typeface="Outfit" pitchFamily="34" charset="0"/>
                <a:ea typeface="Outfit" pitchFamily="34" charset="-122"/>
                <a:cs typeface="Outfit" pitchFamily="34" charset="-120"/>
              </a:rPr>
              <a:t>Proposta di lavoro</a:t>
            </a:r>
            <a:endParaRPr lang="en-US" sz="2200" dirty="0"/>
          </a:p>
        </p:txBody>
      </p:sp>
      <p:sp>
        <p:nvSpPr>
          <p:cNvPr id="4" name="Text 1"/>
          <p:cNvSpPr/>
          <p:nvPr>
            <p:ph idx="104" type="body" hasCustomPrompt="1"/>
          </p:nvPr>
        </p:nvSpPr>
        <p:spPr>
          <a:xfrm>
            <a:off x="914400" y="2286000"/>
            <a:ext cx="10360152" cy="3657600"/>
          </a:xfrm>
          <a:prstGeom prst="rect">
            <a:avLst/>
          </a:prstGeom>
          <a:noFill/>
          <a:ln/>
        </p:spPr>
        <p:txBody>
          <a:bodyPr wrap="square" lIns="0" tIns="0" rIns="0" bIns="0" rtlCol="0" anchor="t"/>
          <a:lstStyle/>
          <a:p>
            <a:pPr indent="0" marL="0">
              <a:spcAft>
                <a:spcPts val="600"/>
              </a:spcAft>
              <a:buNone/>
            </a:pPr>
            <a:r>
              <a:rPr lang="en-US" sz="1600" dirty="0">
                <a:solidFill>
                  <a:srgbClr val="2A1D17"/>
                </a:solidFill>
                <a:latin typeface="Source Sans 3" pitchFamily="34" charset="0"/>
                <a:ea typeface="Source Sans 3" pitchFamily="34" charset="-122"/>
                <a:cs typeface="Source Sans 3" pitchFamily="34" charset="-120"/>
              </a:rPr>
              <a:t>1.  Scegliete la fascia della vostra classe e una grande idea da cui partire.</a:t>
            </a:r>
            <a:endParaRPr lang="en-US" sz="1600" dirty="0"/>
          </a:p>
          <a:p>
            <a:pPr indent="0" marL="0">
              <a:spcAft>
                <a:spcPts val="600"/>
              </a:spcAft>
              <a:buNone/>
            </a:pPr>
            <a:r>
              <a:rPr lang="en-US" sz="1600" dirty="0">
                <a:solidFill>
                  <a:srgbClr val="2A1D17"/>
                </a:solidFill>
                <a:latin typeface="Source Sans 3" pitchFamily="34" charset="0"/>
                <a:ea typeface="Source Sans 3" pitchFamily="34" charset="-122"/>
                <a:cs typeface="Source Sans 3" pitchFamily="34" charset="-120"/>
              </a:rPr>
              <a:t>2.  Leggete per i concetti di quell'idea l'obiettivo di apprendimento (OA) e la comprensione durevole (CD) della fascia.</a:t>
            </a:r>
            <a:endParaRPr lang="en-US" sz="1600" dirty="0"/>
          </a:p>
          <a:p>
            <a:pPr indent="0" marL="0">
              <a:spcAft>
                <a:spcPts val="600"/>
              </a:spcAft>
              <a:buNone/>
            </a:pPr>
            <a:r>
              <a:rPr lang="en-US" sz="1600" dirty="0">
                <a:solidFill>
                  <a:srgbClr val="2A1D17"/>
                </a:solidFill>
                <a:latin typeface="Source Sans 3" pitchFamily="34" charset="0"/>
                <a:ea typeface="Source Sans 3" pitchFamily="34" charset="-122"/>
                <a:cs typeface="Source Sans 3" pitchFamily="34" charset="-120"/>
              </a:rPr>
              <a:t>3.  Confrontate la fascia precedente e quella successiva per capire che cosa gli studenti sanno già e dove arriveranno.</a:t>
            </a:r>
            <a:endParaRPr lang="en-US" sz="1600" dirty="0"/>
          </a:p>
          <a:p>
            <a:pPr indent="0" marL="0">
              <a:spcAft>
                <a:spcPts val="600"/>
              </a:spcAft>
              <a:buNone/>
            </a:pPr>
            <a:r>
              <a:rPr lang="en-US" sz="1600" dirty="0">
                <a:solidFill>
                  <a:srgbClr val="2A1D17"/>
                </a:solidFill>
                <a:latin typeface="Source Sans 3" pitchFamily="34" charset="0"/>
                <a:ea typeface="Source Sans 3" pitchFamily="34" charset="-122"/>
                <a:cs typeface="Source Sans 3" pitchFamily="34" charset="-120"/>
              </a:rPr>
              <a:t>4.  Cercate tra le guide alle attività quella che dichiara il concetto scelto, oppure progettatene una vostra.</a:t>
            </a:r>
            <a:endParaRPr lang="en-US" sz="1600" dirty="0"/>
          </a:p>
          <a:p>
            <a:pPr indent="0" marL="0">
              <a:spcAft>
                <a:spcPts val="600"/>
              </a:spcAft>
              <a:buNone/>
            </a:pPr>
            <a:r>
              <a:rPr lang="en-US" sz="1600" dirty="0">
                <a:solidFill>
                  <a:srgbClr val="2A1D17"/>
                </a:solidFill>
                <a:latin typeface="Source Sans 3" pitchFamily="34" charset="0"/>
                <a:ea typeface="Source Sans 3" pitchFamily="34" charset="-122"/>
                <a:cs typeface="Source Sans 3" pitchFamily="34" charset="-120"/>
              </a:rPr>
              <a:t>5.  Registrate nell'autovalutazione della sezione AI4K12 il livello raggiunto dalla classe nei concetti trattati.</a:t>
            </a:r>
            <a:endParaRPr lang="en-US" sz="1600" dirty="0"/>
          </a:p>
        </p:txBody>
      </p:sp>
      <p:sp>
        <p:nvSpPr>
          <p:cNvPr id="5" name="Shape 3"/>
          <p:cNvSpPr/>
          <p:nvPr/>
        </p:nvSpPr>
        <p:spPr>
          <a:xfrm>
            <a:off x="9326880" y="1691640"/>
            <a:ext cx="2103120" cy="329184"/>
          </a:xfrm>
          <a:prstGeom prst="roundRect">
            <a:avLst>
              <a:gd name="adj" fmla="val 50000"/>
            </a:avLst>
          </a:prstGeom>
          <a:solidFill>
            <a:srgbClr val="7C2D12"/>
          </a:solidFill>
          <a:ln/>
        </p:spPr>
      </p:sp>
      <p:sp>
        <p:nvSpPr>
          <p:cNvPr id="6" name="Text 4"/>
          <p:cNvSpPr txBox="1"/>
          <p:nvPr/>
        </p:nvSpPr>
        <p:spPr>
          <a:xfrm>
            <a:off x="9326880" y="1691640"/>
            <a:ext cx="2103120" cy="329184"/>
          </a:xfrm>
          <a:prstGeom prst="rect">
            <a:avLst/>
          </a:prstGeom>
          <a:noFill/>
          <a:ln/>
        </p:spPr>
        <p:txBody>
          <a:bodyPr wrap="square" lIns="0" tIns="0" rIns="0" bIns="0" rtlCol="0" anchor="ctr"/>
          <a:lstStyle/>
          <a:p>
            <a:pPr algn="ctr" indent="0" marL="0">
              <a:buNone/>
            </a:pPr>
            <a:r>
              <a:rPr lang="en-US" sz="1200" b="1" dirty="0">
                <a:solidFill>
                  <a:srgbClr val="FFFFFF"/>
                </a:solidFill>
                <a:latin typeface="Source Sans 3" pitchFamily="34" charset="0"/>
                <a:ea typeface="Source Sans 3" pitchFamily="34" charset="-122"/>
                <a:cs typeface="Source Sans 3" pitchFamily="34" charset="-120"/>
              </a:rPr>
              <a:t>Proposta del formatore</a:t>
            </a:r>
            <a:endParaRPr lang="en-US" sz="12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2" type="body" hasCustomPrompt="1"/>
          </p:nvPr>
        </p:nvSpPr>
        <p:spPr>
          <a:xfrm>
            <a:off x="2651760" y="1737360"/>
            <a:ext cx="8778240" cy="2651760"/>
          </a:xfrm>
          <a:prstGeom prst="rect">
            <a:avLst/>
          </a:prstGeom>
          <a:noFill/>
          <a:ln/>
        </p:spPr>
        <p:txBody>
          <a:bodyPr wrap="square" lIns="0" tIns="0" rIns="0" bIns="0" rtlCol="0" anchor="t"/>
          <a:lstStyle/>
          <a:p>
            <a:pPr indent="0" marL="0">
              <a:buNone/>
            </a:pPr>
            <a:r>
              <a:rPr lang="en-US" sz="2600" i="1" dirty="0">
                <a:solidFill>
                  <a:srgbClr val="7C2D12"/>
                </a:solidFill>
                <a:latin typeface="Outfit" pitchFamily="34" charset="0"/>
                <a:ea typeface="Outfit" pitchFamily="34" charset="-122"/>
                <a:cs typeface="Outfit" pitchFamily="34" charset="-120"/>
              </a:rPr>
              <a:t>«È importante discutere degli impatti che l'IA sta generando nella nostra società e sviluppare criteri per il design etico e per la diffusione dei sistemi basati sull'IA.»</a:t>
            </a:r>
            <a:endParaRPr lang="en-US" sz="2600" dirty="0"/>
          </a:p>
        </p:txBody>
      </p:sp>
      <p:sp>
        <p:nvSpPr>
          <p:cNvPr id="3" name="Text 1"/>
          <p:cNvSpPr/>
          <p:nvPr>
            <p:ph idx="103" type="body" hasCustomPrompt="1"/>
          </p:nvPr>
        </p:nvSpPr>
        <p:spPr>
          <a:xfrm>
            <a:off x="2651760" y="4526280"/>
            <a:ext cx="8778240" cy="548640"/>
          </a:xfrm>
          <a:prstGeom prst="rect">
            <a:avLst/>
          </a:prstGeom>
          <a:noFill/>
          <a:ln/>
        </p:spPr>
        <p:txBody>
          <a:bodyPr wrap="square" lIns="0" tIns="0" rIns="0" bIns="0" rtlCol="0" anchor="t"/>
          <a:lstStyle/>
          <a:p>
            <a:pPr indent="0" marL="0">
              <a:buNone/>
            </a:pPr>
            <a:r>
              <a:rPr lang="en-US" sz="1600" b="1" dirty="0">
                <a:solidFill>
                  <a:srgbClr val="A23B12"/>
                </a:solidFill>
                <a:latin typeface="Source Sans 3" pitchFamily="34" charset="0"/>
                <a:ea typeface="Source Sans 3" pitchFamily="34" charset="-122"/>
                <a:cs typeface="Source Sans 3" pitchFamily="34" charset="-120"/>
              </a:rPr>
              <a:t>– Poster «Cinque grandi idee sull'Intelligenza Artificiale», idea 5, AI4K12 (trad. Ammagamma srl)</a:t>
            </a:r>
            <a:endParaRPr lang="en-US" sz="1600" dirty="0"/>
          </a:p>
        </p:txBody>
      </p:sp>
      <p:sp>
        <p:nvSpPr>
          <p:cNvPr id="25" name="Slide Number Placeholder 0"/>
          <p:cNvSpPr>
            <a:spLocks noGrp="1"/>
          </p:cNvSpPr>
          <p:nvPr>
            <p:ph type="sldNum" sz="quarter" idx="4294967295"/>
          </p:nvPr>
        </p:nvSpPr>
        <p:spPr>
          <a:xfrm>
            <a:off x="11064240" y="6419088"/>
            <a:ext cx="576072" cy="274320"/>
          </a:xfrm>
          <a:prstGeom prst="rect">
            <a:avLst/>
          </a:prstGeom>
          <a:extLst>
            <a:ext uri="{C572A759-6A51-4108-AA02-DFA0A04FC94B}">
              <ma14:wrappingTextBoxFlag xmlns:ma14="http://schemas.microsoft.com/office/mac/drawingml/2011/main" val="0"/>
            </a:ext>
          </a:extLst>
        </p:spPr>
        <p:txBody>
          <a:bodyPr lIns="0" tIns="0" rIns="0" bIns="0"/>
          <a:lstStyle>
            <a:lvl1pPr>
              <a:defRPr sz="1100">
                <a:solidFill>
                  <a:srgbClr val="7C2D12"/>
                </a:solidFill>
                <a:latin typeface="Outfit"/>
                <a:ea typeface="Outfit"/>
                <a:cs typeface="Outfit"/>
              </a:defRPr>
            </a:lvl1pPr>
          </a:lstStyle>
          <a:p>
            <a:pPr algn="r"/>
            <a:fld id="{F7021451-1387-4CA6-816F-3879F97B5CBC}" type="slidenum">
              <a:rPr b="1"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1" type="title" hasCustomPrompt="1"/>
          </p:nvPr>
        </p:nvSpPr>
        <p:spPr>
          <a:xfrm>
            <a:off x="731520" y="822960"/>
            <a:ext cx="8412480" cy="1097280"/>
          </a:xfrm>
          <a:prstGeom prst="rect">
            <a:avLst/>
          </a:prstGeom>
          <a:noFill/>
          <a:ln/>
        </p:spPr>
        <p:txBody>
          <a:bodyPr wrap="square" lIns="0" tIns="0" rIns="0" bIns="0" rtlCol="0" anchor="ctr"/>
          <a:lstStyle/>
          <a:p>
            <a:pPr algn="l" indent="0" marL="0">
              <a:buNone/>
            </a:pPr>
            <a:r>
              <a:rPr lang="en-US" sz="4400" b="1" dirty="0">
                <a:solidFill>
                  <a:srgbClr val="FFFFFF"/>
                </a:solidFill>
                <a:latin typeface="Outfit" pitchFamily="34" charset="0"/>
                <a:ea typeface="Outfit" pitchFamily="34" charset="-122"/>
                <a:cs typeface="Outfit" pitchFamily="34" charset="-120"/>
              </a:rPr>
              <a:t>Grazie</a:t>
            </a:r>
            <a:endParaRPr lang="en-US" sz="4400" dirty="0"/>
          </a:p>
        </p:txBody>
      </p:sp>
      <p:sp>
        <p:nvSpPr>
          <p:cNvPr id="3" name="Text 0"/>
          <p:cNvSpPr/>
          <p:nvPr>
            <p:ph idx="102" type="body" hasCustomPrompt="1"/>
          </p:nvPr>
        </p:nvSpPr>
        <p:spPr>
          <a:xfrm>
            <a:off x="731520" y="2103120"/>
            <a:ext cx="8229600" cy="1463040"/>
          </a:xfrm>
          <a:prstGeom prst="rect">
            <a:avLst/>
          </a:prstGeom>
          <a:noFill/>
          <a:ln/>
        </p:spPr>
        <p:txBody>
          <a:bodyPr wrap="square" lIns="0" tIns="0" rIns="0" bIns="0" rtlCol="0" anchor="t"/>
          <a:lstStyle/>
          <a:p>
            <a:pPr indent="0" marL="0">
              <a:buNone/>
            </a:pPr>
            <a:r>
              <a:rPr lang="en-US" sz="1800" b="1" dirty="0">
                <a:solidFill>
                  <a:srgbClr val="FFFFFF"/>
                </a:solidFill>
                <a:latin typeface="Source Sans 3" pitchFamily="34" charset="0"/>
                <a:ea typeface="Source Sans 3" pitchFamily="34" charset="-122"/>
                <a:cs typeface="Source Sans 3" pitchFamily="34" charset="-120"/>
              </a:rPr>
              <a:t>Antonio Scaramuzzino</a:t>
            </a:r>
            <a:endParaRPr lang="en-US" sz="1800" dirty="0"/>
          </a:p>
          <a:p>
            <a:pPr indent="0" marL="0">
              <a:buNone/>
            </a:pPr>
            <a:r>
              <a:rPr lang="en-US" sz="1800" dirty="0">
                <a:solidFill>
                  <a:srgbClr val="FFFFFF"/>
                </a:solidFill>
                <a:latin typeface="Source Sans 3" pitchFamily="34" charset="0"/>
                <a:ea typeface="Source Sans 3" pitchFamily="34" charset="-122"/>
                <a:cs typeface="Source Sans 3" pitchFamily="34" charset="-120"/>
              </a:rPr>
              <a:t>Tabelle complete, attività e autovalutazione: sezione AI4K12 del ProfTecnologIA Framework</a:t>
            </a:r>
            <a:endParaRPr lang="en-US" sz="1800" dirty="0"/>
          </a:p>
          <a:p>
            <a:pPr indent="0" marL="0">
              <a:buNone/>
            </a:pPr>
            <a:r>
              <a:rPr lang="en-US" sz="1800" dirty="0">
                <a:solidFill>
                  <a:srgbClr val="FFFFFF"/>
                </a:solidFill>
                <a:latin typeface="Source Sans 3" pitchFamily="34" charset="0"/>
                <a:ea typeface="Source Sans 3" pitchFamily="34" charset="-122"/>
                <a:cs typeface="Source Sans 3" pitchFamily="34" charset="-120"/>
              </a:rPr>
              <a:t>proftecnologia-framework.vercel.app/ai4k12/</a:t>
            </a:r>
            <a:endParaRPr lang="en-US" sz="1800" dirty="0"/>
          </a:p>
        </p:txBody>
      </p:sp>
      <p:sp>
        <p:nvSpPr>
          <p:cNvPr id="4" name="Text 0"/>
          <p:cNvSpPr/>
          <p:nvPr>
            <p:ph idx="103" type="body" hasCustomPrompt="1"/>
          </p:nvPr>
        </p:nvSpPr>
        <p:spPr>
          <a:xfrm>
            <a:off x="731520" y="3794760"/>
            <a:ext cx="10698480" cy="2377440"/>
          </a:xfrm>
          <a:prstGeom prst="rect">
            <a:avLst/>
          </a:prstGeom>
          <a:noFill/>
          <a:ln/>
        </p:spPr>
        <p:txBody>
          <a:bodyPr wrap="square" lIns="0" tIns="0" rIns="0" bIns="0" rtlCol="0" anchor="t"/>
          <a:lstStyle/>
          <a:p>
            <a:pPr indent="0" marL="0">
              <a:spcAft>
                <a:spcPts val="400"/>
              </a:spcAft>
              <a:buNone/>
            </a:pPr>
            <a:r>
              <a:rPr lang="en-US" sz="1100" dirty="0">
                <a:solidFill>
                  <a:srgbClr val="F1DCCF"/>
                </a:solidFill>
                <a:latin typeface="Source Sans 3" pitchFamily="34" charset="0"/>
                <a:ea typeface="Source Sans 3" pitchFamily="34" charset="-122"/>
                <a:cs typeface="Source Sans 3" pitchFamily="34" charset="-120"/>
              </a:rPr>
              <a:t>AI4K12 Initiative (AAAI e CSTA). Five Big Ideas in Artificial Intelligence, poster v.2; traduzione italiana «Cinque grandi idee sull'Intelligenza Artificiale», Ammagamma srl. https://ai4k12.org/resources/big-ideas-poster/</a:t>
            </a:r>
            <a:endParaRPr lang="en-US" sz="1100" dirty="0"/>
          </a:p>
          <a:p>
            <a:pPr indent="0" marL="0">
              <a:spcAft>
                <a:spcPts val="400"/>
              </a:spcAft>
              <a:buNone/>
            </a:pPr>
            <a:r>
              <a:rPr lang="en-US" sz="1100" dirty="0">
                <a:solidFill>
                  <a:srgbClr val="F1DCCF"/>
                </a:solidFill>
                <a:latin typeface="Source Sans 3" pitchFamily="34" charset="0"/>
                <a:ea typeface="Source Sans 3" pitchFamily="34" charset="-122"/>
                <a:cs typeface="Source Sans 3" pitchFamily="34" charset="-120"/>
              </a:rPr>
              <a:t>AI4K12 Initiative. Big Idea 1–5 Progression Charts, bozze di lavoro 2020–2022. https://ai4k12.org/gradeband-progression-charts/</a:t>
            </a:r>
            <a:endParaRPr lang="en-US" sz="1100" dirty="0"/>
          </a:p>
          <a:p>
            <a:pPr indent="0" marL="0">
              <a:spcAft>
                <a:spcPts val="400"/>
              </a:spcAft>
              <a:buNone/>
            </a:pPr>
            <a:r>
              <a:rPr lang="en-US" sz="1100" dirty="0">
                <a:solidFill>
                  <a:srgbClr val="F1DCCF"/>
                </a:solidFill>
                <a:latin typeface="Source Sans 3" pitchFamily="34" charset="0"/>
                <a:ea typeface="Source Sans 3" pitchFamily="34" charset="-122"/>
                <a:cs typeface="Source Sans 3" pitchFamily="34" charset="-120"/>
              </a:rPr>
              <a:t>AI4K12 Initiative. Activity Resource Guides, 2022–2025. https://ai4k12.org/activities/</a:t>
            </a:r>
            <a:endParaRPr lang="en-US" sz="1100" dirty="0"/>
          </a:p>
          <a:p>
            <a:pPr indent="0" marL="0">
              <a:spcAft>
                <a:spcPts val="400"/>
              </a:spcAft>
              <a:buNone/>
            </a:pPr>
            <a:r>
              <a:rPr lang="en-US" sz="1100" dirty="0">
                <a:solidFill>
                  <a:srgbClr val="F1DCCF"/>
                </a:solidFill>
                <a:latin typeface="Source Sans 3" pitchFamily="34" charset="0"/>
                <a:ea typeface="Source Sans 3" pitchFamily="34" charset="-122"/>
                <a:cs typeface="Source Sans 3" pitchFamily="34" charset="-120"/>
              </a:rPr>
              <a:t>Opere originali AI4K12 con licenza CC BY-NC-SA 4.0 (uso non commerciale). Traduzione e adattamento: Antonio Scaramuzzino, ProfTecnologIA Framework, distribuiti con la stessa licenza. La ruota e le illustrazioni sono tratte dal poster italiano AI4K12; il logo AI4K12 non è utilizzato. Progetto AI4K12 finanziato dalla National Science Foundation (DRL-1846073); guide alle attività finanziate da NEOM Company.</a:t>
            </a:r>
            <a:endParaRPr lang="en-US" sz="1100" dirty="0"/>
          </a:p>
          <a:p>
            <a:pPr indent="0" marL="0">
              <a:spcAft>
                <a:spcPts val="400"/>
              </a:spcAft>
              <a:buNone/>
            </a:pPr>
            <a:r>
              <a:rPr lang="en-US" sz="1100" dirty="0">
                <a:solidFill>
                  <a:srgbClr val="F1DCCF"/>
                </a:solidFill>
                <a:latin typeface="Source Sans 3" pitchFamily="34" charset="0"/>
                <a:ea typeface="Source Sans 3" pitchFamily="34" charset="-122"/>
                <a:cs typeface="Source Sans 3" pitchFamily="34" charset="-120"/>
              </a:rPr>
              <a:t>I testi delle cinque idee riprendono il poster italiano pubblicato da AI4K12. Tabelle di progressione, idee chiave e attività sono una traduzione non ufficiale del curatore, non rivista da AI4K12: in caso di dubbio fa fede il testo inglese. La corrispondenza tra fasce e ordini di scuola italiani e le proposte didattiche sono del formatore.</a:t>
            </a:r>
            <a:endParaRPr lang="en-US" sz="1100" dirty="0"/>
          </a:p>
        </p:txBody>
      </p:sp>
    </p:spTree>
  </p:cSld>
  <p:clrMapOvr>
    <a:masterClrMapping/>
  </p:clrMapOvr>
</p:sld>
</file>

<file path=ppt/theme/theme1.xml><?xml version="1.0" encoding="utf-8"?>
<a:theme xmlns:a="http://schemas.openxmlformats.org/drawingml/2006/main" name="AI4K12">
  <a:themeElements>
    <a:clrScheme name="AI4K12">
      <a:dk1>
        <a:srgbClr val="2A1D17"/>
      </a:dk1>
      <a:lt1>
        <a:srgbClr val="FFFFFF"/>
      </a:lt1>
      <a:dk2>
        <a:srgbClr val="7C2D12"/>
      </a:dk2>
      <a:lt2>
        <a:srgbClr val="F8F4F1"/>
      </a:lt2>
      <a:accent1>
        <a:srgbClr val="2A66AA"/>
      </a:accent1>
      <a:accent2>
        <a:srgbClr val="9A5B00"/>
      </a:accent2>
      <a:accent3>
        <a:srgbClr val="26724A"/>
      </a:accent3>
      <a:accent4>
        <a:srgbClr val="0B7280"/>
      </a:accent4>
      <a:accent5>
        <a:srgbClr val="A92E64"/>
      </a:accent5>
      <a:accent6>
        <a:srgbClr val="FFB27A"/>
      </a:accent6>
      <a:hlink>
        <a:srgbClr val="A23B12"/>
      </a:hlink>
      <a:folHlink>
        <a:srgbClr val="7C2D12"/>
      </a:folHlink>
    </a:clrScheme>
    <a:fontScheme name="AI4K12">
      <a:majorFont>
        <a:latin typeface="Outfi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ource Sans 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21</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cinque grandi idee sull'IA: le linee guida AI4K12</dc:title>
  <dc:subject>PptxGenJS Presentation</dc:subject>
  <dc:creator>Antonio Scaramuzzino</dc:creator>
  <cp:lastModifiedBy>Antonio Scaramuzzino</cp:lastModifiedBy>
  <cp:revision>1</cp:revision>
  <dcterms:created xsi:type="dcterms:W3CDTF">2026-10-21T17:01:29Z</dcterms:created>
  <dcterms:modified xsi:type="dcterms:W3CDTF">2026-10-21T17:01:29Z</dcterms:modified>
</cp:coreProperties>
</file>