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fc3c6f61-3ab8-76b0-adc1-1fe6883b954d}">
          <p14:sldIdLst>
            <p14:sldId id="256"/>
          </p14:sldIdLst>
        </p14:section>
        <p14:section name="La fascia 6-8" id="{383d24a7-e714-8264-a70e-540d028fd262}">
          <p14:sldIdLst>
            <p14:sldId id="257"/>
            <p14:sldId id="258"/>
            <p14:sldId id="259"/>
            <p14:sldId id="260"/>
          </p14:sldIdLst>
        </p14:section>
        <p14:section name="Percezione" id="{85217645-f377-1c3a-50d4-dc55c53a61db}">
          <p14:sldIdLst>
            <p14:sldId id="261"/>
            <p14:sldId id="262"/>
            <p14:sldId id="263"/>
          </p14:sldIdLst>
        </p14:section>
        <p14:section name="Rappresentazione e ragionamento" id="{54e8c7a9-ce50-27d5-3d37-30f2e9d0f9af}">
          <p14:sldIdLst>
            <p14:sldId id="264"/>
            <p14:sldId id="265"/>
            <p14:sldId id="266"/>
          </p14:sldIdLst>
        </p14:section>
        <p14:section name="Apprendimento" id="{babf9e82-9686-1108-8d1d-2da757bb12dd}">
          <p14:sldIdLst>
            <p14:sldId id="267"/>
            <p14:sldId id="268"/>
            <p14:sldId id="269"/>
          </p14:sldIdLst>
        </p14:section>
        <p14:section name="Interazione naturale" id="{616829b8-fc15-5efd-3a52-33508ceb0006}">
          <p14:sldIdLst>
            <p14:sldId id="270"/>
            <p14:sldId id="271"/>
            <p14:sldId id="272"/>
          </p14:sldIdLst>
        </p14:section>
        <p14:section name="Impatto sociale" id="{81c69d7d-bd33-c6a1-1176-98b4b40e2fc0}">
          <p14:sldIdLst>
            <p14:sldId id="273"/>
            <p14:sldId id="274"/>
            <p14:sldId id="275"/>
          </p14:sldIdLst>
        </p14:section>
        <p14:section name="In classe" id="{328cdd8d-9d6d-045b-4533-867d9824b535}">
          <p14:sldIdLst>
            <p14:sldId id="276"/>
            <p14:sldId id="277"/>
            <p14:sldId id="278"/>
            <p14:sldId id="279"/>
          </p14:sldIdLst>
        </p14:section>
        <p14:section name="Chiusura" id="{5f345e4a-3ad2-b552-62b6-da63de2262ce}">
          <p14:sldIdLst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Fonti: AI4K12 Initiative (AAAI e CSTA). Five Big Ideas in Artificial Intelligence, poster v.2; traduzione italiana «Cinque grandi idee sull'Intelligenza Artificiale», Ammagamma srl. https://ai4k12.org/resources/big-ideas-poster/ · AI4K12 Initiative. Big Idea 1–5 Progression Charts, bozze di lavoro 2020–2022. https://ai4k12.org/gradeband-progression-charts/ · AI4K12 Initiative. Activity Resource Guides, 2022–2025. https://ai4k12.org/activities/. La ruota a destra è tratta dal poster italiano AI4K12 (traduzione Ammagamma srl), CC BY-NC-SA 4.0.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Comprensioni durevoli e approfondimenti di ogni concetto: sezione AI4K12 del ProfTecnologIA Framework, proftecnologia-framework.vercel.app/ai4k12/, link diretto #c-&lt;codice&gt;.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Sintesi, obiettivi e vocabolario di ogni guida in italiano: proftecnologia-framework.vercel.app/ai4k12/#attivita. Le guide originali sono in inglese, con licenza CC BY-NC-SA 4.0.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sequenza è una proposta del formatore: non fa parte delle linee guida AI4K12.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image" Target="../media/image-1003-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image" Target="../media/image-1004-3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image" Target="../media/image-1005-3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3" Type="http://schemas.openxmlformats.org/officeDocument/2006/relationships/image" Target="../media/image-1006-3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3" Type="http://schemas.openxmlformats.org/officeDocument/2006/relationships/image" Target="../media/image-1007-3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image" Target="../media/image-1008-3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image" Target="../media/image-1012-2.pn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image-1013-2.pn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image" Target="../media/image-1014-2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image" Target="../media/image-1015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Copertina">
    <p:bg>
      <p:bgPr>
        <a:solidFill>
          <a:srgbClr val="7C2D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0"/>
            <a:ext cx="4602175" cy="6263640"/>
          </a:xfrm>
          <a:prstGeom prst="rect">
            <a:avLst/>
          </a:prstGeom>
          <a:solidFill>
            <a:srgbClr val="4A1A0A"/>
          </a:solidFill>
          <a:ln/>
        </p:spPr>
      </p:sp>
      <p:pic>
        <p:nvPicPr>
          <p:cNvPr id="3" name="Image 0" descr="/home/claude/mat/Kit_grafico_AI4K12/img/ruota_ai4k12_i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1051560"/>
            <a:ext cx="4160520" cy="4160520"/>
          </a:xfrm>
          <a:prstGeom prst="rect">
            <a:avLst/>
          </a:prstGeom>
        </p:spPr>
      </p:pic>
      <p:pic>
        <p:nvPicPr>
          <p:cNvPr id="4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640080"/>
            <a:ext cx="640080" cy="640080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731520" y="1463040"/>
            <a:ext cx="65836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 percorso</a:t>
            </a:r>
            <a:endParaRPr lang="en-US" sz="42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731520" y="3611880"/>
            <a:ext cx="65836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9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9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Sottotitolo / destinatari</a:t>
            </a:r>
            <a:endParaRPr lang="en-US" sz="19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731520" y="4892040"/>
            <a:ext cx="67665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Formatore · Ente · Data</a:t>
            </a:r>
            <a:endParaRPr lang="en-US" sz="1600" dirty="0"/>
          </a:p>
        </p:txBody>
      </p:sp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2" descr="/home/claude/mat/Kit_grafico_AI4K12/img/logo_ai4k12_i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Sezione Ram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7C2D12"/>
          </a:solidFill>
          <a:ln/>
        </p:spPr>
      </p:sp>
      <p:pic>
        <p:nvPicPr>
          <p:cNvPr id="3" name="Image 0" descr="/home/claude/mat/Kit_grafico_AI4K12/img/anel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343400"/>
            <a:ext cx="1463040" cy="146304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B27A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B27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mat/Kit_grafico_AI4K12/img/simbolo_id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653796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2" descr="/home/claude/mat/Kit_grafico_AI4K12/img/logo_ai4k12_i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Sezione Idea perce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2A66AA"/>
          </a:solidFill>
          <a:ln/>
        </p:spPr>
      </p:sp>
      <p:pic>
        <p:nvPicPr>
          <p:cNvPr id="3" name="Image 0" descr="/home/claude/mat/Kit_grafico_AI4K12/img/medaglione_perce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8580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mat/Kit_grafico_AI4K12/img/simbolo_id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653796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2" descr="/home/claude/mat/Kit_grafico_AI4K12/img/logo_ai4k12_i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Sezione Idea rappresent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9A5B00"/>
          </a:solidFill>
          <a:ln/>
        </p:spPr>
      </p:sp>
      <p:pic>
        <p:nvPicPr>
          <p:cNvPr id="3" name="Image 0" descr="/home/claude/mat/Kit_grafico_AI4K12/img/medaglione_rappresenta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8580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mat/Kit_grafico_AI4K12/img/simbolo_id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653796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2" descr="/home/claude/mat/Kit_grafico_AI4K12/img/logo_ai4k12_i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Sezione Idea apprendime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26724A"/>
          </a:solidFill>
          <a:ln/>
        </p:spPr>
      </p:sp>
      <p:pic>
        <p:nvPicPr>
          <p:cNvPr id="3" name="Image 0" descr="/home/claude/mat/Kit_grafico_AI4K12/img/medaglione_apprendimen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8580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mat/Kit_grafico_AI4K12/img/simbolo_id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653796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2" descr="/home/claude/mat/Kit_grafico_AI4K12/img/logo_ai4k12_i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Sezione Idea inter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0B7280"/>
          </a:solidFill>
          <a:ln/>
        </p:spPr>
      </p:sp>
      <p:pic>
        <p:nvPicPr>
          <p:cNvPr id="3" name="Image 0" descr="/home/claude/mat/Kit_grafico_AI4K12/img/medaglione_intera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8580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mat/Kit_grafico_AI4K12/img/simbolo_id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653796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2" descr="/home/claude/mat/Kit_grafico_AI4K12/img/logo_ai4k12_i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Sezione Idea impat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A92E64"/>
          </a:solidFill>
          <a:ln/>
        </p:spPr>
      </p:sp>
      <p:pic>
        <p:nvPicPr>
          <p:cNvPr id="3" name="Image 0" descr="/home/claude/mat/Kit_grafico_AI4K12/img/medaglione_impat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8580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pic>
        <p:nvPicPr>
          <p:cNvPr id="7" name="Image 1" descr="/home/claude/mat/Kit_grafico_AI4K12/img/simbolo_id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83080"/>
            <a:ext cx="653796" cy="11887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2" descr="/home/claude/mat/Kit_grafico_AI4K12/img/logo_ai4k12_i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at/Kit_grafico_AI4K12/img/simbolo_id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653796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417320"/>
            <a:ext cx="11091672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8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o elenco puntato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6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Due colon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at/Kit_grafico_AI4K12/img/simbolo_id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653796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1417320"/>
            <a:ext cx="566928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7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(a destra una figura o un box)</a:t>
            </a:r>
            <a:endParaRPr lang="en-US" sz="1700" dirty="0"/>
          </a:p>
        </p:txBody>
      </p:sp>
      <p:sp>
        <p:nvSpPr>
          <p:cNvPr id="5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6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Defini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0"/>
            <a:ext cx="5882335" cy="6263640"/>
          </a:xfrm>
          <a:prstGeom prst="rect">
            <a:avLst/>
          </a:prstGeom>
          <a:solidFill>
            <a:srgbClr val="F3ECE7"/>
          </a:solidFill>
          <a:ln/>
        </p:spPr>
      </p:sp>
      <p:pic>
        <p:nvPicPr>
          <p:cNvPr id="3" name="Image 0" descr="/home/claude/mat/Kit_grafico_AI4K12/img/simbolo_id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653796" cy="118872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di contesto</a:t>
            </a:r>
            <a:endParaRPr lang="en-US" sz="1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indent="0" marL="0">
              <a:buNone/>
            </a:pPr>
            <a:r>
              <a:rPr lang="en-US" sz="2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Definizione</a:t>
            </a:r>
            <a:endParaRPr lang="en-US" sz="28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2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Fonte</a:t>
            </a:r>
            <a:endParaRPr lang="en-US" sz="1200" dirty="0"/>
          </a:p>
        </p:txBody>
      </p:sp>
      <p:sp>
        <p:nvSpPr>
          <p:cNvPr id="8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9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Box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at/Kit_grafico_AI4K12/img/simbolo_id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653796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Shape 0"/>
          <p:cNvSpPr/>
          <p:nvPr/>
        </p:nvSpPr>
        <p:spPr>
          <a:xfrm>
            <a:off x="548640" y="1417320"/>
            <a:ext cx="11091672" cy="4754880"/>
          </a:xfrm>
          <a:prstGeom prst="rect">
            <a:avLst>
              <a:gd name="adj" fmla="val 3462"/>
            </a:avLst>
          </a:prstGeom>
          <a:solidFill>
            <a:srgbClr val="FFE8D6"/>
          </a:solidFill>
          <a:ln/>
        </p:spPr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60020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914400" y="2286000"/>
            <a:ext cx="10360152" cy="3657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del riquadro</a:t>
            </a:r>
            <a:endParaRPr lang="en-US" sz="1600" dirty="0"/>
          </a:p>
        </p:txBody>
      </p:sp>
      <p:sp>
        <p:nvSpPr>
          <p:cNvPr id="7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8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Solo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at/Kit_grafico_AI4K12/img/simbolo_id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74320"/>
            <a:ext cx="653796" cy="11887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4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5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1013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Cit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at/Kit_grafico_AI4K12/img/anel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828800"/>
            <a:ext cx="1005840" cy="10058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331720" y="1828800"/>
            <a:ext cx="0" cy="3108960"/>
          </a:xfrm>
          <a:prstGeom prst="line">
            <a:avLst/>
          </a:prstGeom>
          <a:noFill/>
          <a:ln w="25400">
            <a:solidFill>
              <a:srgbClr val="FFB27A"/>
            </a:solidFill>
            <a:prstDash val="solid"/>
          </a:ln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2651760" y="1737360"/>
            <a:ext cx="877824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i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indent="0" marL="0">
              <a:buNone/>
            </a:pPr>
            <a:r>
              <a:rPr lang="en-US" sz="2600" i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Testo della citazione</a:t>
            </a:r>
            <a:endParaRPr lang="en-US" sz="26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2651760" y="4526280"/>
            <a:ext cx="87782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rgbClr val="A23B12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rgbClr val="A23B12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– Fonte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7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1014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4K12 Chiusura">
    <p:bg>
      <p:bgPr>
        <a:solidFill>
          <a:srgbClr val="7C2D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at/Kit_grafico_AI4K12/img/ruota_ai4k12_i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502920"/>
            <a:ext cx="2194560" cy="219456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822960"/>
            <a:ext cx="8412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Grazie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2103120"/>
            <a:ext cx="8229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Contatti, prossimi passi</a:t>
            </a: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731520" y="3794760"/>
            <a:ext cx="1069848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Fonti, licenza e clausola di traduzione</a:t>
            </a:r>
            <a:endParaRPr lang="en-US" sz="1100" dirty="0"/>
          </a:p>
        </p:txBody>
      </p:sp>
      <p:sp>
        <p:nvSpPr>
          <p:cNvPr id="6" name="Text 0"/>
          <p:cNvSpPr/>
          <p:nvPr/>
        </p:nvSpPr>
        <p:spPr>
          <a:xfrm>
            <a:off x="548640" y="6419088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AI4K12 (AAAI e CSTA), Five Big Ideas in AI e tabelle di progressione · trad. it. del curatore · CC BY-NC-SA 4.0</a:t>
            </a:r>
            <a:endParaRPr lang="en-US" sz="900" dirty="0"/>
          </a:p>
        </p:txBody>
      </p:sp>
      <p:pic>
        <p:nvPicPr>
          <p:cNvPr id="7" name="Image 1" descr="/home/claude/mat/Kit_grafico_AI4K12/img/logo_ai4k12_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6391656"/>
            <a:ext cx="310896" cy="31089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731520" y="1463040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cinque grandi idee in classe: la fascia 6-8</a:t>
            </a:r>
            <a:endParaRPr lang="en-US" sz="42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731520" y="36118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obiettivi AI4K12 della fascia 6-8 (grade 6–8) per la secondaria di I grado · percorso per docenti</a:t>
            </a:r>
            <a:endParaRPr lang="en-US" sz="1900" dirty="0"/>
          </a:p>
        </p:txBody>
      </p:sp>
      <p:sp>
        <p:nvSpPr>
          <p:cNvPr id="4" name="Text 1"/>
          <p:cNvSpPr/>
          <p:nvPr>
            <p:ph idx="105" type="body" hasCustomPrompt="1"/>
          </p:nvPr>
        </p:nvSpPr>
        <p:spPr>
          <a:xfrm>
            <a:off x="731520" y="489204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Antonio Scaramuzzino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Formatore · Alfabetizzazione all'IA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B27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fascia 6-8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Che cosa chiedono le linee guida a studenti di 11–14 anni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Che cosa chiede la fascia 6-8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 tabelle di progressione AI4K12 descrivono ogni concetto in quattro fasce. La fascia 6-8 (Grades 6–8) corrisponde per età alla secondaria di i grado (11–14 anni). Per ogni concetto la tabella indica che cosa gli studenti devono saper fare (obiettivo di apprendimento) e che cosa devono sapere (comprensione durevole), con approfondimenti ed esempi. La corrispondenza tra le fasce statunitensi (grade) e gli ordini di scuola italiani è indicativa e basata sull'età: è una proposta del curatore, non fa parte delle linee guida AI4K12.</a:t>
            </a:r>
            <a:endParaRPr lang="en-US" sz="16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cifre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812280" y="13258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8275320" y="1325880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grandi idee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812280" y="21122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A23B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44</a:t>
            </a:r>
            <a:endParaRPr lang="en-US" sz="4600" dirty="0"/>
          </a:p>
        </p:txBody>
      </p:sp>
      <p:sp>
        <p:nvSpPr>
          <p:cNvPr id="8" name="Text 6"/>
          <p:cNvSpPr txBox="1"/>
          <p:nvPr/>
        </p:nvSpPr>
        <p:spPr>
          <a:xfrm>
            <a:off x="8275320" y="2112264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obiettivi di apprendimento 6-8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812280" y="2898648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17</a:t>
            </a:r>
            <a:endParaRPr lang="en-US" sz="4600" dirty="0"/>
          </a:p>
        </p:txBody>
      </p:sp>
      <p:sp>
        <p:nvSpPr>
          <p:cNvPr id="10" name="Text 8"/>
          <p:cNvSpPr txBox="1"/>
          <p:nvPr/>
        </p:nvSpPr>
        <p:spPr>
          <a:xfrm>
            <a:off x="8275320" y="2898648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gruppi di concetti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812280" y="368503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4600" dirty="0"/>
          </a:p>
        </p:txBody>
      </p:sp>
      <p:sp>
        <p:nvSpPr>
          <p:cNvPr id="12" name="Text 10"/>
          <p:cNvSpPr txBox="1"/>
          <p:nvPr/>
        </p:nvSpPr>
        <p:spPr>
          <a:xfrm>
            <a:off x="8275320" y="3685032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guide adatte alla fascia 6-8</a:t>
            </a:r>
            <a:endParaRPr lang="en-US" sz="1700" dirty="0"/>
          </a:p>
        </p:txBody>
      </p:sp>
      <p:sp>
        <p:nvSpPr>
          <p:cNvPr id="13" name="Text 1"/>
          <p:cNvSpPr/>
          <p:nvPr>
            <p:ph idx="105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AI4K12, tabelle di progressione, colonna 6-8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cinque grandi idee</a:t>
            </a:r>
            <a:endParaRPr lang="en-US" sz="3200" dirty="0"/>
          </a:p>
        </p:txBody>
      </p:sp>
      <p:pic>
        <p:nvPicPr>
          <p:cNvPr id="3" name="Image 0" descr="/home/claude/mat/Kit_grafico_AI4K12/img/ruota_ai4k12_i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25880"/>
            <a:ext cx="4526280" cy="45262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0" y="1325880"/>
            <a:ext cx="6153912" cy="822960"/>
          </a:xfrm>
          <a:prstGeom prst="roundRect">
            <a:avLst>
              <a:gd name="adj" fmla="val 13333"/>
            </a:avLst>
          </a:prstGeom>
          <a:solidFill>
            <a:srgbClr val="E3EDF8"/>
          </a:solidFill>
          <a:ln/>
        </p:spPr>
      </p:sp>
      <p:pic>
        <p:nvPicPr>
          <p:cNvPr id="5" name="Image 1" descr="/home/claude/mat/Kit_grafico_AI4K12/img/medaglione_percezio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6128" y="1399032"/>
            <a:ext cx="676656" cy="676656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446520" y="1399032"/>
            <a:ext cx="5074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1. Percezione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6446520" y="1728216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 macchine percepiscono il mondo usando dei sensori.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5486400" y="2240280"/>
            <a:ext cx="6153912" cy="822960"/>
          </a:xfrm>
          <a:prstGeom prst="roundRect">
            <a:avLst>
              <a:gd name="adj" fmla="val 13333"/>
            </a:avLst>
          </a:prstGeom>
          <a:solidFill>
            <a:srgbClr val="F8EBD3"/>
          </a:solidFill>
          <a:ln/>
        </p:spPr>
      </p:sp>
      <p:pic>
        <p:nvPicPr>
          <p:cNvPr id="9" name="Image 2" descr="/home/claude/mat/Kit_grafico_AI4K12/img/medaglione_rappresentazion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128" y="2313432"/>
            <a:ext cx="676656" cy="676656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446520" y="2313432"/>
            <a:ext cx="5074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2. Rappresentazione e ragionamento</a:t>
            </a:r>
            <a:endParaRPr lang="en-US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6446520" y="2642616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agenti conservano le rappresentazioni del mondo e le usano per ragionare.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5486400" y="3154680"/>
            <a:ext cx="6153912" cy="822960"/>
          </a:xfrm>
          <a:prstGeom prst="roundRect">
            <a:avLst>
              <a:gd name="adj" fmla="val 13333"/>
            </a:avLst>
          </a:prstGeom>
          <a:solidFill>
            <a:srgbClr val="DFF1E6"/>
          </a:solidFill>
          <a:ln/>
        </p:spPr>
      </p:sp>
      <p:pic>
        <p:nvPicPr>
          <p:cNvPr id="13" name="Image 3" descr="/home/claude/mat/Kit_grafico_AI4K12/img/medaglione_apprendiment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128" y="3227832"/>
            <a:ext cx="676656" cy="67665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446520" y="3227832"/>
            <a:ext cx="5074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3. Apprendimento</a:t>
            </a:r>
            <a:endParaRPr lang="en-US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6446520" y="3557016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 computer possono imparare dai dati.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5486400" y="4069080"/>
            <a:ext cx="6153912" cy="822960"/>
          </a:xfrm>
          <a:prstGeom prst="roundRect">
            <a:avLst>
              <a:gd name="adj" fmla="val 13333"/>
            </a:avLst>
          </a:prstGeom>
          <a:solidFill>
            <a:srgbClr val="DCF1F3"/>
          </a:solidFill>
          <a:ln/>
        </p:spPr>
      </p:sp>
      <p:pic>
        <p:nvPicPr>
          <p:cNvPr id="17" name="Image 4" descr="/home/claude/mat/Kit_grafico_AI4K12/img/medaglione_interazion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128" y="4142232"/>
            <a:ext cx="676656" cy="676656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6446520" y="4142232"/>
            <a:ext cx="5074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4. Interazione naturale</a:t>
            </a:r>
            <a:endParaRPr lang="en-US" sz="1700" dirty="0"/>
          </a:p>
        </p:txBody>
      </p:sp>
      <p:sp>
        <p:nvSpPr>
          <p:cNvPr id="19" name="Text 12"/>
          <p:cNvSpPr txBox="1"/>
          <p:nvPr/>
        </p:nvSpPr>
        <p:spPr>
          <a:xfrm>
            <a:off x="6446520" y="4471416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agenti intelligenti necessitano di molti tipi di informazioni per interagire in modo naturale con gli umani.</a:t>
            </a:r>
            <a:endParaRPr lang="en-US" sz="1400" dirty="0"/>
          </a:p>
        </p:txBody>
      </p:sp>
      <p:sp>
        <p:nvSpPr>
          <p:cNvPr id="20" name="Shape 13"/>
          <p:cNvSpPr/>
          <p:nvPr/>
        </p:nvSpPr>
        <p:spPr>
          <a:xfrm>
            <a:off x="5486400" y="4983480"/>
            <a:ext cx="6153912" cy="822960"/>
          </a:xfrm>
          <a:prstGeom prst="roundRect">
            <a:avLst>
              <a:gd name="adj" fmla="val 13333"/>
            </a:avLst>
          </a:prstGeom>
          <a:solidFill>
            <a:srgbClr val="F7E1EB"/>
          </a:solidFill>
          <a:ln/>
        </p:spPr>
      </p:sp>
      <p:pic>
        <p:nvPicPr>
          <p:cNvPr id="21" name="Image 5" descr="/home/claude/mat/Kit_grafico_AI4K12/img/medaglione_impatt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6128" y="5056632"/>
            <a:ext cx="676656" cy="676656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6446520" y="5056632"/>
            <a:ext cx="5074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5. Impatto sociale</a:t>
            </a:r>
            <a:endParaRPr lang="en-US" sz="1700" dirty="0"/>
          </a:p>
        </p:txBody>
      </p:sp>
      <p:sp>
        <p:nvSpPr>
          <p:cNvPr id="23" name="Text 15"/>
          <p:cNvSpPr txBox="1"/>
          <p:nvPr/>
        </p:nvSpPr>
        <p:spPr>
          <a:xfrm>
            <a:off x="6446520" y="5385816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L'IA può avere impatti sia positivi che negativi sulla società.</a:t>
            </a:r>
            <a:endParaRPr lang="en-US" sz="1400" dirty="0"/>
          </a:p>
        </p:txBody>
      </p:sp>
      <p:sp>
        <p:nvSpPr>
          <p:cNvPr id="24" name="Text 16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Ruota e frasi chiave: poster «Cinque grandi idee sull'Intelligenza Artificiale», AI4K12, trad. Ammagamma srl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Come si legge una casella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4846320" cy="4434840"/>
          </a:xfrm>
          <a:prstGeom prst="roundRect">
            <a:avLst>
              <a:gd name="adj" fmla="val 2474"/>
            </a:avLst>
          </a:prstGeom>
          <a:solidFill>
            <a:srgbClr val="F8F4F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Il codice del concetto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1188720" cy="914400"/>
          </a:xfrm>
          <a:prstGeom prst="roundRect">
            <a:avLst>
              <a:gd name="adj" fmla="val 12000"/>
            </a:avLst>
          </a:prstGeom>
          <a:solidFill>
            <a:srgbClr val="267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1546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grande idea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240280" y="2148840"/>
            <a:ext cx="1188720" cy="914400"/>
          </a:xfrm>
          <a:prstGeom prst="roundRect">
            <a:avLst>
              <a:gd name="adj" fmla="val 12000"/>
            </a:avLst>
          </a:prstGeom>
          <a:solidFill>
            <a:srgbClr val="7C2D1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240280" y="214884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2148840" y="31546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gruppo di concetti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657600" y="2148840"/>
            <a:ext cx="1188720" cy="914400"/>
          </a:xfrm>
          <a:prstGeom prst="roundRect">
            <a:avLst>
              <a:gd name="adj" fmla="val 12000"/>
            </a:avLst>
          </a:prstGeom>
          <a:solidFill>
            <a:srgbClr val="A23B1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657600" y="214884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ii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31546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concetto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886200"/>
            <a:ext cx="4389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3-A-ii · Trovare schemi ricorrenti nei dati: grande idea 3 (Apprendimento), gruppo A (Natura dell'apprendimento), secondo concetto. Le linee guida contano 44 concetti in 17 gruppi.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760720" y="1371600"/>
            <a:ext cx="5879592" cy="1371600"/>
          </a:xfrm>
          <a:prstGeom prst="roundRect">
            <a:avLst>
              <a:gd name="adj" fmla="val 8000"/>
            </a:avLst>
          </a:prstGeom>
          <a:solidFill>
            <a:srgbClr val="FFE8D6"/>
          </a:solidFill>
          <a:ln w="9525">
            <a:solidFill>
              <a:srgbClr val="E3D6C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89320" y="1737360"/>
            <a:ext cx="640080" cy="640080"/>
          </a:xfrm>
          <a:prstGeom prst="roundRect">
            <a:avLst>
              <a:gd name="adj" fmla="val 10000"/>
            </a:avLst>
          </a:prstGeom>
          <a:solidFill>
            <a:srgbClr val="7C2D1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98932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OA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6858000" y="15544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Obiettivo di apprendimento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0" y="1975104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Learning Objective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Che cosa gli studenti devono saper fare.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760720" y="2880360"/>
            <a:ext cx="587959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D6C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89320" y="3246120"/>
            <a:ext cx="640080" cy="640080"/>
          </a:xfrm>
          <a:prstGeom prst="roundRect">
            <a:avLst>
              <a:gd name="adj" fmla="val 10000"/>
            </a:avLst>
          </a:prstGeom>
          <a:solidFill>
            <a:srgbClr val="A23B1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989320" y="3246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CD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0" y="30632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Comprensione durevole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0" y="3483864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Enduring Understanding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Che cosa gli studenti devono sapere.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760720" y="4389120"/>
            <a:ext cx="587959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D6C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89320" y="4754880"/>
            <a:ext cx="640080" cy="640080"/>
          </a:xfrm>
          <a:prstGeom prst="roundRect">
            <a:avLst>
              <a:gd name="adj" fmla="val 10000"/>
            </a:avLst>
          </a:prstGeom>
          <a:solidFill>
            <a:srgbClr val="6B5A5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989320" y="4754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6858000" y="45720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Approfondimento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6858000" y="4992624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Unpacked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Spiegazione o esempio, incluso quando serve a chiarire l'obiettivo o la comprensione.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Legenda delle tabelle di progressione AI4K12 (LO, EU, Unpacked), trad. it. del curatore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Percezione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 macchine percepiscono il mondo usando dei sensori.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Percezione: obiettivi 6-8 (1/2)</a:t>
            </a:r>
            <a:endParaRPr lang="en-US" sz="3200" dirty="0"/>
          </a:p>
        </p:txBody>
      </p:sp>
      <p:pic>
        <p:nvPicPr>
          <p:cNvPr id="3" name="Image 0" descr="/home/claude/mat/Kit_grafico_AI4K12/img/medaglione_perce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1-A-i · Rilevamento sensoriale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Esseri viventi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Fornire esempi di come gli esseri umani combinano informazioni provenienti da più modalità sensoriali.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1-A-ii · Rilevamento sensoriale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Sensori del computer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Fornire esempi di come gli agenti intelligenti combinano informazioni provenienti da più sensori.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1-A-iii · Rilevamento sensoriale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Codifica digitale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Spiegare come i suoni sono rappresentati digitalmente in un computer.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1-B-i · Elaborazione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Rilevamento sensoriale vs. percezione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7091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Fornire esempi di diversi tipi di percezione artificiale in grado di estrarre significato dai segnali sensoriali.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29768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2628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1-B-ii · Elaborazione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452628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Estrazione di caratteristiche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52628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il concetto di estrazione di caratteristiche dalle immagini simulando un rilevatore di contorni.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1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Percezione: obiettivi 6-8 (2/2)</a:t>
            </a:r>
            <a:endParaRPr lang="en-US" sz="3200" dirty="0"/>
          </a:p>
        </p:txBody>
      </p:sp>
      <p:pic>
        <p:nvPicPr>
          <p:cNvPr id="3" name="Image 0" descr="/home/claude/mat/Kit_grafico_AI4K12/img/medaglione_perce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1-B-iii · Elaborazione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Catena di astrazione: linguaggio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come sequenze di parole possano essere riconosciute come frasi, anche se alcune parole non sono chiare, osservando come le parole si combinano tra loro.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1-B-iv · Elaborazione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Catena di astrazione: visione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Descrivere come i rilevatori di contorni possano essere composti per formare rilevatori di caratteristiche più complessi, ad esempio per lettere o forme.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1-C-i · Conoscenza del dominio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Tipi di conoscenza del dominio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Classificare un'immagine data (ad esempio "scena di traffico", "scena naturale", "incontro sociale", ecc.) e poi descrivere i tipi di conoscenza di cui un computer avrebbe bisogno per comprendere scene di questo tipo.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E3EDF8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1-C-ii · Conoscenza del dominio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Inclusività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Descrivere come un sistema di visione potrebbe manifestare una distorsione (bias) culturale se non avesse conoscenza di oggetti assenti nella cultura delle persone che lo hanno creato.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1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Rappresentazione e ragionamento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agenti conservano le rappresentazioni del mondo e le usano per ragionare.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Rappresentazione e ragionamento: obiettivi 6-8 (1/2)</a:t>
            </a:r>
            <a:endParaRPr lang="en-US" sz="3200" dirty="0"/>
          </a:p>
        </p:txBody>
      </p:sp>
      <p:pic>
        <p:nvPicPr>
          <p:cNvPr id="3" name="Image 0" descr="/home/claude/mat/Kit_grafico_AI4K12/img/medaglione_rappresenta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2-A-i · Rappresentazione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Astrazione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Mostrare come un tabellone di gioco (ad es. tris, Chutes and Ladders, Monopoly, scacchi) possa essere rappresentato mediante una descrizione in linguaggio comune.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2-A-ii · Rappresentazione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Rappresentazioni simboliche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la traduzione di una struttura come un tabellone di gioco, una mappa stradale o una mappa mentale in un grafo etichettato e spiegare il contributo delle sue componenti.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2-A-iii · Rappresentazione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Strutture dati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Descrivere le parti di un grafo e come queste parti sono collegate tra loro.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2-A-iv · Rappresentazione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Vettori di caratteristiche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Spiegare come i word embedding (che sono vettori di caratteristiche) rappresentano le parole come sequenze di numeri.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2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Rappresentazione e ragionamento: obiettivi 6-8 (2/2)</a:t>
            </a:r>
            <a:endParaRPr lang="en-US" sz="3200" dirty="0"/>
          </a:p>
        </p:txBody>
      </p:sp>
      <p:pic>
        <p:nvPicPr>
          <p:cNvPr id="3" name="Image 0" descr="/home/claude/mat/Kit_grafico_AI4K12/img/medaglione_rappresenta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2-B-i · Ricerca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Spazi degli stati e operatori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come un computer può risolvere un labirinto, trovare un percorso su una mappa o ragionare su concetti in un grafo della conoscenza disegnando un albero di ricerca.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2-B-ii · Ricerca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Ricerca combinatoria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Modellizzare il processo di risoluzione di un problema di ricerca su grafo usando la ricerca in ampiezza (breadth-first) per disegnare un albero di ricerca.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2-C-i · Ragionamento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Tipi di problemi di ragionamento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Classificare i problemi come problemi di classificazione, di previsione, di ricerca combinatoria o di decisione sequenziale.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8EBD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5B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2-C-ii · Ragionamento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Algoritmi di ragionamento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Confrontare diversi algoritmi che potrebbero essere usati per risolvere un tipo specifico di problema di ragionamento.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2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Apprendimento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 computer possono imparare dai dati.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Apprendimento: obiettivi 6-8 (1/2)</a:t>
            </a:r>
            <a:endParaRPr lang="en-US" sz="3200" dirty="0"/>
          </a:p>
        </p:txBody>
      </p:sp>
      <p:pic>
        <p:nvPicPr>
          <p:cNvPr id="3" name="Image 0" descr="/home/claude/mat/Kit_grafico_AI4K12/img/medaglione_apprendimen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3-A-i · Natura dell'apprendimento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Esseri umani e macchine a confronto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Mettere a confronto le caratteristiche peculiari dell'apprendimento umano con il modo in cui operano i sistemi di apprendimento automatico (machine learning).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3-A-ii · Natura dell'apprendimento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Trovare schemi ricorrenti nei dati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Rappresentare con un modello il modo in cui l'apprendimento non supervisionato trova schemi ricorrenti nei dati non etichettati.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3-A-iii · Natura dell'apprendimento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Addestrare un modello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Addestrare e valutare un modello di classificazione o di previsione usando l'apprendimento automatico (machine learning) su un dataset tabellare.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3-A-iv · Natura dell'apprendimento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Costruire e usare un modello di ragionamento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7091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Spiegare la differenza tra addestrare e usare un modello di ragionamento.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29768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2628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3-A-v · Natura dell'apprendimento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452628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Regolare le rappresentazioni interne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526280" y="47091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Confrontare il funzionamento di un algoritmo di apprendimento di alberi di decisione con quello di un algoritmo di apprendimento per reti neurali.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804672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827532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3-A-vi · Natura dell'apprendimento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827532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Imparare dall'esperienza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827532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Spiegare le differenze tra apprendimento supervisionato e apprendimento per rinforzo.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3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Apprendimento: obiettivi 6-8 (2/2)</a:t>
            </a:r>
            <a:endParaRPr lang="en-US" sz="3200" dirty="0"/>
          </a:p>
        </p:txBody>
      </p:sp>
      <p:pic>
        <p:nvPicPr>
          <p:cNvPr id="3" name="Image 0" descr="/home/claude/mat/Kit_grafico_AI4K12/img/medaglione_apprendimen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3-B-i · Reti neurali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Struttura di una rete neurale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la struttura di una rete neurale e descrivere come le sue parti formino un insieme di funzioni che calcolano un output.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3-B-ii · Reti neurali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Regolazione dei pesi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Mostrare come una regola di apprendimento possa essere usata per regolare i pesi in una rete neurale a uno strato.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3-C-i · Insiemi di dati (dataset)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Insiemi di caratteristiche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Creare un dataset per addestrare un classificatore o un modello di previsione ad albero di decisione ed esplorare l'effetto che diverse codifiche delle caratteristiche (feature) hanno sull'albero di decisione.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3-C-ii · Insiemi di dati (dataset)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Grandi dataset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come gli oggetti in un'immagine possono essere segmentati ed etichettati per costruire un insieme di addestramento per il riconoscimento di oggetti.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29768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FF1E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2628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72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3-C-iii · Insiemi di dati (dataset)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452628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Distorsione (bias)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52628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Spiegare come la scelta dei dati di addestramento determini il comportamento del classificatore, e come possa essere introdotta una distorsione (bias) se l'insieme di addestramento non è adeguatamente bilanciato.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3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Interazione naturale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Gli agenti intelligenti necessitano di molti tipi di informazioni per interagire in modo naturale con gli umani.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Interazione naturale: obiettivi 6-8 (1/2)</a:t>
            </a:r>
            <a:endParaRPr lang="en-US" sz="3200" dirty="0"/>
          </a:p>
        </p:txBody>
      </p:sp>
      <p:pic>
        <p:nvPicPr>
          <p:cNvPr id="3" name="Image 0" descr="/home/claude/mat/Kit_grafico_AI4K12/img/medaglione_intera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CF1F3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4-A-i · Linguaggio naturale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Struttura del linguaggio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Dimostrare la padronanza della grammatica da parte di un computer usando un programma di analisi sintattica (parser) per visualizzare la struttura sintattica di una frase, e spiegare che cosa rappresentano i nodi.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CF1F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4-A-ii · Linguaggio naturale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Ambiguità del linguaggio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come la comprensione di una frase possa essere difficile per un computer fornendo frasi in cui un sintagma preposizionale potrebbe collegarsi in due punti diversi, e mostrare come questa ambiguità possa talvolta essere risolta in base al significato.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CF1F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4-A-iii · Linguaggio naturale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Ragionare sul testo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Illustrare come le rappresentazioni vettoriali delle parole (word embeddings) possano essere usate per ragionare sul significato delle parole.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DCF1F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4-A-iv · Linguaggio naturale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Applicazioni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Descrivere alcuni compiti di NLP (Natural Language Processing, elaborazione del linguaggio naturale) che i computer sono in grado di svolgere, e spiegare come funzionano.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4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Interazione naturale: obiettivi 6-8 (2/2)</a:t>
            </a:r>
            <a:endParaRPr lang="en-US" sz="3200" dirty="0"/>
          </a:p>
        </p:txBody>
      </p:sp>
      <p:pic>
        <p:nvPicPr>
          <p:cNvPr id="3" name="Image 0" descr="/home/claude/mat/Kit_grafico_AI4K12/img/medaglione_interazio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4526280"/>
          </a:xfrm>
          <a:prstGeom prst="roundRect">
            <a:avLst>
              <a:gd name="adj" fmla="val 3053"/>
            </a:avLst>
          </a:prstGeom>
          <a:solidFill>
            <a:srgbClr val="DCF1F3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4-B-i · Ragionamento di senso comune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Ragionamento di senso comune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48840"/>
            <a:ext cx="3154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Spiegare le conoscenze di cui un computer avrebbe bisogno per risolvere un problema di ragionamento di fisica ingenua (naive physics).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4526280"/>
          </a:xfrm>
          <a:prstGeom prst="roundRect">
            <a:avLst>
              <a:gd name="adj" fmla="val 3053"/>
            </a:avLst>
          </a:prstGeom>
          <a:solidFill>
            <a:srgbClr val="DCF1F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4-C-i · Comprensione delle emozioni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Comprensione delle emozioni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Descrivere come i computer usano diversi tipi di indizi per riconoscere gli stati emotivi umani.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4526280"/>
          </a:xfrm>
          <a:prstGeom prst="roundRect">
            <a:avLst>
              <a:gd name="adj" fmla="val 3053"/>
            </a:avLst>
          </a:prstGeom>
          <a:solidFill>
            <a:srgbClr val="DCF1F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4-D-i · Filosofia della mente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Filosofia della mente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148840"/>
            <a:ext cx="3154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Definire criteri per la coscienza e valutare sistemi di IA o personaggi di IA di finzione in base a tali criteri.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4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Impatto sociale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L'IA può avere impatti sia positivi che negativi sulla società.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Impatto sociale: obiettivi 6-8 (1/2)</a:t>
            </a:r>
            <a:endParaRPr lang="en-US" sz="3200" dirty="0"/>
          </a:p>
        </p:txBody>
      </p:sp>
      <p:pic>
        <p:nvPicPr>
          <p:cNvPr id="3" name="Image 0" descr="/home/claude/mat/Kit_grafico_AI4K12/img/medaglione_impat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5-A-i · IA etica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Diversità di interessi e impatti disomogenei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Valutare i modi in cui gli obiettivi e i valori dei vari portatori di interesse (stakeholder) influenzano la progettazione dei sistemi di IA.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5-A-ii · IA etica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Criteri di progettazione etica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Valutare come un sistema di IA soddisfi i criteri di progettazione della responsabilità (accountability) e del rispetto della privacy.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5-A-iii · IA etica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Mettere in pratica la progettazione etica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Valutare i modi in cui i progettisti di sistemi di IA possono conoscere i valori dei propri portatori di interesse (stakeholder) e integrarli nel processo di progettazione.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5-B-i · IA e cultura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L'IA nella vita quotidiana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Esaminare un aspetto della vita quotidiana che si prevede cambierà a causa dell'introduzione delle tecnologie di IA.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29768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2628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5-B-ii · IA e cultura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452628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Fiducia e responsabilità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526280" y="448056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Esaminare criticamente gli usi della tecnologia di IA che possono servire a sorvegliare le persone o a violarne la privacy.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5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Impatto sociale: obiettivi 6-8 (2/2)</a:t>
            </a:r>
            <a:endParaRPr lang="en-US" sz="3200" dirty="0"/>
          </a:p>
        </p:txBody>
      </p:sp>
      <p:pic>
        <p:nvPicPr>
          <p:cNvPr id="3" name="Image 0" descr="/home/claude/mat/Kit_grafico_AI4K12/img/medaglione_impat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08792" y="365760"/>
            <a:ext cx="868680" cy="8686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5-C-i · IA ed economia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Impatti dell'IA sui settori della società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Confrontare i cambiamenti che l'IA sta portando nella società con quelli delle precedenti rivoluzioni industriali.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29768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5-C-ii · IA ed economia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Effetti sull'occupazione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148840"/>
            <a:ext cx="3154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Prevedere un nuovo tipo di lavoro che potrebbe nascere, oppure come un tipo di lavoro esistente potrebbe cambiare o scomparire, in seguito all'adozione delle tecnologie di IA.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046720" y="137160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275320" y="150876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5-D-i · IA per il bene sociale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1783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Democratizzazione della tecnologia di IA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237744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Creare un'applicazione originale usando alcune delle estensioni o dei plugin di IA disponibili nell'ambiente di programmazione che preferisci.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48640" y="3703320"/>
            <a:ext cx="3593592" cy="2194560"/>
          </a:xfrm>
          <a:prstGeom prst="roundRect">
            <a:avLst>
              <a:gd name="adj" fmla="val 5000"/>
            </a:avLst>
          </a:prstGeom>
          <a:solidFill>
            <a:srgbClr val="F7E1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77240" y="384048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2E6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5-D-ii · IA per il bene sociale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11480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Usare l'IA per risolvere problemi sociali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70916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Fare una ricerca su un problema sociale e descrivere come le tecnologie di IA possano essere usate per affrontarlo.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5 (AI4K12, bozza di lavoro), trad. it. del curatore: obiettivo di apprendimento (OA) della fascia 6-8 di ciascun concetto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B27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 classe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Attività, un esempio completo e una sequenza di lavoro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 attività adatte alla fascia 6-8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F8F4F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481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5A5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Modelli linguistici di grandi dimensioni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01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DiffusionDemo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6-8, 9-12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017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Nessun concetto dichiarato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64992" y="1371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DCF1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547872" y="1481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Modelli linguistici di grandi dimensioni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547872" y="1901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Markov Chain Demo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547872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6-8, 9-12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547872" y="3017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Concetti 4-A-i, 4-A-iii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81344" y="1371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E3ED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364224" y="1481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Visione artificiale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364224" y="1901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FaceDemo Part 1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364224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3-5, 6-8, 9-12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364224" y="3017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Concetti 1-A-iii, 1-B-ii, 1-B-iv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997696" y="1371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E3ED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180576" y="1481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Riconoscimento vocale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9180576" y="1901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SpeechDemo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9180576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3-5, 6-8, 9-12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0576" y="3017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Concetti 1-B-iii, 4-A-i, 4-A-ii, 4-A-iii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48640" y="3657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E3EDF8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31520" y="3767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2A66A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Riconoscimento vocale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731520" y="4187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Waveforms &amp; Spectrograms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31520" y="5029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3-5, 6-8, 9-12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731520" y="5303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Concetti 1-A-iii, 1-B-ii, 1-B-iii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3364992" y="3657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DCF1F3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3547872" y="3767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Chatbot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3547872" y="4187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Intelligent Assistant with Keywords (Cognimates)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3547872" y="5029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3-5, 6-8, 9-12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3547872" y="5303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Concetti 4-A-iv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6181344" y="3657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DCF1F3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364224" y="3767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Chatbot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6364224" y="4187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Intelligent Assistant with Keywords (MLforKids)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6364224" y="5029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3-5, 6-8, 9-12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6364224" y="5303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Concetti 4-A-iv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8997696" y="3657600"/>
            <a:ext cx="2651760" cy="2148840"/>
          </a:xfrm>
          <a:prstGeom prst="roundRect">
            <a:avLst>
              <a:gd name="adj" fmla="val 5106"/>
            </a:avLst>
          </a:prstGeom>
          <a:solidFill>
            <a:srgbClr val="DCF1F3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80576" y="376732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28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Chatbot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9180576" y="418795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Chatbot with BERT</a:t>
            </a:r>
            <a:endParaRPr lang="en-US" sz="1600" dirty="0"/>
          </a:p>
        </p:txBody>
      </p:sp>
      <p:sp>
        <p:nvSpPr>
          <p:cNvPr id="41" name="Text 39"/>
          <p:cNvSpPr txBox="1"/>
          <p:nvPr/>
        </p:nvSpPr>
        <p:spPr>
          <a:xfrm>
            <a:off x="9180576" y="5029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Fasce 6-8, 9-12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9180576" y="5303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Concetti 4-A-iv</a:t>
            </a:r>
            <a:endParaRPr lang="en-US" sz="1300" dirty="0"/>
          </a:p>
        </p:txBody>
      </p:sp>
      <p:sp>
        <p:nvSpPr>
          <p:cNvPr id="43" name="Text 41"/>
          <p:cNvSpPr txBox="1"/>
          <p:nvPr/>
        </p:nvSpPr>
        <p:spPr>
          <a:xfrm>
            <a:off x="548640" y="59893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AI4K12 Activity Resource Guides (2022–2025); concetti come dichiarati da ciascuna guida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3-A-ii · fascia 6-8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6724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Obiettivo di apprendimento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Rappresentare con un modello il modo in cui l'apprendimento non supervisionato trova schemi ricorrenti nei dati non etichettati.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6724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Comprensione durevole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L'apprendimento non supervisionato è utile quando non sappiamo in anticipo quali classi esistono. Scopre schemi ricorrenti (o classi) nei dati raggruppando i punti vicini in gruppi (cluster). Una volta individuato un insieme di cluster, i nuovi punti possono essere classificati in base alla loro distanza dai confini dei cluster.</a:t>
            </a:r>
            <a:endParaRPr lang="en-US" sz="16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Approfondimento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812280" y="137160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 può procedere graficamente, usando punti sul piano e costruendo visivamente i confini dei cluster tracciando il contorno di ciascun cluster (per esempio disegnandogli intorno un'ellisse).</a:t>
            </a:r>
            <a:endParaRPr lang="en-US" sz="1600" dirty="0"/>
          </a:p>
        </p:txBody>
      </p:sp>
      <p:sp>
        <p:nvSpPr>
          <p:cNvPr id="6" name="Text 1"/>
          <p:cNvSpPr/>
          <p:nvPr>
            <p:ph idx="105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5A5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Tabella di progressione della grande idea 3 (AI4K12, bozza di lavoro), trad. it. del curatore, concetto 3-A-ii, fascia 6-8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Una sequenza di lavoro in classe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60020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7C2D1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Proposta di lavoro</a:t>
            </a:r>
            <a:endParaRPr lang="en-US" sz="22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914400" y="2286000"/>
            <a:ext cx="10360152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1.  Presentate la grande idea con la ruota del poster e la sua frase chiave.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  Scegliete uno o due concetti e leggete con la classe l'obiettivo 6-8 come traguardo della lezione.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3.  Usate una delle guide alle attività che dichiara quei concetti, oppure un'attività senza dispositivi.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4.  Chiudete verificando la comprensione durevole: gli studenti la spiegano con parole loro e con un esempio.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A1D1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5.  Registrate il livello della classe nell'autovalutazione della sezione AI4K12.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326880" y="1691640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7C2D1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326880" y="169164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Proposta del formatore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7C2D12"/>
                </a:solidFill>
                <a:latin typeface="Outfit"/>
                <a:ea typeface="Outfit"/>
                <a:cs typeface="Outfit"/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31520" y="82296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Grazie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731520" y="210312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Antonio Scaramuzzino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Tabelle complete, attività e autovalutazione: sezione AI4K12 del ProfTecnologIA Framework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proftecnologia-framework.vercel.app/ai4k12/</a:t>
            </a:r>
            <a:endParaRPr lang="en-US" sz="18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731520" y="379476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AI4K12 Initiative (AAAI e CSTA). Five Big Ideas in Artificial Intelligence, poster v.2; traduzione italiana «Cinque grandi idee sull'Intelligenza Artificiale», Ammagamma srl. https://ai4k12.org/resources/big-ideas-poster/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AI4K12 Initiative. Big Idea 1–5 Progression Charts, bozze di lavoro 2020–2022. https://ai4k12.org/gradeband-progression-charts/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AI4K12 Initiative. Activity Resource Guides, 2022–2025. https://ai4k12.org/activities/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Opere originali AI4K12 con licenza CC BY-NC-SA 4.0 (uso non commerciale). Traduzione e adattamento: Antonio Scaramuzzino, ProfTecnologIA Framework, distribuiti con la stessa licenza. La ruota e le illustrazioni sono tratte dal poster italiano AI4K12; il logo AI4K12 non è utilizzato. Progetto AI4K12 finanziato dalla National Science Foundation (DRL-1846073); guide alle attività finanziate da NEOM Company.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1DCC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 testi delle cinque idee riprendono il poster italiano pubblicato da AI4K12. Tabelle di progressione, idee chiave e attività sono una traduzione non ufficiale del curatore, non rivista da AI4K12: in caso di dubbio fa fede il testo inglese. La corrispondenza tra fasce e ordini di scuola italiani e le proposte didattiche sono del formatore.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4K12">
  <a:themeElements>
    <a:clrScheme name="AI4K12">
      <a:dk1>
        <a:srgbClr val="2A1D17"/>
      </a:dk1>
      <a:lt1>
        <a:srgbClr val="FFFFFF"/>
      </a:lt1>
      <a:dk2>
        <a:srgbClr val="7C2D12"/>
      </a:dk2>
      <a:lt2>
        <a:srgbClr val="F8F4F1"/>
      </a:lt2>
      <a:accent1>
        <a:srgbClr val="2A66AA"/>
      </a:accent1>
      <a:accent2>
        <a:srgbClr val="9A5B00"/>
      </a:accent2>
      <a:accent3>
        <a:srgbClr val="26724A"/>
      </a:accent3>
      <a:accent4>
        <a:srgbClr val="0B7280"/>
      </a:accent4>
      <a:accent5>
        <a:srgbClr val="A92E64"/>
      </a:accent5>
      <a:accent6>
        <a:srgbClr val="FFB27A"/>
      </a:accent6>
      <a:hlink>
        <a:srgbClr val="A23B12"/>
      </a:hlink>
      <a:folHlink>
        <a:srgbClr val="7C2D12"/>
      </a:folHlink>
    </a:clrScheme>
    <a:fontScheme name="AI4K12">
      <a:majorFont>
        <a:latin typeface="Outfi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cinque grandi idee in classe: la fascia 6-8</dc:title>
  <dc:subject>PptxGenJS Presentation</dc:subject>
  <dc:creator>Antonio Scaramuzzino</dc:creator>
  <cp:lastModifiedBy>Antonio Scaramuzzino</cp:lastModifiedBy>
  <cp:revision>1</cp:revision>
  <dcterms:created xsi:type="dcterms:W3CDTF">2026-10-21T17:01:29Z</dcterms:created>
  <dcterms:modified xsi:type="dcterms:W3CDTF">2026-10-21T17:01:29Z</dcterms:modified>
</cp:coreProperties>
</file>